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79"/>
  </p:notesMasterIdLst>
  <p:sldIdLst>
    <p:sldId id="256" r:id="rId2"/>
    <p:sldId id="635" r:id="rId3"/>
    <p:sldId id="542" r:id="rId4"/>
    <p:sldId id="516" r:id="rId5"/>
    <p:sldId id="514" r:id="rId6"/>
    <p:sldId id="611" r:id="rId7"/>
    <p:sldId id="513" r:id="rId8"/>
    <p:sldId id="544" r:id="rId9"/>
    <p:sldId id="522" r:id="rId10"/>
    <p:sldId id="512" r:id="rId11"/>
    <p:sldId id="521" r:id="rId12"/>
    <p:sldId id="527" r:id="rId13"/>
    <p:sldId id="528" r:id="rId14"/>
    <p:sldId id="590" r:id="rId15"/>
    <p:sldId id="548" r:id="rId16"/>
    <p:sldId id="606" r:id="rId17"/>
    <p:sldId id="601" r:id="rId18"/>
    <p:sldId id="603" r:id="rId19"/>
    <p:sldId id="604" r:id="rId20"/>
    <p:sldId id="605" r:id="rId21"/>
    <p:sldId id="518" r:id="rId22"/>
    <p:sldId id="519" r:id="rId23"/>
    <p:sldId id="607" r:id="rId24"/>
    <p:sldId id="629" r:id="rId25"/>
    <p:sldId id="628" r:id="rId26"/>
    <p:sldId id="532" r:id="rId27"/>
    <p:sldId id="549" r:id="rId28"/>
    <p:sldId id="550" r:id="rId29"/>
    <p:sldId id="551" r:id="rId30"/>
    <p:sldId id="552" r:id="rId31"/>
    <p:sldId id="520" r:id="rId32"/>
    <p:sldId id="608" r:id="rId33"/>
    <p:sldId id="630" r:id="rId34"/>
    <p:sldId id="533" r:id="rId35"/>
    <p:sldId id="535" r:id="rId36"/>
    <p:sldId id="597" r:id="rId37"/>
    <p:sldId id="610" r:id="rId38"/>
    <p:sldId id="595" r:id="rId39"/>
    <p:sldId id="596" r:id="rId40"/>
    <p:sldId id="609" r:id="rId41"/>
    <p:sldId id="615" r:id="rId42"/>
    <p:sldId id="616" r:id="rId43"/>
    <p:sldId id="536" r:id="rId44"/>
    <p:sldId id="612" r:id="rId45"/>
    <p:sldId id="614" r:id="rId46"/>
    <p:sldId id="613" r:id="rId47"/>
    <p:sldId id="602" r:id="rId48"/>
    <p:sldId id="634" r:id="rId49"/>
    <p:sldId id="632" r:id="rId50"/>
    <p:sldId id="591" r:id="rId51"/>
    <p:sldId id="633" r:id="rId52"/>
    <p:sldId id="592" r:id="rId53"/>
    <p:sldId id="617" r:id="rId54"/>
    <p:sldId id="537" r:id="rId55"/>
    <p:sldId id="618" r:id="rId56"/>
    <p:sldId id="539" r:id="rId57"/>
    <p:sldId id="593" r:id="rId58"/>
    <p:sldId id="631" r:id="rId59"/>
    <p:sldId id="594" r:id="rId60"/>
    <p:sldId id="625" r:id="rId61"/>
    <p:sldId id="517" r:id="rId62"/>
    <p:sldId id="621" r:id="rId63"/>
    <p:sldId id="620" r:id="rId64"/>
    <p:sldId id="624" r:id="rId65"/>
    <p:sldId id="523" r:id="rId66"/>
    <p:sldId id="546" r:id="rId67"/>
    <p:sldId id="540" r:id="rId68"/>
    <p:sldId id="525" r:id="rId69"/>
    <p:sldId id="559" r:id="rId70"/>
    <p:sldId id="526" r:id="rId71"/>
    <p:sldId id="534" r:id="rId72"/>
    <p:sldId id="545" r:id="rId73"/>
    <p:sldId id="555" r:id="rId74"/>
    <p:sldId id="622" r:id="rId75"/>
    <p:sldId id="531" r:id="rId76"/>
    <p:sldId id="530" r:id="rId77"/>
    <p:sldId id="508" r:id="rId7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Windows" initials="ПW"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17" autoAdjust="0"/>
  </p:normalViewPr>
  <p:slideViewPr>
    <p:cSldViewPr snapToGrid="0">
      <p:cViewPr>
        <p:scale>
          <a:sx n="107" d="100"/>
          <a:sy n="107" d="100"/>
        </p:scale>
        <p:origin x="-43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93C38-B60E-42F4-91DE-C33414AC8864}" type="datetimeFigureOut">
              <a:rPr lang="ru-RU" smtClean="0"/>
              <a:t>31.08.2022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74CD4-8A87-4BAE-A4C2-8E81818E80F4}" type="slidenum">
              <a:rPr lang="ru-RU" smtClean="0"/>
              <a:t>‹#›</a:t>
            </a:fld>
            <a:endParaRPr lang="ru-RU"/>
          </a:p>
        </p:txBody>
      </p:sp>
    </p:spTree>
    <p:extLst>
      <p:ext uri="{BB962C8B-B14F-4D97-AF65-F5344CB8AC3E}">
        <p14:creationId xmlns:p14="http://schemas.microsoft.com/office/powerpoint/2010/main" val="3792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3</a:t>
            </a:fld>
            <a:endParaRPr lang="ru-RU"/>
          </a:p>
        </p:txBody>
      </p:sp>
    </p:spTree>
    <p:extLst>
      <p:ext uri="{BB962C8B-B14F-4D97-AF65-F5344CB8AC3E}">
        <p14:creationId xmlns:p14="http://schemas.microsoft.com/office/powerpoint/2010/main" val="250911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38</a:t>
            </a:fld>
            <a:endParaRPr lang="ru-RU"/>
          </a:p>
        </p:txBody>
      </p:sp>
    </p:spTree>
    <p:extLst>
      <p:ext uri="{BB962C8B-B14F-4D97-AF65-F5344CB8AC3E}">
        <p14:creationId xmlns:p14="http://schemas.microsoft.com/office/powerpoint/2010/main" val="133874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44</a:t>
            </a:fld>
            <a:endParaRPr lang="ru-RU"/>
          </a:p>
        </p:txBody>
      </p:sp>
    </p:spTree>
    <p:extLst>
      <p:ext uri="{BB962C8B-B14F-4D97-AF65-F5344CB8AC3E}">
        <p14:creationId xmlns:p14="http://schemas.microsoft.com/office/powerpoint/2010/main" val="357074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46</a:t>
            </a:fld>
            <a:endParaRPr lang="ru-RU"/>
          </a:p>
        </p:txBody>
      </p:sp>
    </p:spTree>
    <p:extLst>
      <p:ext uri="{BB962C8B-B14F-4D97-AF65-F5344CB8AC3E}">
        <p14:creationId xmlns:p14="http://schemas.microsoft.com/office/powerpoint/2010/main" val="2722449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54</a:t>
            </a:fld>
            <a:endParaRPr lang="ru-RU"/>
          </a:p>
        </p:txBody>
      </p:sp>
    </p:spTree>
    <p:extLst>
      <p:ext uri="{BB962C8B-B14F-4D97-AF65-F5344CB8AC3E}">
        <p14:creationId xmlns:p14="http://schemas.microsoft.com/office/powerpoint/2010/main" val="4212117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57</a:t>
            </a:fld>
            <a:endParaRPr lang="ru-RU"/>
          </a:p>
        </p:txBody>
      </p:sp>
    </p:spTree>
    <p:extLst>
      <p:ext uri="{BB962C8B-B14F-4D97-AF65-F5344CB8AC3E}">
        <p14:creationId xmlns:p14="http://schemas.microsoft.com/office/powerpoint/2010/main" val="4224613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59</a:t>
            </a:fld>
            <a:endParaRPr lang="ru-RU"/>
          </a:p>
        </p:txBody>
      </p:sp>
    </p:spTree>
    <p:extLst>
      <p:ext uri="{BB962C8B-B14F-4D97-AF65-F5344CB8AC3E}">
        <p14:creationId xmlns:p14="http://schemas.microsoft.com/office/powerpoint/2010/main" val="336452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60</a:t>
            </a:fld>
            <a:endParaRPr lang="ru-RU"/>
          </a:p>
        </p:txBody>
      </p:sp>
    </p:spTree>
    <p:extLst>
      <p:ext uri="{BB962C8B-B14F-4D97-AF65-F5344CB8AC3E}">
        <p14:creationId xmlns:p14="http://schemas.microsoft.com/office/powerpoint/2010/main" val="3384208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72</a:t>
            </a:fld>
            <a:endParaRPr lang="ru-RU"/>
          </a:p>
        </p:txBody>
      </p:sp>
    </p:spTree>
    <p:extLst>
      <p:ext uri="{BB962C8B-B14F-4D97-AF65-F5344CB8AC3E}">
        <p14:creationId xmlns:p14="http://schemas.microsoft.com/office/powerpoint/2010/main" val="205203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75</a:t>
            </a:fld>
            <a:endParaRPr lang="ru-RU"/>
          </a:p>
        </p:txBody>
      </p:sp>
    </p:spTree>
    <p:extLst>
      <p:ext uri="{BB962C8B-B14F-4D97-AF65-F5344CB8AC3E}">
        <p14:creationId xmlns:p14="http://schemas.microsoft.com/office/powerpoint/2010/main" val="2405901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76</a:t>
            </a:fld>
            <a:endParaRPr lang="ru-RU"/>
          </a:p>
        </p:txBody>
      </p:sp>
    </p:spTree>
    <p:extLst>
      <p:ext uri="{BB962C8B-B14F-4D97-AF65-F5344CB8AC3E}">
        <p14:creationId xmlns:p14="http://schemas.microsoft.com/office/powerpoint/2010/main" val="28508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6</a:t>
            </a:fld>
            <a:endParaRPr lang="ru-RU"/>
          </a:p>
        </p:txBody>
      </p:sp>
    </p:spTree>
    <p:extLst>
      <p:ext uri="{BB962C8B-B14F-4D97-AF65-F5344CB8AC3E}">
        <p14:creationId xmlns:p14="http://schemas.microsoft.com/office/powerpoint/2010/main" val="39464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7</a:t>
            </a:fld>
            <a:endParaRPr lang="ru-RU"/>
          </a:p>
        </p:txBody>
      </p:sp>
    </p:spTree>
    <p:extLst>
      <p:ext uri="{BB962C8B-B14F-4D97-AF65-F5344CB8AC3E}">
        <p14:creationId xmlns:p14="http://schemas.microsoft.com/office/powerpoint/2010/main" val="132228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9</a:t>
            </a:fld>
            <a:endParaRPr lang="ru-RU"/>
          </a:p>
        </p:txBody>
      </p:sp>
    </p:spTree>
    <p:extLst>
      <p:ext uri="{BB962C8B-B14F-4D97-AF65-F5344CB8AC3E}">
        <p14:creationId xmlns:p14="http://schemas.microsoft.com/office/powerpoint/2010/main" val="203674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14</a:t>
            </a:fld>
            <a:endParaRPr lang="ru-RU"/>
          </a:p>
        </p:txBody>
      </p:sp>
    </p:spTree>
    <p:extLst>
      <p:ext uri="{BB962C8B-B14F-4D97-AF65-F5344CB8AC3E}">
        <p14:creationId xmlns:p14="http://schemas.microsoft.com/office/powerpoint/2010/main" val="347977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23</a:t>
            </a:fld>
            <a:endParaRPr lang="ru-RU"/>
          </a:p>
        </p:txBody>
      </p:sp>
    </p:spTree>
    <p:extLst>
      <p:ext uri="{BB962C8B-B14F-4D97-AF65-F5344CB8AC3E}">
        <p14:creationId xmlns:p14="http://schemas.microsoft.com/office/powerpoint/2010/main" val="315419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32</a:t>
            </a:fld>
            <a:endParaRPr lang="ru-RU"/>
          </a:p>
        </p:txBody>
      </p:sp>
    </p:spTree>
    <p:extLst>
      <p:ext uri="{BB962C8B-B14F-4D97-AF65-F5344CB8AC3E}">
        <p14:creationId xmlns:p14="http://schemas.microsoft.com/office/powerpoint/2010/main" val="43699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35</a:t>
            </a:fld>
            <a:endParaRPr lang="ru-RU"/>
          </a:p>
        </p:txBody>
      </p:sp>
    </p:spTree>
    <p:extLst>
      <p:ext uri="{BB962C8B-B14F-4D97-AF65-F5344CB8AC3E}">
        <p14:creationId xmlns:p14="http://schemas.microsoft.com/office/powerpoint/2010/main" val="4273897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274CD4-8A87-4BAE-A4C2-8E81818E80F4}" type="slidenum">
              <a:rPr lang="ru-RU" smtClean="0"/>
              <a:t>36</a:t>
            </a:fld>
            <a:endParaRPr lang="ru-RU"/>
          </a:p>
        </p:txBody>
      </p:sp>
    </p:spTree>
    <p:extLst>
      <p:ext uri="{BB962C8B-B14F-4D97-AF65-F5344CB8AC3E}">
        <p14:creationId xmlns:p14="http://schemas.microsoft.com/office/powerpoint/2010/main" val="3249013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01C93BD-49BE-4BC6-A4A7-8D628669EF3C}"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40347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01C93BD-49BE-4BC6-A4A7-8D628669EF3C}"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272896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01C93BD-49BE-4BC6-A4A7-8D628669EF3C}"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14C9E4-B174-4508-B4FC-9B9C3EB9EF2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196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01C93BD-49BE-4BC6-A4A7-8D628669EF3C}"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2676946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01C93BD-49BE-4BC6-A4A7-8D628669EF3C}"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14C9E4-B174-4508-B4FC-9B9C3EB9EF2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885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01C93BD-49BE-4BC6-A4A7-8D628669EF3C}"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3341461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01C93BD-49BE-4BC6-A4A7-8D628669EF3C}"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2195231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01C93BD-49BE-4BC6-A4A7-8D628669EF3C}"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404059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01C93BD-49BE-4BC6-A4A7-8D628669EF3C}"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155247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01C93BD-49BE-4BC6-A4A7-8D628669EF3C}"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250477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01C93BD-49BE-4BC6-A4A7-8D628669EF3C}" type="datetimeFigureOut">
              <a:rPr lang="ru-RU" smtClean="0"/>
              <a:t>31.08.2022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341767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01C93BD-49BE-4BC6-A4A7-8D628669EF3C}" type="datetimeFigureOut">
              <a:rPr lang="ru-RU" smtClean="0"/>
              <a:t>31.08.2022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424990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01C93BD-49BE-4BC6-A4A7-8D628669EF3C}" type="datetimeFigureOut">
              <a:rPr lang="ru-RU" smtClean="0"/>
              <a:t>31.08.2022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227905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C93BD-49BE-4BC6-A4A7-8D628669EF3C}" type="datetimeFigureOut">
              <a:rPr lang="ru-RU" smtClean="0"/>
              <a:t>31.08.2022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332068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01C93BD-49BE-4BC6-A4A7-8D628669EF3C}" type="datetimeFigureOut">
              <a:rPr lang="ru-RU" smtClean="0"/>
              <a:t>31.08.2022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25333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01C93BD-49BE-4BC6-A4A7-8D628669EF3C}" type="datetimeFigureOut">
              <a:rPr lang="ru-RU" smtClean="0"/>
              <a:t>31.08.2022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714C9E4-B174-4508-B4FC-9B9C3EB9EF2C}" type="slidenum">
              <a:rPr lang="ru-RU" smtClean="0"/>
              <a:t>‹#›</a:t>
            </a:fld>
            <a:endParaRPr lang="ru-RU"/>
          </a:p>
        </p:txBody>
      </p:sp>
    </p:spTree>
    <p:extLst>
      <p:ext uri="{BB962C8B-B14F-4D97-AF65-F5344CB8AC3E}">
        <p14:creationId xmlns:p14="http://schemas.microsoft.com/office/powerpoint/2010/main" val="428777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1C93BD-49BE-4BC6-A4A7-8D628669EF3C}" type="datetimeFigureOut">
              <a:rPr lang="ru-RU" smtClean="0"/>
              <a:t>31.08.2022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14C9E4-B174-4508-B4FC-9B9C3EB9EF2C}" type="slidenum">
              <a:rPr lang="ru-RU" smtClean="0"/>
              <a:t>‹#›</a:t>
            </a:fld>
            <a:endParaRPr lang="ru-RU"/>
          </a:p>
        </p:txBody>
      </p:sp>
    </p:spTree>
    <p:extLst>
      <p:ext uri="{BB962C8B-B14F-4D97-AF65-F5344CB8AC3E}">
        <p14:creationId xmlns:p14="http://schemas.microsoft.com/office/powerpoint/2010/main" val="15333553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vip.1otruda.ru/#/document/99/350505366/XA00MA02N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vip.1otruda.ru/#/document/99/90185078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vip.1otruda.ru/#/document/99/901839683/XA00M3C2M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crdownload"/></Relationships>
</file>

<file path=ppt/slides/_rels/slide36.xml.rels><?xml version="1.0" encoding="UTF-8" standalone="yes"?>
<Relationships xmlns="http://schemas.openxmlformats.org/package/2006/relationships"><Relationship Id="rId3" Type="http://schemas.openxmlformats.org/officeDocument/2006/relationships/hyperlink" Target="https://vip.1otruda.ru/#/document/99/902312609/XA00MF02N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vip.1otruda.ru/#/document/99/573114692/XA00MDQ2N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vip.1otruda.ru/#/document/99/727688582/XA00M702MC/"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vip.1otruda.ru/#/document/99/902320567/XA00M8S2N8/"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2.png"/><Relationship Id="rId4" Type="http://schemas.openxmlformats.org/officeDocument/2006/relationships/image" Target="../media/image3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8" Type="http://schemas.openxmlformats.org/officeDocument/2006/relationships/hyperlink" Target="https://vip.1otruda.ru/#/document/99/573123741/" TargetMode="External"/><Relationship Id="rId13" Type="http://schemas.openxmlformats.org/officeDocument/2006/relationships/hyperlink" Target="https://vip.1otruda.ru/#/document/99/573068702/XA00M2K2M9/" TargetMode="External"/><Relationship Id="rId18" Type="http://schemas.openxmlformats.org/officeDocument/2006/relationships/hyperlink" Target="https://vip.1otruda.ru/#/document/99/566413386/" TargetMode="External"/><Relationship Id="rId3" Type="http://schemas.openxmlformats.org/officeDocument/2006/relationships/hyperlink" Target="https://vip.1otruda.ru/#/document/99/573191722/ZAP25GI3DC/" TargetMode="External"/><Relationship Id="rId7" Type="http://schemas.openxmlformats.org/officeDocument/2006/relationships/hyperlink" Target="https://vip.1otruda.ru/#/document/99/573123741/XA00M7Q2N3/" TargetMode="External"/><Relationship Id="rId12" Type="http://schemas.openxmlformats.org/officeDocument/2006/relationships/hyperlink" Target="https://vip.1otruda.ru/#/document/99/573008308/" TargetMode="External"/><Relationship Id="rId17" Type="http://schemas.openxmlformats.org/officeDocument/2006/relationships/hyperlink" Target="https://vip.1otruda.ru/#/document/99/566413386/XA00M7Q2N3/" TargetMode="External"/><Relationship Id="rId2" Type="http://schemas.openxmlformats.org/officeDocument/2006/relationships/notesSlide" Target="../notesSlides/notesSlide14.xml"/><Relationship Id="rId16" Type="http://schemas.openxmlformats.org/officeDocument/2006/relationships/hyperlink" Target="https://vip.1otruda.ru/#/document/99/573275587/" TargetMode="External"/><Relationship Id="rId1" Type="http://schemas.openxmlformats.org/officeDocument/2006/relationships/slideLayout" Target="../slideLayouts/slideLayout2.xml"/><Relationship Id="rId6" Type="http://schemas.openxmlformats.org/officeDocument/2006/relationships/hyperlink" Target="https://vip.1otruda.ru/#/document/99/573230630/" TargetMode="External"/><Relationship Id="rId11" Type="http://schemas.openxmlformats.org/officeDocument/2006/relationships/hyperlink" Target="https://vip.1otruda.ru/#/document/99/573008308/XA00MB22NB/" TargetMode="External"/><Relationship Id="rId5" Type="http://schemas.openxmlformats.org/officeDocument/2006/relationships/hyperlink" Target="https://vip.1otruda.ru/#/document/99/573230630/XA00M4A2MI/" TargetMode="External"/><Relationship Id="rId15" Type="http://schemas.openxmlformats.org/officeDocument/2006/relationships/hyperlink" Target="https://vip.1otruda.ru/#/document/99/573275587/XA00M9G2MU/" TargetMode="External"/><Relationship Id="rId10" Type="http://schemas.openxmlformats.org/officeDocument/2006/relationships/hyperlink" Target="https://vip.1otruda.ru/#/document/99/573191718/" TargetMode="External"/><Relationship Id="rId4" Type="http://schemas.openxmlformats.org/officeDocument/2006/relationships/hyperlink" Target="https://vip.1otruda.ru/#/document/99/573191722/" TargetMode="External"/><Relationship Id="rId9" Type="http://schemas.openxmlformats.org/officeDocument/2006/relationships/hyperlink" Target="https://vip.1otruda.ru/#/document/99/573191718/XA00M9G2MU/" TargetMode="External"/><Relationship Id="rId14" Type="http://schemas.openxmlformats.org/officeDocument/2006/relationships/hyperlink" Target="https://vip.1otruda.ru/#/document/99/573068702/"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u.wikisource.org/wiki/%D0%A2%D1%80%D1%83%D0%B4%D0%BE%D0%B2%D0%BE%D0%B9_%D0%BA%D0%BE%D0%B4%D0%B5%D0%BA%D1%81_%D0%A0%D0%A4/%D0%93%D0%BB%D0%B0%D0%B2%D0%B0_48.1#%D0%A1%D1%82%D0%B0%D1%82%D1%8C%D1%8F_309.2"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vip.1otruda.ru/#/document/99/901850788/XA00M8G2MQ/"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1127" y="2105891"/>
            <a:ext cx="9144000" cy="1187725"/>
          </a:xfrm>
          <a:noFill/>
          <a:ln w="9525" cap="flat" cmpd="sng" algn="ctr">
            <a:solidFill>
              <a:schemeClr val="accent3">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Autofit/>
          </a:bodyPr>
          <a:lstStyle/>
          <a:p>
            <a:pPr algn="ctr"/>
            <a:r>
              <a:rPr lang="ru-RU" sz="3200" dirty="0" smtClean="0">
                <a:solidFill>
                  <a:schemeClr val="tx1"/>
                </a:solidFill>
                <a:effectLst>
                  <a:outerShdw blurRad="50800" dist="50800" dir="5400000" algn="ctr" rotWithShape="0">
                    <a:srgbClr val="000000">
                      <a:alpha val="0"/>
                    </a:srgbClr>
                  </a:outerShdw>
                </a:effectLst>
                <a:latin typeface="Times New Roman" pitchFamily="18" charset="0"/>
                <a:cs typeface="Times New Roman" pitchFamily="18" charset="0"/>
              </a:rPr>
              <a:t>Новый </a:t>
            </a:r>
            <a:r>
              <a:rPr lang="ru-RU" sz="3200" dirty="0">
                <a:solidFill>
                  <a:schemeClr val="tx1"/>
                </a:solidFill>
                <a:effectLst>
                  <a:outerShdw blurRad="50800" dist="50800" dir="5400000" algn="ctr" rotWithShape="0">
                    <a:srgbClr val="000000">
                      <a:alpha val="0"/>
                    </a:srgbClr>
                  </a:outerShdw>
                </a:effectLst>
                <a:latin typeface="Times New Roman" pitchFamily="18" charset="0"/>
                <a:cs typeface="Times New Roman" pitchFamily="18" charset="0"/>
              </a:rPr>
              <a:t>порядок обучения по охране труда </a:t>
            </a:r>
            <a:r>
              <a:rPr lang="ru-RU" sz="3200" dirty="0" smtClean="0">
                <a:solidFill>
                  <a:schemeClr val="tx1"/>
                </a:solidFill>
                <a:effectLst>
                  <a:outerShdw blurRad="50800" dist="50800" dir="5400000" algn="ctr" rotWithShape="0">
                    <a:srgbClr val="000000">
                      <a:alpha val="0"/>
                    </a:srgbClr>
                  </a:outerShdw>
                </a:effectLst>
                <a:latin typeface="Times New Roman" pitchFamily="18" charset="0"/>
                <a:cs typeface="Times New Roman" pitchFamily="18" charset="0"/>
              </a:rPr>
              <a:t/>
            </a:r>
            <a:br>
              <a:rPr lang="ru-RU" sz="3200" dirty="0" smtClean="0">
                <a:solidFill>
                  <a:schemeClr val="tx1"/>
                </a:solidFill>
                <a:effectLst>
                  <a:outerShdw blurRad="50800" dist="50800" dir="5400000" algn="ctr" rotWithShape="0">
                    <a:srgbClr val="000000">
                      <a:alpha val="0"/>
                    </a:srgbClr>
                  </a:outerShdw>
                </a:effectLst>
                <a:latin typeface="Times New Roman" pitchFamily="18" charset="0"/>
                <a:cs typeface="Times New Roman" pitchFamily="18" charset="0"/>
              </a:rPr>
            </a:br>
            <a:r>
              <a:rPr lang="ru-RU" sz="3200" dirty="0" smtClean="0">
                <a:solidFill>
                  <a:schemeClr val="tx1"/>
                </a:solidFill>
                <a:effectLst>
                  <a:outerShdw blurRad="50800" dist="50800" dir="5400000" algn="ctr" rotWithShape="0">
                    <a:srgbClr val="000000">
                      <a:alpha val="0"/>
                    </a:srgbClr>
                  </a:outerShdw>
                </a:effectLst>
                <a:latin typeface="Times New Roman" pitchFamily="18" charset="0"/>
                <a:cs typeface="Times New Roman" pitchFamily="18" charset="0"/>
              </a:rPr>
              <a:t>с </a:t>
            </a:r>
            <a:r>
              <a:rPr lang="ru-RU" sz="3200" dirty="0">
                <a:solidFill>
                  <a:schemeClr val="tx1"/>
                </a:solidFill>
                <a:effectLst>
                  <a:outerShdw blurRad="50800" dist="50800" dir="5400000" algn="ctr" rotWithShape="0">
                    <a:srgbClr val="000000">
                      <a:alpha val="0"/>
                    </a:srgbClr>
                  </a:outerShdw>
                </a:effectLst>
                <a:latin typeface="Times New Roman" pitchFamily="18" charset="0"/>
                <a:cs typeface="Times New Roman" pitchFamily="18" charset="0"/>
              </a:rPr>
              <a:t>01.09.2022 года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694" y="320618"/>
            <a:ext cx="6449568" cy="1274064"/>
          </a:xfrm>
          <a:prstGeom prst="rect">
            <a:avLst/>
          </a:prstGeom>
        </p:spPr>
      </p:pic>
    </p:spTree>
    <p:extLst>
      <p:ext uri="{BB962C8B-B14F-4D97-AF65-F5344CB8AC3E}">
        <p14:creationId xmlns:p14="http://schemas.microsoft.com/office/powerpoint/2010/main" val="513747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7541" y="220717"/>
            <a:ext cx="8596668" cy="1320800"/>
          </a:xfr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sz="2400" b="1" i="1" dirty="0">
                <a:solidFill>
                  <a:schemeClr val="accent2">
                    <a:lumMod val="50000"/>
                  </a:schemeClr>
                </a:solidFill>
                <a:latin typeface="Times New Roman" pitchFamily="18" charset="0"/>
                <a:cs typeface="Times New Roman" pitchFamily="18" charset="0"/>
              </a:rPr>
              <a:t>Постановление Правительства РФ от 24.12.2021 года № 2464</a:t>
            </a:r>
            <a:br>
              <a:rPr lang="ru-RU" sz="2400" b="1" i="1" dirty="0">
                <a:solidFill>
                  <a:schemeClr val="accent2">
                    <a:lumMod val="50000"/>
                  </a:schemeClr>
                </a:solidFill>
                <a:latin typeface="Times New Roman" pitchFamily="18" charset="0"/>
                <a:cs typeface="Times New Roman" pitchFamily="18" charset="0"/>
              </a:rPr>
            </a:br>
            <a:r>
              <a:rPr lang="ru-RU" sz="2400" b="1" i="1" dirty="0">
                <a:solidFill>
                  <a:schemeClr val="accent2">
                    <a:lumMod val="50000"/>
                  </a:schemeClr>
                </a:solidFill>
                <a:latin typeface="Times New Roman" pitchFamily="18" charset="0"/>
                <a:cs typeface="Times New Roman" pitchFamily="18" charset="0"/>
              </a:rPr>
              <a:t> «О порядке обучения по охране труда и проверки знания требований охраны труда»</a:t>
            </a:r>
            <a:endParaRPr lang="ru-RU" b="1" i="1" dirty="0">
              <a:solidFill>
                <a:schemeClr val="accent2">
                  <a:lumMod val="50000"/>
                </a:schemeClr>
              </a:solidFill>
            </a:endParaRPr>
          </a:p>
        </p:txBody>
      </p:sp>
      <p:sp>
        <p:nvSpPr>
          <p:cNvPr id="3" name="Объект 2"/>
          <p:cNvSpPr>
            <a:spLocks noGrp="1"/>
          </p:cNvSpPr>
          <p:nvPr>
            <p:ph idx="1"/>
          </p:nvPr>
        </p:nvSpPr>
        <p:spPr>
          <a:xfrm>
            <a:off x="887541" y="1867338"/>
            <a:ext cx="8596668" cy="4394200"/>
          </a:xfrm>
          <a:solidFill>
            <a:schemeClr val="accent3">
              <a:lumMod val="20000"/>
              <a:lumOff val="80000"/>
            </a:schemeClr>
          </a:solidFill>
          <a:ln>
            <a:solidFill>
              <a:schemeClr val="accent3">
                <a:lumMod val="50000"/>
              </a:schemeClr>
            </a:solidFill>
          </a:ln>
        </p:spPr>
        <p:txBody>
          <a:bodyPr>
            <a:normAutofit fontScale="92500" lnSpcReduction="10000"/>
          </a:bodyPr>
          <a:lstStyle/>
          <a:p>
            <a:pPr marL="0" indent="0" algn="ctr">
              <a:buNone/>
            </a:pPr>
            <a:r>
              <a:rPr lang="ru-RU" dirty="0">
                <a:latin typeface="Times New Roman" pitchFamily="18" charset="0"/>
                <a:cs typeface="Times New Roman" pitchFamily="18" charset="0"/>
              </a:rPr>
              <a:t>пункт 1 </a:t>
            </a:r>
          </a:p>
          <a:p>
            <a:pPr marL="0" indent="0">
              <a:buNone/>
            </a:pPr>
            <a:r>
              <a:rPr lang="ru-RU" dirty="0">
                <a:solidFill>
                  <a:srgbClr val="000000"/>
                </a:solidFill>
                <a:latin typeface="Times New Roman"/>
              </a:rPr>
              <a:t>         Настоящие Правила устанавливают обязательные требования к обучению по охране труда и проверке знания требований охраны труда у работников, заключивших трудовой договор с работодателем, а также требования к организациям и индивидуальным предпринимателям, оказывающим услуги по обучению работодателей и работников вопросам охраны труда.</a:t>
            </a:r>
          </a:p>
          <a:p>
            <a:pPr marL="0" indent="0" algn="ctr">
              <a:buNone/>
            </a:pPr>
            <a:r>
              <a:rPr lang="ru-RU" dirty="0">
                <a:solidFill>
                  <a:srgbClr val="000000"/>
                </a:solidFill>
                <a:latin typeface="Times New Roman"/>
                <a:cs typeface="Times New Roman" pitchFamily="18" charset="0"/>
              </a:rPr>
              <a:t>пункт 122 </a:t>
            </a:r>
          </a:p>
          <a:p>
            <a:pPr marL="0" indent="0">
              <a:buNone/>
            </a:pPr>
            <a:r>
              <a:rPr lang="ru-RU" dirty="0">
                <a:solidFill>
                  <a:srgbClr val="000000"/>
                </a:solidFill>
                <a:latin typeface="Times New Roman"/>
              </a:rPr>
              <a:t>        Ответственность за актуальность и полноту информации, содержащейся в программах обучения по охране труда, </a:t>
            </a:r>
            <a:r>
              <a:rPr lang="ru-RU" b="1" i="1" u="sng" dirty="0">
                <a:solidFill>
                  <a:srgbClr val="FF0000"/>
                </a:solidFill>
                <a:latin typeface="Times New Roman"/>
              </a:rPr>
              <a:t>несет руководитель организации или индивидуальный предприниматель, оказывающие услуги по обучению работодателей и работников вопросам охраны труда, или работодатель в случае проведения обучения в организации. </a:t>
            </a:r>
          </a:p>
          <a:p>
            <a:pPr marL="0" indent="0">
              <a:buNone/>
            </a:pPr>
            <a:r>
              <a:rPr lang="ru-RU" dirty="0">
                <a:solidFill>
                  <a:srgbClr val="000000"/>
                </a:solidFill>
                <a:latin typeface="Times New Roman"/>
              </a:rPr>
              <a:t>       Ответственность за определение работников, которым необходимо пройти обучение по охране труда, организацию процесса обучения по охране труда и процедуры проверки знания требований охраны труда работников </a:t>
            </a:r>
            <a:r>
              <a:rPr lang="ru-RU" b="1" i="1" u="sng" dirty="0">
                <a:solidFill>
                  <a:srgbClr val="FF0000"/>
                </a:solidFill>
                <a:latin typeface="Times New Roman"/>
              </a:rPr>
              <a:t>возлагается на работодателя</a:t>
            </a:r>
            <a:r>
              <a:rPr lang="ru-RU" dirty="0">
                <a:solidFill>
                  <a:srgbClr val="000000"/>
                </a:solidFill>
                <a:latin typeface="Times New Roman"/>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45473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200" b="1" dirty="0">
                <a:solidFill>
                  <a:schemeClr val="accent2">
                    <a:lumMod val="50000"/>
                  </a:schemeClr>
                </a:solidFill>
                <a:latin typeface="Times New Roman" pitchFamily="18" charset="0"/>
                <a:cs typeface="Times New Roman" pitchFamily="18" charset="0"/>
              </a:rPr>
              <a:t>Постановление Правительства РФ от 24.12.2021 года № 2464</a:t>
            </a:r>
            <a:br>
              <a:rPr lang="ru-RU" sz="2200" b="1" dirty="0">
                <a:solidFill>
                  <a:schemeClr val="accent2">
                    <a:lumMod val="50000"/>
                  </a:schemeClr>
                </a:solidFill>
                <a:latin typeface="Times New Roman" pitchFamily="18" charset="0"/>
                <a:cs typeface="Times New Roman" pitchFamily="18" charset="0"/>
              </a:rPr>
            </a:br>
            <a:r>
              <a:rPr lang="ru-RU" sz="2200" b="1" dirty="0">
                <a:solidFill>
                  <a:schemeClr val="accent2">
                    <a:lumMod val="50000"/>
                  </a:schemeClr>
                </a:solidFill>
                <a:latin typeface="Times New Roman" pitchFamily="18" charset="0"/>
                <a:cs typeface="Times New Roman" pitchFamily="18" charset="0"/>
              </a:rPr>
              <a:t> «О порядке обучения по охране труда и проверки знания требований охраны труда»</a:t>
            </a:r>
            <a:endParaRPr lang="ru-RU" b="1" dirty="0">
              <a:solidFill>
                <a:schemeClr val="accent2">
                  <a:lumMod val="50000"/>
                </a:schemeClr>
              </a:solidFill>
            </a:endParaRPr>
          </a:p>
        </p:txBody>
      </p:sp>
      <p:sp>
        <p:nvSpPr>
          <p:cNvPr id="3" name="Объект 2"/>
          <p:cNvSpPr>
            <a:spLocks noGrp="1"/>
          </p:cNvSpPr>
          <p:nvPr>
            <p:ph idx="1"/>
          </p:nvPr>
        </p:nvSpPr>
        <p:spPr>
          <a:xfrm>
            <a:off x="677334" y="1837267"/>
            <a:ext cx="8596668" cy="4204095"/>
          </a:xfrm>
        </p:spPr>
        <p:txBody>
          <a:bodyPr/>
          <a:lstStyle/>
          <a:p>
            <a:pPr marL="0" indent="0">
              <a:buNone/>
            </a:pPr>
            <a:endParaRPr lang="ru-RU" dirty="0"/>
          </a:p>
        </p:txBody>
      </p:sp>
      <p:sp>
        <p:nvSpPr>
          <p:cNvPr id="4" name="Скругленный прямоугольник 3"/>
          <p:cNvSpPr/>
          <p:nvPr/>
        </p:nvSpPr>
        <p:spPr>
          <a:xfrm>
            <a:off x="2114550" y="1987747"/>
            <a:ext cx="6138334" cy="39962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rgbClr val="FF0000"/>
                </a:solidFill>
                <a:latin typeface="Times New Roman" pitchFamily="18" charset="0"/>
                <a:cs typeface="Times New Roman" pitchFamily="18" charset="0"/>
              </a:rPr>
              <a:t>ВАЖНО!!!</a:t>
            </a:r>
          </a:p>
          <a:p>
            <a:pPr algn="ctr"/>
            <a:r>
              <a:rPr lang="ru-RU" dirty="0">
                <a:solidFill>
                  <a:schemeClr val="tx1"/>
                </a:solidFill>
                <a:latin typeface="Times New Roman" pitchFamily="18" charset="0"/>
                <a:cs typeface="Times New Roman" pitchFamily="18" charset="0"/>
              </a:rPr>
              <a:t>п. 2, абзац 5</a:t>
            </a:r>
          </a:p>
          <a:p>
            <a:pPr algn="ctr"/>
            <a:r>
              <a:rPr lang="ru-RU" dirty="0">
                <a:solidFill>
                  <a:schemeClr val="tx1"/>
                </a:solidFill>
                <a:latin typeface="Times New Roman" pitchFamily="18" charset="0"/>
                <a:cs typeface="Times New Roman" pitchFamily="18" charset="0"/>
              </a:rPr>
              <a:t>Документы, подтверждающие проверку у работников знания требований охраны труда, выданные в установленном порядке </a:t>
            </a:r>
            <a:r>
              <a:rPr lang="ru-RU" u="sng" dirty="0">
                <a:solidFill>
                  <a:schemeClr val="tx1"/>
                </a:solidFill>
                <a:latin typeface="Times New Roman" pitchFamily="18" charset="0"/>
                <a:cs typeface="Times New Roman" pitchFamily="18" charset="0"/>
              </a:rPr>
              <a:t>до введения в действия Правил</a:t>
            </a:r>
            <a:r>
              <a:rPr lang="ru-RU" dirty="0">
                <a:solidFill>
                  <a:schemeClr val="tx1"/>
                </a:solidFill>
                <a:latin typeface="Times New Roman" pitchFamily="18" charset="0"/>
                <a:cs typeface="Times New Roman" pitchFamily="18" charset="0"/>
              </a:rPr>
              <a:t>, </a:t>
            </a:r>
            <a:r>
              <a:rPr lang="ru-RU" dirty="0">
                <a:solidFill>
                  <a:srgbClr val="FF0000"/>
                </a:solidFill>
                <a:latin typeface="Times New Roman" pitchFamily="18" charset="0"/>
                <a:cs typeface="Times New Roman" pitchFamily="18" charset="0"/>
              </a:rPr>
              <a:t>действительны до окончания срока действия</a:t>
            </a:r>
            <a:r>
              <a:rPr lang="ru-RU" dirty="0">
                <a:solidFill>
                  <a:schemeClr val="tx1"/>
                </a:solidFill>
                <a:latin typeface="Times New Roman" pitchFamily="18" charset="0"/>
                <a:cs typeface="Times New Roman" pitchFamily="18" charset="0"/>
              </a:rPr>
              <a:t>.</a:t>
            </a:r>
            <a:endParaRPr lang="ru-RU" u="sng" dirty="0">
              <a:solidFill>
                <a:schemeClr val="tx1"/>
              </a:solidFill>
              <a:latin typeface="Times New Roman" pitchFamily="18" charset="0"/>
              <a:cs typeface="Times New Roman" pitchFamily="18" charset="0"/>
            </a:endParaRPr>
          </a:p>
          <a:p>
            <a:pPr algn="ctr"/>
            <a:endParaRPr lang="ru-RU" u="sng" dirty="0">
              <a:solidFill>
                <a:schemeClr val="tx1"/>
              </a:solidFill>
              <a:latin typeface="Times New Roman" pitchFamily="18" charset="0"/>
              <a:cs typeface="Times New Roman" pitchFamily="18" charset="0"/>
            </a:endParaRPr>
          </a:p>
          <a:p>
            <a:pPr algn="ctr"/>
            <a:endParaRPr lang="ru-RU" u="sng" dirty="0">
              <a:solidFill>
                <a:schemeClr val="tx1"/>
              </a:solidFill>
              <a:latin typeface="Times New Roman" pitchFamily="18" charset="0"/>
              <a:cs typeface="Times New Roman" pitchFamily="18" charset="0"/>
            </a:endParaRPr>
          </a:p>
          <a:p>
            <a:pPr algn="ctr"/>
            <a:r>
              <a:rPr lang="ru-RU" u="sng" dirty="0" err="1">
                <a:solidFill>
                  <a:schemeClr val="tx1"/>
                </a:solidFill>
                <a:latin typeface="Times New Roman" pitchFamily="18" charset="0"/>
                <a:cs typeface="Times New Roman" pitchFamily="18" charset="0"/>
              </a:rPr>
              <a:t>ва</a:t>
            </a:r>
            <a:endParaRPr lang="ru-RU" u="sng"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80" y="4487917"/>
            <a:ext cx="3094274" cy="138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23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9"/>
          <p:cNvSpPr>
            <a:spLocks noChangeArrowheads="1"/>
          </p:cNvSpPr>
          <p:nvPr/>
        </p:nvSpPr>
        <p:spPr bwMode="auto">
          <a:xfrm>
            <a:off x="5094432" y="42822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TextBox 1"/>
          <p:cNvSpPr txBox="1"/>
          <p:nvPr/>
        </p:nvSpPr>
        <p:spPr>
          <a:xfrm>
            <a:off x="4052213" y="287734"/>
            <a:ext cx="5465413"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ru-RU" i="1" dirty="0"/>
              <a:t>Ключевые отличия новой процедуры обучения работников по охране труда</a:t>
            </a:r>
          </a:p>
        </p:txBody>
      </p:sp>
      <p:sp>
        <p:nvSpPr>
          <p:cNvPr id="3" name="TextBox 2"/>
          <p:cNvSpPr txBox="1"/>
          <p:nvPr/>
        </p:nvSpPr>
        <p:spPr>
          <a:xfrm>
            <a:off x="471949" y="2104103"/>
            <a:ext cx="2143432"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ru-RU" sz="1400" dirty="0"/>
              <a:t>Изменена классификация видов обучения по охране труда </a:t>
            </a:r>
          </a:p>
        </p:txBody>
      </p:sp>
      <p:sp>
        <p:nvSpPr>
          <p:cNvPr id="4" name="TextBox 3"/>
          <p:cNvSpPr txBox="1"/>
          <p:nvPr/>
        </p:nvSpPr>
        <p:spPr>
          <a:xfrm>
            <a:off x="471949" y="3342968"/>
            <a:ext cx="2143432"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1400" dirty="0"/>
              <a:t>Утверждены примерные темы для формирования программ обучения </a:t>
            </a:r>
          </a:p>
        </p:txBody>
      </p:sp>
      <p:sp>
        <p:nvSpPr>
          <p:cNvPr id="16" name="TextBox 15"/>
          <p:cNvSpPr txBox="1"/>
          <p:nvPr/>
        </p:nvSpPr>
        <p:spPr>
          <a:xfrm>
            <a:off x="2951000" y="2104103"/>
            <a:ext cx="2143432"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sz="1400" dirty="0">
                <a:solidFill>
                  <a:schemeClr val="bg1"/>
                </a:solidFill>
              </a:rPr>
              <a:t>Исключена связь с образовательной деятельностью и дублирующий надзор </a:t>
            </a:r>
          </a:p>
        </p:txBody>
      </p:sp>
      <p:sp>
        <p:nvSpPr>
          <p:cNvPr id="17" name="TextBox 16"/>
          <p:cNvSpPr txBox="1"/>
          <p:nvPr/>
        </p:nvSpPr>
        <p:spPr>
          <a:xfrm>
            <a:off x="2951000" y="3342968"/>
            <a:ext cx="2143432"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ru-RU" sz="1400" dirty="0"/>
              <a:t>Четко определены категории работников, подлежащих обучению </a:t>
            </a:r>
          </a:p>
          <a:p>
            <a:pPr algn="ctr"/>
            <a:endParaRPr lang="ru-RU" sz="1400" dirty="0"/>
          </a:p>
        </p:txBody>
      </p:sp>
      <p:sp>
        <p:nvSpPr>
          <p:cNvPr id="18" name="TextBox 17"/>
          <p:cNvSpPr txBox="1"/>
          <p:nvPr/>
        </p:nvSpPr>
        <p:spPr>
          <a:xfrm>
            <a:off x="5443476" y="2108837"/>
            <a:ext cx="251838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ru-RU" sz="1400" dirty="0"/>
              <a:t>Усилены требования к контролю качества и соблюдения сроков обучения </a:t>
            </a:r>
          </a:p>
        </p:txBody>
      </p:sp>
      <p:sp>
        <p:nvSpPr>
          <p:cNvPr id="19" name="TextBox 18"/>
          <p:cNvSpPr txBox="1"/>
          <p:nvPr/>
        </p:nvSpPr>
        <p:spPr>
          <a:xfrm>
            <a:off x="5430051" y="3342967"/>
            <a:ext cx="2531807" cy="95410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ru-RU" sz="1400" dirty="0"/>
              <a:t>Предусмотрена возможность освобождения от обучения отдельных категорий работников </a:t>
            </a:r>
          </a:p>
        </p:txBody>
      </p:sp>
      <p:sp>
        <p:nvSpPr>
          <p:cNvPr id="20" name="TextBox 19"/>
          <p:cNvSpPr txBox="1"/>
          <p:nvPr/>
        </p:nvSpPr>
        <p:spPr>
          <a:xfrm>
            <a:off x="8141110" y="2104103"/>
            <a:ext cx="2231922"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1400" dirty="0"/>
              <a:t>Определены требования к проведению обучения у работодателя </a:t>
            </a:r>
          </a:p>
          <a:p>
            <a:pPr algn="ctr"/>
            <a:endParaRPr lang="ru-RU" sz="1400" dirty="0"/>
          </a:p>
        </p:txBody>
      </p:sp>
      <p:sp>
        <p:nvSpPr>
          <p:cNvPr id="26" name="TextBox 25"/>
          <p:cNvSpPr txBox="1"/>
          <p:nvPr/>
        </p:nvSpPr>
        <p:spPr>
          <a:xfrm>
            <a:off x="8141110" y="3328100"/>
            <a:ext cx="2231922"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1400" dirty="0"/>
              <a:t>Определены требования к организации и планированию процесса обучения </a:t>
            </a:r>
          </a:p>
        </p:txBody>
      </p:sp>
      <p:cxnSp>
        <p:nvCxnSpPr>
          <p:cNvPr id="7" name="Прямая соединительная линия 6"/>
          <p:cNvCxnSpPr/>
          <p:nvPr/>
        </p:nvCxnSpPr>
        <p:spPr>
          <a:xfrm>
            <a:off x="4022716" y="934065"/>
            <a:ext cx="486564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1343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9"/>
          <p:cNvSpPr>
            <a:spLocks noChangeArrowheads="1"/>
          </p:cNvSpPr>
          <p:nvPr/>
        </p:nvSpPr>
        <p:spPr bwMode="auto">
          <a:xfrm>
            <a:off x="5094432" y="42822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TextBox 1"/>
          <p:cNvSpPr txBox="1"/>
          <p:nvPr/>
        </p:nvSpPr>
        <p:spPr>
          <a:xfrm>
            <a:off x="6028496" y="152790"/>
            <a:ext cx="348913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ru-RU" sz="1600" i="1" dirty="0"/>
              <a:t>Виды обучения по охране труда </a:t>
            </a:r>
          </a:p>
        </p:txBody>
      </p:sp>
      <p:sp>
        <p:nvSpPr>
          <p:cNvPr id="3" name="TextBox 2"/>
          <p:cNvSpPr txBox="1"/>
          <p:nvPr/>
        </p:nvSpPr>
        <p:spPr>
          <a:xfrm>
            <a:off x="639098" y="2983035"/>
            <a:ext cx="2812025" cy="80021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sz="1600" dirty="0">
                <a:solidFill>
                  <a:schemeClr val="bg1"/>
                </a:solidFill>
              </a:rPr>
              <a:t>Виды обучения по охране труда </a:t>
            </a:r>
          </a:p>
          <a:p>
            <a:pPr algn="ctr"/>
            <a:endParaRPr lang="ru-RU" sz="1400" dirty="0">
              <a:solidFill>
                <a:schemeClr val="bg1"/>
              </a:solidFill>
            </a:endParaRPr>
          </a:p>
        </p:txBody>
      </p:sp>
      <p:cxnSp>
        <p:nvCxnSpPr>
          <p:cNvPr id="7" name="Прямая соединительная линия 6"/>
          <p:cNvCxnSpPr/>
          <p:nvPr/>
        </p:nvCxnSpPr>
        <p:spPr>
          <a:xfrm>
            <a:off x="4651980" y="491344"/>
            <a:ext cx="4865646" cy="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887953" y="1205548"/>
            <a:ext cx="3382297"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1600" dirty="0"/>
              <a:t>Инструктажи по охране труда</a:t>
            </a:r>
          </a:p>
          <a:p>
            <a:pPr algn="ctr"/>
            <a:r>
              <a:rPr lang="ru-RU" sz="1600" dirty="0"/>
              <a:t> </a:t>
            </a:r>
          </a:p>
        </p:txBody>
      </p:sp>
      <p:sp>
        <p:nvSpPr>
          <p:cNvPr id="14" name="TextBox 13"/>
          <p:cNvSpPr txBox="1"/>
          <p:nvPr/>
        </p:nvSpPr>
        <p:spPr>
          <a:xfrm>
            <a:off x="4857134" y="2136622"/>
            <a:ext cx="3382297"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1600" dirty="0"/>
              <a:t>Стажировка на рабочем месте</a:t>
            </a:r>
          </a:p>
          <a:p>
            <a:pPr algn="ctr"/>
            <a:endParaRPr lang="ru-RU" sz="1600" dirty="0"/>
          </a:p>
        </p:txBody>
      </p:sp>
      <p:sp>
        <p:nvSpPr>
          <p:cNvPr id="15" name="TextBox 14"/>
          <p:cNvSpPr txBox="1"/>
          <p:nvPr/>
        </p:nvSpPr>
        <p:spPr>
          <a:xfrm>
            <a:off x="4857135" y="2893180"/>
            <a:ext cx="3382296"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1600" dirty="0"/>
              <a:t>Обучение по оказанию первой помощи пострадавшим </a:t>
            </a:r>
          </a:p>
          <a:p>
            <a:pPr algn="ctr"/>
            <a:endParaRPr lang="ru-RU" sz="1600" dirty="0"/>
          </a:p>
        </p:txBody>
      </p:sp>
      <p:sp>
        <p:nvSpPr>
          <p:cNvPr id="21" name="TextBox 20"/>
          <p:cNvSpPr txBox="1"/>
          <p:nvPr/>
        </p:nvSpPr>
        <p:spPr>
          <a:xfrm>
            <a:off x="4857134" y="3862124"/>
            <a:ext cx="3382297"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1600" dirty="0"/>
              <a:t>Обучение по использованию (применению) СИЗ</a:t>
            </a:r>
          </a:p>
          <a:p>
            <a:pPr algn="ctr"/>
            <a:endParaRPr lang="ru-RU" sz="1600" dirty="0"/>
          </a:p>
        </p:txBody>
      </p:sp>
      <p:sp>
        <p:nvSpPr>
          <p:cNvPr id="23" name="TextBox 22"/>
          <p:cNvSpPr txBox="1"/>
          <p:nvPr/>
        </p:nvSpPr>
        <p:spPr>
          <a:xfrm>
            <a:off x="4857134" y="4800944"/>
            <a:ext cx="3382297"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1600" dirty="0"/>
              <a:t>Обучение требованиям охраны труда </a:t>
            </a:r>
          </a:p>
          <a:p>
            <a:pPr algn="ctr"/>
            <a:endParaRPr lang="ru-RU" sz="1600" dirty="0"/>
          </a:p>
        </p:txBody>
      </p:sp>
      <p:cxnSp>
        <p:nvCxnSpPr>
          <p:cNvPr id="9" name="Прямая соединительная линия 8"/>
          <p:cNvCxnSpPr/>
          <p:nvPr/>
        </p:nvCxnSpPr>
        <p:spPr>
          <a:xfrm>
            <a:off x="3539613" y="3383144"/>
            <a:ext cx="1317521" cy="0"/>
          </a:xfrm>
          <a:prstGeom prst="line">
            <a:avLst/>
          </a:prstGeom>
        </p:spPr>
        <p:style>
          <a:lnRef idx="1">
            <a:schemeClr val="dk1"/>
          </a:lnRef>
          <a:fillRef idx="0">
            <a:schemeClr val="dk1"/>
          </a:fillRef>
          <a:effectRef idx="0">
            <a:schemeClr val="dk1"/>
          </a:effectRef>
          <a:fontRef idx="minor">
            <a:schemeClr val="tx1"/>
          </a:fontRef>
        </p:style>
      </p:cxnSp>
      <p:cxnSp>
        <p:nvCxnSpPr>
          <p:cNvPr id="11" name="Прямая соединительная линия 10"/>
          <p:cNvCxnSpPr/>
          <p:nvPr/>
        </p:nvCxnSpPr>
        <p:spPr>
          <a:xfrm flipH="1">
            <a:off x="4513006" y="1354270"/>
            <a:ext cx="344128" cy="0"/>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p:cNvCxnSpPr/>
          <p:nvPr/>
        </p:nvCxnSpPr>
        <p:spPr>
          <a:xfrm>
            <a:off x="4513006" y="1354270"/>
            <a:ext cx="0" cy="3935485"/>
          </a:xfrm>
          <a:prstGeom prst="line">
            <a:avLst/>
          </a:prstGeom>
        </p:spPr>
        <p:style>
          <a:lnRef idx="1">
            <a:schemeClr val="dk1"/>
          </a:lnRef>
          <a:fillRef idx="0">
            <a:schemeClr val="dk1"/>
          </a:fillRef>
          <a:effectRef idx="0">
            <a:schemeClr val="dk1"/>
          </a:effectRef>
          <a:fontRef idx="minor">
            <a:schemeClr val="tx1"/>
          </a:fontRef>
        </p:style>
      </p:cxnSp>
      <p:cxnSp>
        <p:nvCxnSpPr>
          <p:cNvPr id="32" name="Прямая соединительная линия 31"/>
          <p:cNvCxnSpPr/>
          <p:nvPr/>
        </p:nvCxnSpPr>
        <p:spPr>
          <a:xfrm>
            <a:off x="4513006" y="5279923"/>
            <a:ext cx="344128" cy="0"/>
          </a:xfrm>
          <a:prstGeom prst="line">
            <a:avLst/>
          </a:prstGeom>
        </p:spPr>
        <p:style>
          <a:lnRef idx="1">
            <a:schemeClr val="dk1"/>
          </a:lnRef>
          <a:fillRef idx="0">
            <a:schemeClr val="dk1"/>
          </a:fillRef>
          <a:effectRef idx="0">
            <a:schemeClr val="dk1"/>
          </a:effectRef>
          <a:fontRef idx="minor">
            <a:schemeClr val="tx1"/>
          </a:fontRef>
        </p:style>
      </p:cxnSp>
      <p:cxnSp>
        <p:nvCxnSpPr>
          <p:cNvPr id="35" name="Прямая соединительная линия 34"/>
          <p:cNvCxnSpPr/>
          <p:nvPr/>
        </p:nvCxnSpPr>
        <p:spPr>
          <a:xfrm>
            <a:off x="4513006" y="2507226"/>
            <a:ext cx="344128" cy="0"/>
          </a:xfrm>
          <a:prstGeom prst="line">
            <a:avLst/>
          </a:prstGeom>
        </p:spPr>
        <p:style>
          <a:lnRef idx="1">
            <a:schemeClr val="dk1"/>
          </a:lnRef>
          <a:fillRef idx="0">
            <a:schemeClr val="dk1"/>
          </a:fillRef>
          <a:effectRef idx="0">
            <a:schemeClr val="dk1"/>
          </a:effectRef>
          <a:fontRef idx="minor">
            <a:schemeClr val="tx1"/>
          </a:fontRef>
        </p:style>
      </p:cxnSp>
      <p:cxnSp>
        <p:nvCxnSpPr>
          <p:cNvPr id="37" name="Прямая соединительная линия 36"/>
          <p:cNvCxnSpPr>
            <a:endCxn id="21" idx="1"/>
          </p:cNvCxnSpPr>
          <p:nvPr/>
        </p:nvCxnSpPr>
        <p:spPr>
          <a:xfrm>
            <a:off x="4513006" y="4277622"/>
            <a:ext cx="344128"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194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9"/>
          <p:cNvSpPr>
            <a:spLocks noChangeArrowheads="1"/>
          </p:cNvSpPr>
          <p:nvPr/>
        </p:nvSpPr>
        <p:spPr bwMode="auto">
          <a:xfrm>
            <a:off x="5094432" y="42822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TextBox 1"/>
          <p:cNvSpPr txBox="1"/>
          <p:nvPr/>
        </p:nvSpPr>
        <p:spPr>
          <a:xfrm>
            <a:off x="6028496" y="152790"/>
            <a:ext cx="348913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ru-RU" sz="1600" i="1" dirty="0"/>
              <a:t>Виды обучения по охране труда </a:t>
            </a:r>
          </a:p>
        </p:txBody>
      </p:sp>
      <p:cxnSp>
        <p:nvCxnSpPr>
          <p:cNvPr id="7" name="Прямая соединительная линия 6"/>
          <p:cNvCxnSpPr/>
          <p:nvPr/>
        </p:nvCxnSpPr>
        <p:spPr>
          <a:xfrm>
            <a:off x="4651980" y="491344"/>
            <a:ext cx="4865646" cy="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403121" y="3866708"/>
            <a:ext cx="4916129"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1600" dirty="0"/>
              <a:t>46 (б) Обучение безопасным методам и приемам  выполнения работ при воздействии ВОПФ, ИО, идентифицированных в рамках СОУТ и ОПР</a:t>
            </a:r>
          </a:p>
        </p:txBody>
      </p:sp>
      <p:sp>
        <p:nvSpPr>
          <p:cNvPr id="25" name="TextBox 24"/>
          <p:cNvSpPr txBox="1"/>
          <p:nvPr/>
        </p:nvSpPr>
        <p:spPr>
          <a:xfrm>
            <a:off x="403123" y="1360414"/>
            <a:ext cx="4916129"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1600" dirty="0"/>
              <a:t>Инструктаж по охране труда на рабочем месте </a:t>
            </a:r>
          </a:p>
        </p:txBody>
      </p:sp>
      <p:sp>
        <p:nvSpPr>
          <p:cNvPr id="27" name="TextBox 26"/>
          <p:cNvSpPr txBox="1"/>
          <p:nvPr/>
        </p:nvSpPr>
        <p:spPr>
          <a:xfrm>
            <a:off x="403123" y="1861836"/>
            <a:ext cx="4916129"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1600" dirty="0"/>
              <a:t>Целевой инструктаж </a:t>
            </a:r>
          </a:p>
        </p:txBody>
      </p:sp>
      <p:sp>
        <p:nvSpPr>
          <p:cNvPr id="28" name="TextBox 27"/>
          <p:cNvSpPr txBox="1"/>
          <p:nvPr/>
        </p:nvSpPr>
        <p:spPr>
          <a:xfrm>
            <a:off x="403120" y="3184526"/>
            <a:ext cx="4916129"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1600" dirty="0"/>
              <a:t>46 (а) Обучение по общим вопросам ОТ и функционированию СОУТ</a:t>
            </a:r>
          </a:p>
        </p:txBody>
      </p:sp>
      <p:sp>
        <p:nvSpPr>
          <p:cNvPr id="29" name="TextBox 28"/>
          <p:cNvSpPr txBox="1"/>
          <p:nvPr/>
        </p:nvSpPr>
        <p:spPr>
          <a:xfrm>
            <a:off x="403123" y="847509"/>
            <a:ext cx="4916129"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1600" dirty="0"/>
              <a:t>Вводный инструктаж </a:t>
            </a:r>
          </a:p>
        </p:txBody>
      </p:sp>
      <p:sp>
        <p:nvSpPr>
          <p:cNvPr id="30" name="TextBox 29"/>
          <p:cNvSpPr txBox="1"/>
          <p:nvPr/>
        </p:nvSpPr>
        <p:spPr>
          <a:xfrm>
            <a:off x="403123" y="4795112"/>
            <a:ext cx="4916129"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1600" dirty="0"/>
              <a:t> 46 (в) Обучение безопасным методам и приемам выполнения работ повышенной опасности  </a:t>
            </a:r>
          </a:p>
        </p:txBody>
      </p:sp>
      <p:sp>
        <p:nvSpPr>
          <p:cNvPr id="11" name="TextBox 10"/>
          <p:cNvSpPr txBox="1"/>
          <p:nvPr/>
        </p:nvSpPr>
        <p:spPr>
          <a:xfrm>
            <a:off x="5685266" y="847509"/>
            <a:ext cx="4175590"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ru-RU" sz="1600" dirty="0"/>
              <a:t>Первичный инструктаж на рабочем месте </a:t>
            </a:r>
          </a:p>
        </p:txBody>
      </p:sp>
      <p:sp>
        <p:nvSpPr>
          <p:cNvPr id="14" name="TextBox 13"/>
          <p:cNvSpPr txBox="1"/>
          <p:nvPr/>
        </p:nvSpPr>
        <p:spPr>
          <a:xfrm>
            <a:off x="5685266" y="1324334"/>
            <a:ext cx="4175590"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ru-RU" sz="1600" dirty="0"/>
              <a:t>Повторный инструктаж на рабочем месте </a:t>
            </a:r>
          </a:p>
        </p:txBody>
      </p:sp>
      <p:sp>
        <p:nvSpPr>
          <p:cNvPr id="15" name="TextBox 14"/>
          <p:cNvSpPr txBox="1"/>
          <p:nvPr/>
        </p:nvSpPr>
        <p:spPr>
          <a:xfrm>
            <a:off x="5685266" y="1840471"/>
            <a:ext cx="4175590" cy="58477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ru-RU" sz="1600" dirty="0"/>
              <a:t>Внеплановый инструктаж на рабочем месте </a:t>
            </a:r>
          </a:p>
        </p:txBody>
      </p:sp>
      <p:sp>
        <p:nvSpPr>
          <p:cNvPr id="16" name="TextBox 15"/>
          <p:cNvSpPr txBox="1"/>
          <p:nvPr/>
        </p:nvSpPr>
        <p:spPr>
          <a:xfrm>
            <a:off x="5769349" y="3197295"/>
            <a:ext cx="4175590" cy="58477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ru-RU" sz="1600" dirty="0"/>
              <a:t>Обучение безопасным методам и приемам выполнения работ в ОЗП</a:t>
            </a:r>
          </a:p>
        </p:txBody>
      </p:sp>
      <p:sp>
        <p:nvSpPr>
          <p:cNvPr id="17" name="TextBox 16"/>
          <p:cNvSpPr txBox="1"/>
          <p:nvPr/>
        </p:nvSpPr>
        <p:spPr>
          <a:xfrm>
            <a:off x="5769349" y="3989818"/>
            <a:ext cx="4175590" cy="58477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ru-RU" sz="1600" dirty="0"/>
              <a:t>Обучение безопасным методам и приемам выполнения работ на высоте </a:t>
            </a:r>
          </a:p>
        </p:txBody>
      </p:sp>
      <p:cxnSp>
        <p:nvCxnSpPr>
          <p:cNvPr id="4" name="Прямая со стрелкой 3"/>
          <p:cNvCxnSpPr>
            <a:stCxn id="25" idx="3"/>
            <a:endCxn id="11" idx="1"/>
          </p:cNvCxnSpPr>
          <p:nvPr/>
        </p:nvCxnSpPr>
        <p:spPr>
          <a:xfrm flipV="1">
            <a:off x="5319252" y="1016786"/>
            <a:ext cx="366014" cy="51290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 name="Прямая со стрелкой 7"/>
          <p:cNvCxnSpPr>
            <a:stCxn id="25" idx="3"/>
          </p:cNvCxnSpPr>
          <p:nvPr/>
        </p:nvCxnSpPr>
        <p:spPr>
          <a:xfrm>
            <a:off x="5319252" y="1529691"/>
            <a:ext cx="36601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0" name="Прямая со стрелкой 9"/>
          <p:cNvCxnSpPr>
            <a:stCxn id="25" idx="3"/>
          </p:cNvCxnSpPr>
          <p:nvPr/>
        </p:nvCxnSpPr>
        <p:spPr>
          <a:xfrm>
            <a:off x="5319252" y="1529691"/>
            <a:ext cx="366014" cy="50142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 name="Прямая со стрелкой 4"/>
          <p:cNvCxnSpPr>
            <a:stCxn id="30" idx="3"/>
          </p:cNvCxnSpPr>
          <p:nvPr/>
        </p:nvCxnSpPr>
        <p:spPr>
          <a:xfrm flipV="1">
            <a:off x="5319252" y="4479640"/>
            <a:ext cx="376524" cy="60786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Прямая соединительная линия 11"/>
          <p:cNvCxnSpPr>
            <a:stCxn id="16" idx="1"/>
          </p:cNvCxnSpPr>
          <p:nvPr/>
        </p:nvCxnSpPr>
        <p:spPr>
          <a:xfrm flipH="1">
            <a:off x="5528442" y="3489683"/>
            <a:ext cx="24090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Прямая соединительная линия 17"/>
          <p:cNvCxnSpPr/>
          <p:nvPr/>
        </p:nvCxnSpPr>
        <p:spPr>
          <a:xfrm>
            <a:off x="5528442" y="3489682"/>
            <a:ext cx="0" cy="928404"/>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Прямая соединительная линия 19"/>
          <p:cNvCxnSpPr/>
          <p:nvPr/>
        </p:nvCxnSpPr>
        <p:spPr>
          <a:xfrm>
            <a:off x="5575323" y="4418086"/>
            <a:ext cx="240907" cy="0"/>
          </a:xfrm>
          <a:prstGeom prst="line">
            <a:avLst/>
          </a:prstGeom>
        </p:spPr>
        <p:style>
          <a:lnRef idx="3">
            <a:schemeClr val="accent5"/>
          </a:lnRef>
          <a:fillRef idx="0">
            <a:schemeClr val="accent5"/>
          </a:fillRef>
          <a:effectRef idx="2">
            <a:schemeClr val="accent5"/>
          </a:effectRef>
          <a:fontRef idx="minor">
            <a:schemeClr val="tx1"/>
          </a:fontRef>
        </p:style>
      </p:cxnSp>
      <p:sp>
        <p:nvSpPr>
          <p:cNvPr id="31" name="TextBox 30"/>
          <p:cNvSpPr txBox="1"/>
          <p:nvPr/>
        </p:nvSpPr>
        <p:spPr>
          <a:xfrm>
            <a:off x="5769349" y="4795111"/>
            <a:ext cx="4175590"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ru-RU" sz="1600" dirty="0"/>
              <a:t>…</a:t>
            </a:r>
          </a:p>
        </p:txBody>
      </p:sp>
      <p:sp>
        <p:nvSpPr>
          <p:cNvPr id="3" name="Левая фигурная скобка 2"/>
          <p:cNvSpPr/>
          <p:nvPr/>
        </p:nvSpPr>
        <p:spPr>
          <a:xfrm>
            <a:off x="-26215" y="3184526"/>
            <a:ext cx="440284" cy="2986539"/>
          </a:xfrm>
          <a:prstGeom prst="leftBrace">
            <a:avLst>
              <a:gd name="adj1" fmla="val 8333"/>
              <a:gd name="adj2" fmla="val 49263"/>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13" name="TextBox 12"/>
          <p:cNvSpPr txBox="1"/>
          <p:nvPr/>
        </p:nvSpPr>
        <p:spPr>
          <a:xfrm>
            <a:off x="403120" y="5523459"/>
            <a:ext cx="4466897" cy="369332"/>
          </a:xfrm>
          <a:prstGeom prst="rect">
            <a:avLst/>
          </a:prstGeom>
          <a:noFill/>
        </p:spPr>
        <p:txBody>
          <a:bodyPr wrap="square" rtlCol="0">
            <a:spAutoFit/>
          </a:bodyPr>
          <a:lstStyle/>
          <a:p>
            <a:r>
              <a:rPr lang="ru-RU" i="1" dirty="0">
                <a:effectLst>
                  <a:outerShdw blurRad="38100" dist="38100" dir="2700000" algn="tl">
                    <a:srgbClr val="000000">
                      <a:alpha val="43137"/>
                    </a:srgbClr>
                  </a:outerShdw>
                </a:effectLst>
              </a:rPr>
              <a:t>Общие требования охраны труда </a:t>
            </a:r>
          </a:p>
        </p:txBody>
      </p:sp>
    </p:spTree>
    <p:extLst>
      <p:ext uri="{BB962C8B-B14F-4D97-AF65-F5344CB8AC3E}">
        <p14:creationId xmlns:p14="http://schemas.microsoft.com/office/powerpoint/2010/main" val="3273101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7972" y="105103"/>
            <a:ext cx="816653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ru-RU" i="1" dirty="0">
                <a:latin typeface="Times New Roman" panose="02020603050405020304" pitchFamily="18" charset="0"/>
                <a:cs typeface="Times New Roman" panose="02020603050405020304" pitchFamily="18" charset="0"/>
              </a:rPr>
              <a:t>Общее требования к проведению инструктажей по охране труда </a:t>
            </a:r>
          </a:p>
        </p:txBody>
      </p:sp>
      <p:graphicFrame>
        <p:nvGraphicFramePr>
          <p:cNvPr id="3" name="Таблица 2"/>
          <p:cNvGraphicFramePr>
            <a:graphicFrameLocks noGrp="1"/>
          </p:cNvGraphicFramePr>
          <p:nvPr>
            <p:extLst>
              <p:ext uri="{D42A27DB-BD31-4B8C-83A1-F6EECF244321}">
                <p14:modId xmlns:p14="http://schemas.microsoft.com/office/powerpoint/2010/main" val="3030011073"/>
              </p:ext>
            </p:extLst>
          </p:nvPr>
        </p:nvGraphicFramePr>
        <p:xfrm>
          <a:off x="0" y="705663"/>
          <a:ext cx="12192000" cy="7857629"/>
        </p:xfrm>
        <a:graphic>
          <a:graphicData uri="http://schemas.openxmlformats.org/drawingml/2006/table">
            <a:tbl>
              <a:tblPr firstRow="1" bandRow="1">
                <a:tableStyleId>{5C22544A-7EE6-4342-B048-85BDC9FD1C3A}</a:tableStyleId>
              </a:tblPr>
              <a:tblGrid>
                <a:gridCol w="851338">
                  <a:extLst>
                    <a:ext uri="{9D8B030D-6E8A-4147-A177-3AD203B41FA5}">
                      <a16:colId xmlns="" xmlns:a16="http://schemas.microsoft.com/office/drawing/2014/main" val="4166520065"/>
                    </a:ext>
                  </a:extLst>
                </a:gridCol>
                <a:gridCol w="3541986">
                  <a:extLst>
                    <a:ext uri="{9D8B030D-6E8A-4147-A177-3AD203B41FA5}">
                      <a16:colId xmlns="" xmlns:a16="http://schemas.microsoft.com/office/drawing/2014/main" val="3660908754"/>
                    </a:ext>
                  </a:extLst>
                </a:gridCol>
                <a:gridCol w="1702676">
                  <a:extLst>
                    <a:ext uri="{9D8B030D-6E8A-4147-A177-3AD203B41FA5}">
                      <a16:colId xmlns="" xmlns:a16="http://schemas.microsoft.com/office/drawing/2014/main" val="1675838627"/>
                    </a:ext>
                  </a:extLst>
                </a:gridCol>
                <a:gridCol w="1555531">
                  <a:extLst>
                    <a:ext uri="{9D8B030D-6E8A-4147-A177-3AD203B41FA5}">
                      <a16:colId xmlns="" xmlns:a16="http://schemas.microsoft.com/office/drawing/2014/main" val="2220470278"/>
                    </a:ext>
                  </a:extLst>
                </a:gridCol>
                <a:gridCol w="1597572">
                  <a:extLst>
                    <a:ext uri="{9D8B030D-6E8A-4147-A177-3AD203B41FA5}">
                      <a16:colId xmlns="" xmlns:a16="http://schemas.microsoft.com/office/drawing/2014/main" val="1409477485"/>
                    </a:ext>
                  </a:extLst>
                </a:gridCol>
                <a:gridCol w="2942897">
                  <a:extLst>
                    <a:ext uri="{9D8B030D-6E8A-4147-A177-3AD203B41FA5}">
                      <a16:colId xmlns="" xmlns:a16="http://schemas.microsoft.com/office/drawing/2014/main" val="3705504581"/>
                    </a:ext>
                  </a:extLst>
                </a:gridCol>
              </a:tblGrid>
              <a:tr h="390029">
                <a:tc>
                  <a:txBody>
                    <a:bodyPr/>
                    <a:lstStyle/>
                    <a:p>
                      <a:endParaRPr lang="ru-RU" dirty="0"/>
                    </a:p>
                  </a:txBody>
                  <a:tcPr>
                    <a:solidFill>
                      <a:schemeClr val="bg1">
                        <a:lumMod val="85000"/>
                      </a:schemeClr>
                    </a:solidFill>
                  </a:tcPr>
                </a:tc>
                <a:tc>
                  <a:txBody>
                    <a:bodyPr/>
                    <a:lstStyle/>
                    <a:p>
                      <a:r>
                        <a:rPr lang="ru-RU" sz="1600" dirty="0">
                          <a:latin typeface="Times New Roman" pitchFamily="18" charset="0"/>
                          <a:cs typeface="Times New Roman" pitchFamily="18" charset="0"/>
                        </a:rPr>
                        <a:t>Вводный</a:t>
                      </a:r>
                      <a:r>
                        <a:rPr lang="ru-RU" sz="1600" baseline="0" dirty="0">
                          <a:latin typeface="Times New Roman" pitchFamily="18" charset="0"/>
                          <a:cs typeface="Times New Roman" pitchFamily="18" charset="0"/>
                        </a:rPr>
                        <a:t> инструктаж </a:t>
                      </a:r>
                      <a:endParaRPr lang="ru-RU" sz="1600" dirty="0">
                        <a:latin typeface="Times New Roman" pitchFamily="18" charset="0"/>
                        <a:cs typeface="Times New Roman" pitchFamily="18" charset="0"/>
                      </a:endParaRPr>
                    </a:p>
                  </a:txBody>
                  <a:tcPr/>
                </a:tc>
                <a:tc>
                  <a:txBody>
                    <a:bodyPr/>
                    <a:lstStyle/>
                    <a:p>
                      <a:r>
                        <a:rPr lang="ru-RU" sz="1600" dirty="0">
                          <a:latin typeface="Times New Roman" panose="02020603050405020304" pitchFamily="18" charset="0"/>
                          <a:cs typeface="Times New Roman" panose="02020603050405020304" pitchFamily="18" charset="0"/>
                        </a:rPr>
                        <a:t>Первичный инструктаж </a:t>
                      </a:r>
                    </a:p>
                  </a:txBody>
                  <a:tcPr/>
                </a:tc>
                <a:tc>
                  <a:txBody>
                    <a:bodyPr/>
                    <a:lstStyle/>
                    <a:p>
                      <a:r>
                        <a:rPr lang="ru-RU" sz="1600" dirty="0">
                          <a:latin typeface="Times New Roman" panose="02020603050405020304" pitchFamily="18" charset="0"/>
                          <a:cs typeface="Times New Roman" panose="02020603050405020304" pitchFamily="18" charset="0"/>
                        </a:rPr>
                        <a:t>Повторный инструктаж </a:t>
                      </a:r>
                    </a:p>
                  </a:txBody>
                  <a:tcPr/>
                </a:tc>
                <a:tc>
                  <a:txBody>
                    <a:bodyPr/>
                    <a:lstStyle/>
                    <a:p>
                      <a:r>
                        <a:rPr lang="ru-RU" sz="1600" dirty="0">
                          <a:latin typeface="Times New Roman" panose="02020603050405020304" pitchFamily="18" charset="0"/>
                          <a:cs typeface="Times New Roman" panose="02020603050405020304" pitchFamily="18" charset="0"/>
                        </a:rPr>
                        <a:t>Внеплановый инструктаж </a:t>
                      </a:r>
                    </a:p>
                  </a:txBody>
                  <a:tcPr/>
                </a:tc>
                <a:tc>
                  <a:txBody>
                    <a:bodyPr/>
                    <a:lstStyle/>
                    <a:p>
                      <a:r>
                        <a:rPr lang="ru-RU" sz="1600" dirty="0">
                          <a:latin typeface="Times New Roman" panose="02020603050405020304" pitchFamily="18" charset="0"/>
                          <a:cs typeface="Times New Roman" panose="02020603050405020304" pitchFamily="18" charset="0"/>
                        </a:rPr>
                        <a:t>Целевой инструктаж </a:t>
                      </a:r>
                    </a:p>
                  </a:txBody>
                  <a:tcPr/>
                </a:tc>
                <a:extLst>
                  <a:ext uri="{0D108BD9-81ED-4DB2-BD59-A6C34878D82A}">
                    <a16:rowId xmlns="" xmlns:a16="http://schemas.microsoft.com/office/drawing/2014/main" val="4042776038"/>
                  </a:ext>
                </a:extLst>
              </a:tr>
              <a:tr h="1927793">
                <a:tc>
                  <a:txBody>
                    <a:bodyPr/>
                    <a:lstStyle/>
                    <a:p>
                      <a:endParaRPr lang="ru-RU" dirty="0"/>
                    </a:p>
                  </a:txBody>
                  <a:tcPr>
                    <a:solidFill>
                      <a:schemeClr val="accent3">
                        <a:lumMod val="20000"/>
                        <a:lumOff val="80000"/>
                      </a:schemeClr>
                    </a:solidFill>
                  </a:tcPr>
                </a:tc>
                <a:tc>
                  <a:txBody>
                    <a:bodyPr/>
                    <a:lstStyle/>
                    <a:p>
                      <a:pPr marL="0" indent="0">
                        <a:buNone/>
                      </a:pPr>
                      <a:r>
                        <a:rPr lang="ru-RU" sz="1400" i="1" baseline="0" dirty="0">
                          <a:latin typeface="Times New Roman" panose="02020603050405020304" pitchFamily="18" charset="0"/>
                          <a:cs typeface="Times New Roman" panose="02020603050405020304" pitchFamily="18" charset="0"/>
                        </a:rPr>
                        <a:t>До начала выполнения трудовых функций, принятых работников и иных лиц, участвующих в производственной </a:t>
                      </a:r>
                      <a:r>
                        <a:rPr lang="ru-RU" sz="1400" i="1" baseline="0" dirty="0" err="1" smtClean="0">
                          <a:latin typeface="Times New Roman" panose="02020603050405020304" pitchFamily="18" charset="0"/>
                          <a:cs typeface="Times New Roman" panose="02020603050405020304" pitchFamily="18" charset="0"/>
                        </a:rPr>
                        <a:t>деят-ти</a:t>
                      </a:r>
                      <a:r>
                        <a:rPr lang="ru-RU" sz="1400" i="1" baseline="0" dirty="0" smtClean="0">
                          <a:latin typeface="Times New Roman" panose="02020603050405020304" pitchFamily="18" charset="0"/>
                          <a:cs typeface="Times New Roman" panose="02020603050405020304" pitchFamily="18" charset="0"/>
                        </a:rPr>
                        <a:t> (командированные, практиканты).</a:t>
                      </a:r>
                      <a:endParaRPr lang="ru-RU" sz="1400" i="1" baseline="0" dirty="0">
                        <a:latin typeface="Times New Roman" panose="02020603050405020304" pitchFamily="18" charset="0"/>
                        <a:cs typeface="Times New Roman" panose="02020603050405020304" pitchFamily="18" charset="0"/>
                      </a:endParaRPr>
                    </a:p>
                    <a:p>
                      <a:pPr marL="228600" indent="-228600">
                        <a:buAutoNum type="arabicParenR"/>
                      </a:pPr>
                      <a:r>
                        <a:rPr lang="ru-RU" sz="1400" baseline="0" dirty="0">
                          <a:latin typeface="Times New Roman" panose="02020603050405020304" pitchFamily="18" charset="0"/>
                          <a:cs typeface="Times New Roman" panose="02020603050405020304" pitchFamily="18" charset="0"/>
                        </a:rPr>
                        <a:t>Специалист по ОТ</a:t>
                      </a:r>
                    </a:p>
                    <a:p>
                      <a:pPr marL="228600" indent="-228600">
                        <a:buAutoNum type="arabicParenR"/>
                      </a:pPr>
                      <a:r>
                        <a:rPr lang="ru-RU" sz="1400" baseline="0" dirty="0">
                          <a:latin typeface="Times New Roman" panose="02020603050405020304" pitchFamily="18" charset="0"/>
                          <a:cs typeface="Times New Roman" panose="02020603050405020304" pitchFamily="18" charset="0"/>
                        </a:rPr>
                        <a:t>Иной работник, на которого приказом работодателя возложены указанные обязанности;</a:t>
                      </a:r>
                    </a:p>
                    <a:p>
                      <a:pPr marL="228600" indent="-228600">
                        <a:buAutoNum type="arabicParenR"/>
                      </a:pPr>
                      <a:r>
                        <a:rPr lang="ru-RU" sz="1400" baseline="0" dirty="0">
                          <a:latin typeface="Times New Roman" panose="02020603050405020304" pitchFamily="18" charset="0"/>
                          <a:cs typeface="Times New Roman" panose="02020603050405020304" pitchFamily="18" charset="0"/>
                        </a:rPr>
                        <a:t>Работодатель-ИП (лично)</a:t>
                      </a:r>
                    </a:p>
                    <a:p>
                      <a:pPr marL="228600" indent="-228600">
                        <a:buAutoNum type="arabicParenR"/>
                      </a:pPr>
                      <a:r>
                        <a:rPr lang="ru-RU" sz="1400" baseline="0" dirty="0">
                          <a:latin typeface="Times New Roman" panose="02020603050405020304" pitchFamily="18" charset="0"/>
                          <a:cs typeface="Times New Roman" panose="02020603050405020304" pitchFamily="18" charset="0"/>
                        </a:rPr>
                        <a:t>Руководитель организации </a:t>
                      </a:r>
                    </a:p>
                    <a:p>
                      <a:pPr marL="228600" indent="-228600">
                        <a:buAutoNum type="arabicParenR"/>
                      </a:pPr>
                      <a:r>
                        <a:rPr lang="ru-RU" sz="1400" baseline="0" dirty="0">
                          <a:latin typeface="Times New Roman" panose="02020603050405020304" pitchFamily="18" charset="0"/>
                          <a:cs typeface="Times New Roman" panose="02020603050405020304" pitchFamily="18" charset="0"/>
                        </a:rPr>
                        <a:t>Организация или ИП, оказывающие услуги в области ОТ </a:t>
                      </a:r>
                    </a:p>
                    <a:p>
                      <a:pPr marL="228600" indent="-228600">
                        <a:buAutoNum type="arabicParenR"/>
                      </a:pPr>
                      <a:endParaRPr lang="ru-RU" sz="1400" dirty="0">
                        <a:latin typeface="Times New Roman" panose="02020603050405020304" pitchFamily="18" charset="0"/>
                        <a:cs typeface="Times New Roman" panose="02020603050405020304" pitchFamily="18" charset="0"/>
                      </a:endParaRPr>
                    </a:p>
                  </a:txBody>
                  <a:tcPr/>
                </a:tc>
                <a:tc gridSpan="3">
                  <a:txBody>
                    <a:bodyPr/>
                    <a:lstStyle/>
                    <a:p>
                      <a:pPr marL="0" indent="0">
                        <a:buNone/>
                      </a:pPr>
                      <a:r>
                        <a:rPr lang="ru-RU" sz="1400" dirty="0" smtClean="0">
                          <a:latin typeface="Times New Roman" panose="02020603050405020304" pitchFamily="18" charset="0"/>
                          <a:cs typeface="Times New Roman" panose="02020603050405020304" pitchFamily="18" charset="0"/>
                        </a:rPr>
                        <a:t>Проводится до начала самостоятельной работы</a:t>
                      </a:r>
                    </a:p>
                    <a:p>
                      <a:pPr marL="342900" indent="-342900">
                        <a:buAutoNum type="arabicParenR"/>
                      </a:pPr>
                      <a:r>
                        <a:rPr lang="ru-RU" sz="1400" dirty="0" smtClean="0">
                          <a:latin typeface="Times New Roman" panose="02020603050405020304" pitchFamily="18" charset="0"/>
                          <a:cs typeface="Times New Roman" panose="02020603050405020304" pitchFamily="18" charset="0"/>
                        </a:rPr>
                        <a:t>Непосредственный </a:t>
                      </a:r>
                      <a:r>
                        <a:rPr lang="ru-RU" sz="1400" dirty="0">
                          <a:latin typeface="Times New Roman" panose="02020603050405020304" pitchFamily="18" charset="0"/>
                          <a:cs typeface="Times New Roman" panose="02020603050405020304" pitchFamily="18" charset="0"/>
                        </a:rPr>
                        <a:t>руководитель</a:t>
                      </a:r>
                      <a:r>
                        <a:rPr lang="ru-RU" sz="1400" baseline="0" dirty="0">
                          <a:latin typeface="Times New Roman" panose="02020603050405020304" pitchFamily="18" charset="0"/>
                          <a:cs typeface="Times New Roman" panose="02020603050405020304" pitchFamily="18" charset="0"/>
                        </a:rPr>
                        <a:t> работника</a:t>
                      </a:r>
                    </a:p>
                    <a:p>
                      <a:pPr marL="342900" indent="-342900">
                        <a:buAutoNum type="arabicParenR"/>
                      </a:pPr>
                      <a:r>
                        <a:rPr lang="ru-RU" sz="1400" b="1" baseline="0" dirty="0">
                          <a:latin typeface="Times New Roman" panose="02020603050405020304" pitchFamily="18" charset="0"/>
                          <a:cs typeface="Times New Roman" panose="02020603050405020304" pitchFamily="18" charset="0"/>
                        </a:rPr>
                        <a:t>Для </a:t>
                      </a:r>
                      <a:r>
                        <a:rPr lang="ru-RU" sz="1400" b="1" baseline="0" dirty="0" err="1">
                          <a:latin typeface="Times New Roman" panose="02020603050405020304" pitchFamily="18" charset="0"/>
                          <a:cs typeface="Times New Roman" panose="02020603050405020304" pitchFamily="18" charset="0"/>
                        </a:rPr>
                        <a:t>микропредприятий</a:t>
                      </a:r>
                      <a:r>
                        <a:rPr lang="ru-RU" sz="1400" b="1" baseline="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1400" baseline="0" dirty="0">
                          <a:latin typeface="Times New Roman" panose="02020603050405020304" pitchFamily="18" charset="0"/>
                          <a:cs typeface="Times New Roman" panose="02020603050405020304" pitchFamily="18" charset="0"/>
                        </a:rPr>
                        <a:t>Специалист по ОТ</a:t>
                      </a:r>
                    </a:p>
                    <a:p>
                      <a:pPr marL="285750" indent="-285750">
                        <a:buFont typeface="Arial" panose="020B0604020202020204" pitchFamily="34" charset="0"/>
                        <a:buChar char="•"/>
                      </a:pPr>
                      <a:r>
                        <a:rPr lang="ru-RU" sz="1400" baseline="0" dirty="0">
                          <a:latin typeface="Times New Roman" panose="02020603050405020304" pitchFamily="18" charset="0"/>
                          <a:cs typeface="Times New Roman" panose="02020603050405020304" pitchFamily="18" charset="0"/>
                        </a:rPr>
                        <a:t>Иной работник, на которого приказом работодателя возложены указанные обстоятельства </a:t>
                      </a:r>
                    </a:p>
                    <a:p>
                      <a:pPr marL="285750" indent="-285750">
                        <a:buFont typeface="Arial" panose="020B0604020202020204" pitchFamily="34" charset="0"/>
                        <a:buChar char="•"/>
                      </a:pPr>
                      <a:r>
                        <a:rPr lang="ru-RU" sz="1400" baseline="0" dirty="0">
                          <a:latin typeface="Times New Roman" panose="02020603050405020304" pitchFamily="18" charset="0"/>
                          <a:cs typeface="Times New Roman" panose="02020603050405020304" pitchFamily="18" charset="0"/>
                        </a:rPr>
                        <a:t>Работодатель-ИП (лично)</a:t>
                      </a:r>
                    </a:p>
                    <a:p>
                      <a:pPr marL="285750" indent="-285750">
                        <a:buFont typeface="Arial" panose="020B0604020202020204" pitchFamily="34" charset="0"/>
                        <a:buChar char="•"/>
                      </a:pPr>
                      <a:r>
                        <a:rPr lang="ru-RU" sz="1400" baseline="0" dirty="0">
                          <a:latin typeface="Times New Roman" panose="02020603050405020304" pitchFamily="18" charset="0"/>
                          <a:cs typeface="Times New Roman" panose="02020603050405020304" pitchFamily="18" charset="0"/>
                        </a:rPr>
                        <a:t>Работодатель организации </a:t>
                      </a:r>
                    </a:p>
                    <a:p>
                      <a:pPr marL="285750" indent="-285750">
                        <a:buFont typeface="Arial" panose="020B0604020202020204" pitchFamily="34" charset="0"/>
                        <a:buChar char="•"/>
                      </a:pPr>
                      <a:r>
                        <a:rPr lang="ru-RU" sz="1400" baseline="0" dirty="0">
                          <a:latin typeface="Times New Roman" panose="02020603050405020304" pitchFamily="18" charset="0"/>
                          <a:cs typeface="Times New Roman" panose="02020603050405020304" pitchFamily="18" charset="0"/>
                        </a:rPr>
                        <a:t>Организация или ИП, оказывающие услуги в области ОТ </a:t>
                      </a:r>
                    </a:p>
                    <a:p>
                      <a:pPr marL="0" indent="0">
                        <a:buNone/>
                      </a:pPr>
                      <a:endParaRPr lang="ru-RU" sz="1400" dirty="0"/>
                    </a:p>
                  </a:txBody>
                  <a:tcPr/>
                </a:tc>
                <a:tc hMerge="1">
                  <a:txBody>
                    <a:bodyPr/>
                    <a:lstStyle/>
                    <a:p>
                      <a:endParaRPr lang="ru-RU" dirty="0"/>
                    </a:p>
                  </a:txBody>
                  <a:tcPr/>
                </a:tc>
                <a:tc hMerge="1">
                  <a:txBody>
                    <a:bodyPr/>
                    <a:lstStyle/>
                    <a:p>
                      <a:endParaRPr lang="ru-RU"/>
                    </a:p>
                  </a:txBody>
                  <a:tcPr/>
                </a:tc>
                <a:tc>
                  <a:txBody>
                    <a:bodyPr/>
                    <a:lstStyle/>
                    <a:p>
                      <a:r>
                        <a:rPr lang="ru-RU" sz="1400" dirty="0" smtClean="0">
                          <a:latin typeface="Times New Roman" panose="02020603050405020304" pitchFamily="18" charset="0"/>
                          <a:cs typeface="Times New Roman" panose="02020603050405020304" pitchFamily="18" charset="0"/>
                        </a:rPr>
                        <a:t>Выделен в отдельный вид.</a:t>
                      </a:r>
                    </a:p>
                    <a:p>
                      <a:r>
                        <a:rPr lang="ru-RU" sz="1400" dirty="0" smtClean="0">
                          <a:latin typeface="Times New Roman" panose="02020603050405020304" pitchFamily="18" charset="0"/>
                          <a:cs typeface="Times New Roman" panose="02020603050405020304" pitchFamily="18" charset="0"/>
                        </a:rPr>
                        <a:t>Проводит</a:t>
                      </a:r>
                      <a:r>
                        <a:rPr lang="ru-RU" sz="1400" baseline="0" dirty="0" smtClean="0">
                          <a:latin typeface="Times New Roman" panose="02020603050405020304" pitchFamily="18" charset="0"/>
                          <a:cs typeface="Times New Roman" panose="02020603050405020304" pitchFamily="18" charset="0"/>
                        </a:rPr>
                        <a:t> - н</a:t>
                      </a:r>
                      <a:r>
                        <a:rPr lang="ru-RU" sz="1400" dirty="0" smtClean="0">
                          <a:latin typeface="Times New Roman" panose="02020603050405020304" pitchFamily="18" charset="0"/>
                          <a:cs typeface="Times New Roman" panose="02020603050405020304" pitchFamily="18" charset="0"/>
                        </a:rPr>
                        <a:t>епосредственный </a:t>
                      </a:r>
                      <a:r>
                        <a:rPr lang="ru-RU" sz="1400" dirty="0">
                          <a:latin typeface="Times New Roman" panose="02020603050405020304" pitchFamily="18" charset="0"/>
                          <a:cs typeface="Times New Roman" panose="02020603050405020304" pitchFamily="18" charset="0"/>
                        </a:rPr>
                        <a:t>руководитель </a:t>
                      </a:r>
                      <a:r>
                        <a:rPr lang="ru-RU" sz="1400" dirty="0" smtClean="0">
                          <a:latin typeface="Times New Roman" panose="02020603050405020304" pitchFamily="18" charset="0"/>
                          <a:cs typeface="Times New Roman" panose="02020603050405020304" pitchFamily="18" charset="0"/>
                        </a:rPr>
                        <a:t>работ.</a:t>
                      </a:r>
                    </a:p>
                    <a:p>
                      <a:pPr algn="ctr"/>
                      <a:r>
                        <a:rPr lang="ru-RU" sz="1400" dirty="0" smtClean="0">
                          <a:latin typeface="Times New Roman" panose="02020603050405020304" pitchFamily="18" charset="0"/>
                          <a:cs typeface="Times New Roman" panose="02020603050405020304" pitchFamily="18" charset="0"/>
                        </a:rPr>
                        <a:t>Основания:</a:t>
                      </a:r>
                    </a:p>
                    <a:p>
                      <a:pPr algn="ctr"/>
                      <a:r>
                        <a:rPr lang="ru-RU" sz="1400" dirty="0" smtClean="0">
                          <a:latin typeface="Times New Roman" panose="02020603050405020304" pitchFamily="18" charset="0"/>
                          <a:cs typeface="Times New Roman" panose="02020603050405020304" pitchFamily="18" charset="0"/>
                        </a:rPr>
                        <a:t>1.Выполнение работ повышенной опасности.</a:t>
                      </a:r>
                    </a:p>
                    <a:p>
                      <a:pPr algn="ctr"/>
                      <a:r>
                        <a:rPr lang="ru-RU" sz="1400" dirty="0" smtClean="0">
                          <a:latin typeface="Times New Roman" panose="02020603050405020304" pitchFamily="18" charset="0"/>
                          <a:cs typeface="Times New Roman" panose="02020603050405020304" pitchFamily="18" charset="0"/>
                        </a:rPr>
                        <a:t>2.Только</a:t>
                      </a:r>
                      <a:r>
                        <a:rPr lang="ru-RU" sz="1400" baseline="0" dirty="0" smtClean="0">
                          <a:latin typeface="Times New Roman" panose="02020603050405020304" pitchFamily="18" charset="0"/>
                          <a:cs typeface="Times New Roman" panose="02020603050405020304" pitchFamily="18" charset="0"/>
                        </a:rPr>
                        <a:t> под непрерывным контролем работодателя.</a:t>
                      </a:r>
                    </a:p>
                    <a:p>
                      <a:pPr algn="ctr"/>
                      <a:r>
                        <a:rPr lang="ru-RU" sz="1400" baseline="0" dirty="0" smtClean="0">
                          <a:latin typeface="Times New Roman" panose="02020603050405020304" pitchFamily="18" charset="0"/>
                          <a:cs typeface="Times New Roman" panose="02020603050405020304" pitchFamily="18" charset="0"/>
                        </a:rPr>
                        <a:t>3.По нарядам-допускам</a:t>
                      </a:r>
                    </a:p>
                    <a:p>
                      <a:pPr marL="0" indent="0" algn="ctr">
                        <a:buNone/>
                      </a:pPr>
                      <a:r>
                        <a:rPr lang="ru-RU" sz="1400" baseline="0" dirty="0" smtClean="0">
                          <a:latin typeface="Times New Roman" panose="02020603050405020304" pitchFamily="18" charset="0"/>
                          <a:cs typeface="Times New Roman" panose="02020603050405020304" pitchFamily="18" charset="0"/>
                        </a:rPr>
                        <a:t>4. На проезжей части автомобильных дорог или ж/д путей</a:t>
                      </a:r>
                    </a:p>
                    <a:p>
                      <a:pPr marL="0" indent="0" algn="ctr">
                        <a:buNone/>
                      </a:pPr>
                      <a:r>
                        <a:rPr lang="ru-RU" sz="1400" baseline="0" dirty="0" smtClean="0">
                          <a:latin typeface="Times New Roman" panose="02020603050405020304" pitchFamily="18" charset="0"/>
                          <a:cs typeface="Times New Roman" panose="02020603050405020304" pitchFamily="18" charset="0"/>
                        </a:rPr>
                        <a:t>5. Уборка территорий.</a:t>
                      </a:r>
                    </a:p>
                    <a:p>
                      <a:pPr marL="0" indent="0" algn="ctr">
                        <a:buNone/>
                      </a:pPr>
                      <a:r>
                        <a:rPr lang="ru-RU" sz="1400" baseline="0" dirty="0" smtClean="0">
                          <a:latin typeface="Times New Roman" panose="02020603050405020304" pitchFamily="18" charset="0"/>
                          <a:cs typeface="Times New Roman" panose="02020603050405020304" pitchFamily="18" charset="0"/>
                        </a:rPr>
                        <a:t>6. Ликвидация ЧС.</a:t>
                      </a:r>
                    </a:p>
                    <a:p>
                      <a:pPr marL="0" indent="0" algn="ctr">
                        <a:buNone/>
                      </a:pPr>
                      <a:r>
                        <a:rPr lang="ru-RU" sz="1400" baseline="0" dirty="0" smtClean="0">
                          <a:latin typeface="Times New Roman" panose="02020603050405020304" pitchFamily="18" charset="0"/>
                          <a:cs typeface="Times New Roman" panose="02020603050405020304" pitchFamily="18" charset="0"/>
                        </a:rPr>
                        <a:t>7. Погрузочно-разгрузочные работы.</a:t>
                      </a:r>
                      <a:endParaRPr lang="ru-RU" sz="1400" dirty="0" smtClean="0">
                        <a:latin typeface="Times New Roman" panose="02020603050405020304" pitchFamily="18" charset="0"/>
                        <a:cs typeface="Times New Roman" panose="02020603050405020304" pitchFamily="18" charset="0"/>
                      </a:endParaRPr>
                    </a:p>
                    <a:p>
                      <a:pPr algn="ct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234692320"/>
                  </a:ext>
                </a:extLst>
              </a:tr>
              <a:tr h="544972">
                <a:tc>
                  <a:txBody>
                    <a:bodyPr/>
                    <a:lstStyle/>
                    <a:p>
                      <a:endParaRPr lang="ru-RU" dirty="0"/>
                    </a:p>
                  </a:txBody>
                  <a:tcPr>
                    <a:solidFill>
                      <a:schemeClr val="accent3">
                        <a:lumMod val="20000"/>
                        <a:lumOff val="80000"/>
                      </a:schemeClr>
                    </a:solidFill>
                  </a:tcPr>
                </a:tc>
                <a:tc>
                  <a:txBody>
                    <a:bodyPr/>
                    <a:lstStyle/>
                    <a:p>
                      <a:r>
                        <a:rPr lang="ru-RU" sz="1400" dirty="0">
                          <a:latin typeface="Times New Roman" panose="02020603050405020304" pitchFamily="18" charset="0"/>
                          <a:cs typeface="Times New Roman" panose="02020603050405020304" pitchFamily="18" charset="0"/>
                        </a:rPr>
                        <a:t>Программа вводного инструктажа </a:t>
                      </a:r>
                    </a:p>
                  </a:txBody>
                  <a:tcPr/>
                </a:tc>
                <a:tc gridSpan="3">
                  <a:txBody>
                    <a:bodyPr/>
                    <a:lstStyle/>
                    <a:p>
                      <a:r>
                        <a:rPr lang="ru-RU" sz="1400" strike="sngStrike" baseline="0" dirty="0">
                          <a:latin typeface="Times New Roman" panose="02020603050405020304" pitchFamily="18" charset="0"/>
                          <a:cs typeface="Times New Roman" panose="02020603050405020304" pitchFamily="18" charset="0"/>
                        </a:rPr>
                        <a:t>Программа первичного </a:t>
                      </a:r>
                      <a:r>
                        <a:rPr lang="ru-RU" sz="1400" strike="sngStrike" baseline="0" dirty="0" smtClean="0">
                          <a:latin typeface="Times New Roman" panose="02020603050405020304" pitchFamily="18" charset="0"/>
                          <a:cs typeface="Times New Roman" panose="02020603050405020304" pitchFamily="18" charset="0"/>
                        </a:rPr>
                        <a:t>инструктажа -</a:t>
                      </a:r>
                      <a:r>
                        <a:rPr lang="ru-RU" sz="1400" strike="noStrike" baseline="0" dirty="0" smtClean="0">
                          <a:latin typeface="Times New Roman" panose="02020603050405020304" pitchFamily="18" charset="0"/>
                          <a:cs typeface="Times New Roman" panose="02020603050405020304" pitchFamily="18" charset="0"/>
                        </a:rPr>
                        <a:t> </a:t>
                      </a:r>
                      <a:r>
                        <a:rPr lang="ru-RU" sz="1400" strike="noStrike" baseline="0" dirty="0" smtClean="0">
                          <a:solidFill>
                            <a:srgbClr val="FF0000"/>
                          </a:solidFill>
                          <a:latin typeface="Times New Roman" panose="02020603050405020304" pitchFamily="18" charset="0"/>
                          <a:cs typeface="Times New Roman" panose="02020603050405020304" pitchFamily="18" charset="0"/>
                        </a:rPr>
                        <a:t>НЕ НУЖНА</a:t>
                      </a:r>
                      <a:endParaRPr lang="ru-RU" sz="1400" strike="noStrike" baseline="0" dirty="0">
                        <a:solidFill>
                          <a:srgbClr val="FF0000"/>
                        </a:solidFill>
                        <a:latin typeface="Times New Roman" panose="02020603050405020304" pitchFamily="18" charset="0"/>
                        <a:cs typeface="Times New Roman" panose="02020603050405020304" pitchFamily="18" charset="0"/>
                      </a:endParaRPr>
                    </a:p>
                    <a:p>
                      <a:endParaRPr lang="ru-RU" sz="1400" strike="noStrike" baseline="0" dirty="0" smtClean="0">
                        <a:latin typeface="Times New Roman" panose="02020603050405020304" pitchFamily="18" charset="0"/>
                        <a:cs typeface="Times New Roman" panose="02020603050405020304" pitchFamily="18" charset="0"/>
                      </a:endParaRPr>
                    </a:p>
                    <a:p>
                      <a:r>
                        <a:rPr lang="ru-RU" sz="1400" strike="noStrike" baseline="0" dirty="0" smtClean="0">
                          <a:latin typeface="Times New Roman" panose="02020603050405020304" pitchFamily="18" charset="0"/>
                          <a:cs typeface="Times New Roman" panose="02020603050405020304" pitchFamily="18" charset="0"/>
                        </a:rPr>
                        <a:t>В </a:t>
                      </a:r>
                      <a:r>
                        <a:rPr lang="ru-RU" sz="1400" strike="noStrike" baseline="0" dirty="0">
                          <a:latin typeface="Times New Roman" panose="02020603050405020304" pitchFamily="18" charset="0"/>
                          <a:cs typeface="Times New Roman" panose="02020603050405020304" pitchFamily="18" charset="0"/>
                        </a:rPr>
                        <a:t>объеме мероприятий и требований охраны труда, разрабатываемых работодателей, </a:t>
                      </a:r>
                      <a:r>
                        <a:rPr lang="ru-RU" sz="1400" b="1" strike="noStrike" baseline="0" dirty="0">
                          <a:latin typeface="Times New Roman" panose="02020603050405020304" pitchFamily="18" charset="0"/>
                          <a:cs typeface="Times New Roman" panose="02020603050405020304" pitchFamily="18" charset="0"/>
                        </a:rPr>
                        <a:t>включая вопросы оказания первой помощи пострадавшим </a:t>
                      </a:r>
                    </a:p>
                  </a:txBody>
                  <a:tcPr/>
                </a:tc>
                <a:tc hMerge="1">
                  <a:txBody>
                    <a:bodyPr/>
                    <a:lstStyle/>
                    <a:p>
                      <a:endParaRPr lang="ru-RU" dirty="0"/>
                    </a:p>
                  </a:txBody>
                  <a:tcPr/>
                </a:tc>
                <a:tc hMerge="1">
                  <a:txBody>
                    <a:bodyPr/>
                    <a:lstStyle/>
                    <a:p>
                      <a:endParaRPr lang="ru-RU"/>
                    </a:p>
                  </a:txBody>
                  <a:tcPr/>
                </a:tc>
                <a:tc>
                  <a:txBody>
                    <a:bodyPr/>
                    <a:lstStyle/>
                    <a:p>
                      <a:r>
                        <a:rPr lang="ru-RU" sz="1400" dirty="0">
                          <a:latin typeface="Times New Roman" panose="02020603050405020304" pitchFamily="18" charset="0"/>
                          <a:cs typeface="Times New Roman" panose="02020603050405020304" pitchFamily="18" charset="0"/>
                        </a:rPr>
                        <a:t>В объеме требований охраны труда предъявляемых к запланированным работам (мероприятиям)</a:t>
                      </a:r>
                      <a:r>
                        <a:rPr lang="ru-RU" sz="1400" baseline="0" dirty="0">
                          <a:latin typeface="Times New Roman" panose="02020603050405020304" pitchFamily="18" charset="0"/>
                          <a:cs typeface="Times New Roman" panose="02020603050405020304" pitchFamily="18" charset="0"/>
                        </a:rPr>
                        <a:t>, </a:t>
                      </a:r>
                      <a:r>
                        <a:rPr lang="ru-RU" sz="1400" b="1" baseline="0" dirty="0">
                          <a:latin typeface="Times New Roman" panose="02020603050405020304" pitchFamily="18" charset="0"/>
                          <a:cs typeface="Times New Roman" panose="02020603050405020304" pitchFamily="18" charset="0"/>
                        </a:rPr>
                        <a:t>включая вопросы оказания первой помощи пострадавшим.</a:t>
                      </a:r>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909691565"/>
                  </a:ext>
                </a:extLst>
              </a:tr>
              <a:tr h="1891375">
                <a:tc>
                  <a:txBody>
                    <a:bodyPr/>
                    <a:lstStyle/>
                    <a:p>
                      <a:endParaRPr lang="ru-RU" dirty="0"/>
                    </a:p>
                  </a:txBody>
                  <a:tcPr>
                    <a:solidFill>
                      <a:schemeClr val="accent3">
                        <a:lumMod val="20000"/>
                        <a:lumOff val="80000"/>
                      </a:schemeClr>
                    </a:solidFill>
                  </a:tcPr>
                </a:tc>
                <a:tc gridSpan="4">
                  <a:txBody>
                    <a:bodyPr/>
                    <a:lstStyle/>
                    <a:p>
                      <a:pPr marL="342900" indent="-342900">
                        <a:buAutoNum type="arabicParenR"/>
                      </a:pPr>
                      <a:r>
                        <a:rPr lang="ru-RU" sz="1400" dirty="0">
                          <a:solidFill>
                            <a:srgbClr val="FF0000"/>
                          </a:solidFill>
                          <a:latin typeface="Times New Roman" panose="02020603050405020304" pitchFamily="18" charset="0"/>
                          <a:cs typeface="Times New Roman" panose="02020603050405020304" pitchFamily="18" charset="0"/>
                        </a:rPr>
                        <a:t>Форма документирования</a:t>
                      </a:r>
                      <a:r>
                        <a:rPr lang="ru-RU" sz="1400" baseline="0" dirty="0">
                          <a:solidFill>
                            <a:srgbClr val="FF0000"/>
                          </a:solidFill>
                          <a:latin typeface="Times New Roman" panose="02020603050405020304" pitchFamily="18" charset="0"/>
                          <a:cs typeface="Times New Roman" panose="02020603050405020304" pitchFamily="18" charset="0"/>
                        </a:rPr>
                        <a:t> устанавливается работодателем !!!</a:t>
                      </a:r>
                    </a:p>
                    <a:p>
                      <a:pPr marL="342900" indent="-342900">
                        <a:buAutoNum type="arabicParenR"/>
                      </a:pPr>
                      <a:r>
                        <a:rPr lang="ru-RU" sz="1400" baseline="0" dirty="0">
                          <a:latin typeface="Times New Roman" panose="02020603050405020304" pitchFamily="18" charset="0"/>
                          <a:cs typeface="Times New Roman" panose="02020603050405020304" pitchFamily="18" charset="0"/>
                        </a:rPr>
                        <a:t>Предусмотрен набор данных, включаемых в форму </a:t>
                      </a:r>
                    </a:p>
                    <a:p>
                      <a:pPr marL="0" indent="0">
                        <a:buNone/>
                      </a:pPr>
                      <a:r>
                        <a:rPr lang="ru-RU" sz="1400" strike="sngStrike" baseline="0" dirty="0">
                          <a:latin typeface="Times New Roman" panose="02020603050405020304" pitchFamily="18" charset="0"/>
                          <a:cs typeface="Times New Roman" panose="02020603050405020304" pitchFamily="18" charset="0"/>
                        </a:rPr>
                        <a:t>Журнал регистрации инструктажей </a:t>
                      </a:r>
                    </a:p>
                    <a:p>
                      <a:pPr algn="ctr">
                        <a:spcAft>
                          <a:spcPts val="1115"/>
                        </a:spcAft>
                      </a:pPr>
                      <a:r>
                        <a:rPr lang="ru-RU" sz="1400" b="1" dirty="0" smtClean="0">
                          <a:solidFill>
                            <a:srgbClr val="7030A0"/>
                          </a:solidFill>
                          <a:effectLst/>
                          <a:latin typeface="Times New Roman"/>
                          <a:ea typeface="Times New Roman"/>
                        </a:rPr>
                        <a:t>П. 23 Инструктаж по охране труда</a:t>
                      </a:r>
                      <a:r>
                        <a:rPr lang="ru-RU" sz="1400" b="1" baseline="0" dirty="0" smtClean="0">
                          <a:solidFill>
                            <a:srgbClr val="7030A0"/>
                          </a:solidFill>
                          <a:effectLst/>
                          <a:latin typeface="Times New Roman"/>
                          <a:ea typeface="Times New Roman"/>
                        </a:rPr>
                        <a:t> заканчивается проверкой знаний требования охраны труда!!!</a:t>
                      </a:r>
                      <a:endParaRPr lang="ru-RU" sz="1400" b="1" dirty="0">
                        <a:solidFill>
                          <a:srgbClr val="7030A0"/>
                        </a:solidFill>
                        <a:effectLst/>
                        <a:latin typeface="Times New Roman"/>
                        <a:ea typeface="Times New Roman"/>
                      </a:endParaRPr>
                    </a:p>
                    <a:p>
                      <a:pPr algn="ctr">
                        <a:spcAft>
                          <a:spcPts val="1115"/>
                        </a:spcAft>
                      </a:pPr>
                      <a:r>
                        <a:rPr lang="ru-RU" sz="1400" b="1" dirty="0" smtClean="0">
                          <a:solidFill>
                            <a:srgbClr val="FF0000"/>
                          </a:solidFill>
                          <a:effectLst/>
                          <a:latin typeface="Times New Roman"/>
                          <a:ea typeface="Times New Roman"/>
                        </a:rPr>
                        <a:t>П. 88 </a:t>
                      </a:r>
                      <a:r>
                        <a:rPr lang="ru-RU" sz="1400" b="1" dirty="0">
                          <a:solidFill>
                            <a:srgbClr val="FF0000"/>
                          </a:solidFill>
                          <a:effectLst/>
                          <a:latin typeface="Times New Roman"/>
                          <a:ea typeface="Times New Roman"/>
                        </a:rPr>
                        <a:t>Порядок регистрации проведенного инструктажа по охране труда и форма его документирования утверждаются </a:t>
                      </a:r>
                      <a:r>
                        <a:rPr lang="ru-RU" sz="1400" b="1" dirty="0" smtClean="0">
                          <a:solidFill>
                            <a:srgbClr val="FF0000"/>
                          </a:solidFill>
                          <a:effectLst/>
                          <a:latin typeface="Times New Roman"/>
                          <a:ea typeface="Times New Roman"/>
                        </a:rPr>
                        <a:t>работодателем!!!!!</a:t>
                      </a:r>
                      <a:endParaRPr lang="ru-RU" sz="1400" b="1" dirty="0">
                        <a:solidFill>
                          <a:srgbClr val="FF0000"/>
                        </a:solidFill>
                        <a:effectLst/>
                        <a:latin typeface="Times New Roman"/>
                        <a:ea typeface="Times New Roman"/>
                      </a:endParaRPr>
                    </a:p>
                    <a:p>
                      <a:pPr marL="0" indent="0">
                        <a:buNone/>
                      </a:pPr>
                      <a:endParaRPr lang="ru-RU" sz="1400" strike="sngStrike" baseline="0"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a:txBody>
                    <a:bodyPr/>
                    <a:lstStyle/>
                    <a:p>
                      <a:pPr marL="342900" indent="-342900">
                        <a:buAutoNum type="arabicParenR"/>
                      </a:pPr>
                      <a:r>
                        <a:rPr lang="ru-RU" sz="1400" dirty="0">
                          <a:latin typeface="Times New Roman" panose="02020603050405020304" pitchFamily="18" charset="0"/>
                          <a:cs typeface="Times New Roman" panose="02020603050405020304" pitchFamily="18" charset="0"/>
                        </a:rPr>
                        <a:t>Форма документирования устанавливается работодателем,</a:t>
                      </a:r>
                      <a:r>
                        <a:rPr lang="ru-RU" sz="1400" baseline="0" dirty="0">
                          <a:latin typeface="Times New Roman" panose="02020603050405020304" pitchFamily="18" charset="0"/>
                          <a:cs typeface="Times New Roman" panose="02020603050405020304" pitchFamily="18" charset="0"/>
                        </a:rPr>
                        <a:t> а для РПО- наряд-допуск </a:t>
                      </a:r>
                    </a:p>
                    <a:p>
                      <a:pPr marL="342900" indent="-342900">
                        <a:buAutoNum type="arabicParenR"/>
                      </a:pPr>
                      <a:r>
                        <a:rPr lang="ru-RU" sz="1400" baseline="0" dirty="0">
                          <a:latin typeface="Times New Roman" panose="02020603050405020304" pitchFamily="18" charset="0"/>
                          <a:cs typeface="Times New Roman" panose="02020603050405020304" pitchFamily="18" charset="0"/>
                        </a:rPr>
                        <a:t>Предусмотрен набор данных, включаемых в форму</a:t>
                      </a:r>
                    </a:p>
                    <a:p>
                      <a:pPr marL="342900" indent="-342900">
                        <a:buAutoNum type="arabicParenR"/>
                      </a:pPr>
                      <a:r>
                        <a:rPr lang="ru-RU" sz="1400" baseline="0" dirty="0">
                          <a:latin typeface="Times New Roman" panose="02020603050405020304" pitchFamily="18" charset="0"/>
                          <a:cs typeface="Times New Roman" panose="02020603050405020304" pitchFamily="18" charset="0"/>
                        </a:rPr>
                        <a:t>Может не документироваться выполнение работ по ликвидации ЧС </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935907588"/>
                  </a:ext>
                </a:extLst>
              </a:tr>
              <a:tr h="390029">
                <a:tc gridSpan="6">
                  <a:txBody>
                    <a:bodyPr/>
                    <a:lstStyle/>
                    <a:p>
                      <a:endParaRPr lang="ru-RU" dirty="0"/>
                    </a:p>
                  </a:txBody>
                  <a:tcPr>
                    <a:solidFill>
                      <a:schemeClr val="accent3">
                        <a:lumMod val="20000"/>
                        <a:lumOff val="80000"/>
                      </a:schemeClr>
                    </a:solidFil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extLst>
                  <a:ext uri="{0D108BD9-81ED-4DB2-BD59-A6C34878D82A}">
                    <a16:rowId xmlns="" xmlns:a16="http://schemas.microsoft.com/office/drawing/2014/main" val="4089697376"/>
                  </a:ext>
                </a:extLst>
              </a:tr>
            </a:tbl>
          </a:graphicData>
        </a:graphic>
      </p:graphicFrame>
    </p:spTree>
    <p:extLst>
      <p:ext uri="{BB962C8B-B14F-4D97-AF65-F5344CB8AC3E}">
        <p14:creationId xmlns:p14="http://schemas.microsoft.com/office/powerpoint/2010/main" val="3022800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817" y="84084"/>
            <a:ext cx="8596668" cy="997258"/>
          </a:xfrm>
        </p:spPr>
        <p:txBody>
          <a:bodyPr>
            <a:normAutofit fontScale="90000"/>
          </a:bodyPr>
          <a:lstStyle/>
          <a:p>
            <a:pPr>
              <a:spcAft>
                <a:spcPts val="0"/>
              </a:spcAft>
            </a:pPr>
            <a:r>
              <a:rPr lang="ru-RU" sz="3100" b="1" dirty="0">
                <a:solidFill>
                  <a:schemeClr val="accent2">
                    <a:lumMod val="75000"/>
                  </a:schemeClr>
                </a:solidFill>
                <a:latin typeface="Times New Roman"/>
                <a:ea typeface="Times New Roman"/>
              </a:rPr>
              <a:t>Приложение 1. Примерные перечни тем для программы вводного инструктажа по охране труда</a:t>
            </a:r>
            <a:r>
              <a:rPr lang="ru-RU" dirty="0">
                <a:latin typeface="Times New Roman"/>
                <a:ea typeface="Times New Roman"/>
              </a:rPr>
              <a:t/>
            </a:r>
            <a:br>
              <a:rPr lang="ru-RU" dirty="0">
                <a:latin typeface="Times New Roman"/>
                <a:ea typeface="Times New Roman"/>
              </a:rPr>
            </a:br>
            <a:endParaRPr lang="ru-RU" dirty="0"/>
          </a:p>
        </p:txBody>
      </p:sp>
      <p:sp>
        <p:nvSpPr>
          <p:cNvPr id="3" name="Объект 2"/>
          <p:cNvSpPr>
            <a:spLocks noGrp="1"/>
          </p:cNvSpPr>
          <p:nvPr>
            <p:ph idx="1"/>
          </p:nvPr>
        </p:nvSpPr>
        <p:spPr>
          <a:xfrm>
            <a:off x="288451" y="1271955"/>
            <a:ext cx="9622804" cy="4876595"/>
          </a:xfrm>
          <a:solidFill>
            <a:schemeClr val="accent3">
              <a:lumMod val="20000"/>
              <a:lumOff val="80000"/>
            </a:schemeClr>
          </a:solidFill>
          <a:ln>
            <a:solidFill>
              <a:schemeClr val="accent3">
                <a:lumMod val="75000"/>
              </a:schemeClr>
            </a:solidFill>
          </a:ln>
        </p:spPr>
        <p:txBody>
          <a:bodyPr>
            <a:normAutofit fontScale="70000" lnSpcReduction="20000"/>
          </a:bodyPr>
          <a:lstStyle/>
          <a:p>
            <a:pPr algn="just">
              <a:spcAft>
                <a:spcPts val="1115"/>
              </a:spcAft>
            </a:pPr>
            <a:r>
              <a:rPr lang="ru-RU" sz="1900" dirty="0">
                <a:latin typeface="Times New Roman" panose="02020603050405020304" pitchFamily="18" charset="0"/>
                <a:ea typeface="Times New Roman"/>
                <a:cs typeface="Times New Roman" panose="02020603050405020304" pitchFamily="18" charset="0"/>
              </a:rPr>
              <a:t>1. Сведения об организации. Политика и цели работодателя в области охраны труда.</a:t>
            </a:r>
          </a:p>
          <a:p>
            <a:pPr algn="just">
              <a:spcAft>
                <a:spcPts val="1115"/>
              </a:spcAft>
            </a:pPr>
            <a:r>
              <a:rPr lang="ru-RU" sz="1900" dirty="0">
                <a:latin typeface="Times New Roman" panose="02020603050405020304" pitchFamily="18" charset="0"/>
                <a:ea typeface="Times New Roman"/>
                <a:cs typeface="Times New Roman" panose="02020603050405020304" pitchFamily="18" charset="0"/>
              </a:rPr>
              <a:t>2. Общие правила поведения работающих на территории организации в производственных и вспомогательных помещениях. </a:t>
            </a:r>
            <a:r>
              <a:rPr lang="ru-RU" sz="1900" dirty="0">
                <a:solidFill>
                  <a:schemeClr val="tx1"/>
                </a:solidFill>
                <a:latin typeface="Times New Roman" panose="02020603050405020304" pitchFamily="18" charset="0"/>
                <a:ea typeface="Times New Roman"/>
                <a:cs typeface="Times New Roman" panose="02020603050405020304" pitchFamily="18" charset="0"/>
              </a:rPr>
              <a:t>Источники опасности, действующие на всех работников, находящихся на территории организации.</a:t>
            </a:r>
          </a:p>
          <a:p>
            <a:pPr algn="just">
              <a:spcAft>
                <a:spcPts val="1115"/>
              </a:spcAft>
            </a:pPr>
            <a:r>
              <a:rPr lang="ru-RU" sz="1900" dirty="0">
                <a:latin typeface="Times New Roman" panose="02020603050405020304" pitchFamily="18" charset="0"/>
                <a:ea typeface="Times New Roman"/>
                <a:cs typeface="Times New Roman" panose="02020603050405020304" pitchFamily="18" charset="0"/>
              </a:rPr>
              <a:t>3. Расположение основных служб, вспомогательных помещений. Средства обеспечения производственной санитарии и личной гигиены.</a:t>
            </a:r>
          </a:p>
          <a:p>
            <a:pPr algn="just">
              <a:spcAft>
                <a:spcPts val="1115"/>
              </a:spcAft>
            </a:pPr>
            <a:r>
              <a:rPr lang="ru-RU" sz="1900" dirty="0">
                <a:latin typeface="Times New Roman" panose="02020603050405020304" pitchFamily="18" charset="0"/>
                <a:ea typeface="Times New Roman"/>
                <a:cs typeface="Times New Roman" panose="02020603050405020304" pitchFamily="18" charset="0"/>
              </a:rPr>
              <a:t>4. </a:t>
            </a:r>
            <a:r>
              <a:rPr lang="ru-RU" sz="1900" dirty="0">
                <a:solidFill>
                  <a:srgbClr val="FF0000"/>
                </a:solidFill>
                <a:latin typeface="Times New Roman" panose="02020603050405020304" pitchFamily="18" charset="0"/>
                <a:ea typeface="Times New Roman"/>
                <a:cs typeface="Times New Roman" panose="02020603050405020304" pitchFamily="18" charset="0"/>
              </a:rPr>
              <a:t>Обстоятельства и причины отдельных характерных несчастных случаев на производстве</a:t>
            </a:r>
            <a:r>
              <a:rPr lang="ru-RU" sz="1900" dirty="0">
                <a:latin typeface="Times New Roman" panose="02020603050405020304" pitchFamily="18" charset="0"/>
                <a:ea typeface="Times New Roman"/>
                <a:cs typeface="Times New Roman" panose="02020603050405020304" pitchFamily="18" charset="0"/>
              </a:rPr>
              <a:t>, аварий, пожаров, происшедших на аналогичных производствах из-за нарушения требований охраны труда.</a:t>
            </a:r>
          </a:p>
          <a:p>
            <a:pPr algn="just">
              <a:spcAft>
                <a:spcPts val="1115"/>
              </a:spcAft>
            </a:pPr>
            <a:r>
              <a:rPr lang="ru-RU" sz="1900" dirty="0">
                <a:latin typeface="Times New Roman" panose="02020603050405020304" pitchFamily="18" charset="0"/>
                <a:ea typeface="Times New Roman"/>
                <a:cs typeface="Times New Roman" panose="02020603050405020304" pitchFamily="18" charset="0"/>
              </a:rPr>
              <a:t>5. Действия работников при возникновении возможных аварийных ситуаций. Виды сигнализаций и звуковых оповещений при возникновении аварийных ситуаций.</a:t>
            </a:r>
          </a:p>
          <a:p>
            <a:pPr algn="just">
              <a:spcAft>
                <a:spcPts val="1115"/>
              </a:spcAft>
            </a:pPr>
            <a:r>
              <a:rPr lang="ru-RU" sz="1900" dirty="0">
                <a:latin typeface="Times New Roman" panose="02020603050405020304" pitchFamily="18" charset="0"/>
                <a:ea typeface="Times New Roman"/>
                <a:cs typeface="Times New Roman" panose="02020603050405020304" pitchFamily="18" charset="0"/>
              </a:rPr>
              <a:t>6. </a:t>
            </a:r>
            <a:r>
              <a:rPr lang="ru-RU" sz="1900" dirty="0">
                <a:solidFill>
                  <a:srgbClr val="FF0000"/>
                </a:solidFill>
                <a:latin typeface="Times New Roman" panose="02020603050405020304" pitchFamily="18" charset="0"/>
                <a:ea typeface="Times New Roman"/>
                <a:cs typeface="Times New Roman" panose="02020603050405020304" pitchFamily="18" charset="0"/>
              </a:rPr>
              <a:t>Оказание первой помощи пострадавшим</a:t>
            </a:r>
            <a:r>
              <a:rPr lang="ru-RU" sz="1900" dirty="0" smtClean="0">
                <a:solidFill>
                  <a:srgbClr val="FF0000"/>
                </a:solidFill>
                <a:latin typeface="Times New Roman" panose="02020603050405020304" pitchFamily="18" charset="0"/>
                <a:ea typeface="Times New Roman"/>
                <a:cs typeface="Times New Roman" panose="02020603050405020304" pitchFamily="18" charset="0"/>
              </a:rPr>
              <a:t>.</a:t>
            </a:r>
            <a:r>
              <a:rPr lang="en-US" sz="1900" dirty="0" smtClean="0">
                <a:solidFill>
                  <a:srgbClr val="FF0000"/>
                </a:solidFill>
                <a:latin typeface="Times New Roman" panose="02020603050405020304" pitchFamily="18" charset="0"/>
                <a:ea typeface="Times New Roman"/>
                <a:cs typeface="Times New Roman" panose="02020603050405020304" pitchFamily="18" charset="0"/>
              </a:rPr>
              <a:t> </a:t>
            </a:r>
            <a:endParaRPr lang="ru-RU" sz="1900" dirty="0" smtClean="0">
              <a:solidFill>
                <a:srgbClr val="FF0000"/>
              </a:solidFill>
              <a:latin typeface="Times New Roman" panose="02020603050405020304" pitchFamily="18" charset="0"/>
              <a:ea typeface="Times New Roman"/>
              <a:cs typeface="Times New Roman" panose="02020603050405020304" pitchFamily="18" charset="0"/>
            </a:endParaRPr>
          </a:p>
          <a:p>
            <a:pPr marL="0" indent="0" algn="ctr">
              <a:spcAft>
                <a:spcPts val="1115"/>
              </a:spcAft>
              <a:buNone/>
            </a:pPr>
            <a:r>
              <a:rPr lang="ru-RU" sz="1900" b="1" dirty="0" smtClean="0">
                <a:solidFill>
                  <a:srgbClr val="FF0000"/>
                </a:solidFill>
                <a:latin typeface="Times New Roman" panose="02020603050405020304" pitchFamily="18" charset="0"/>
                <a:ea typeface="Times New Roman"/>
                <a:cs typeface="Times New Roman" panose="02020603050405020304" pitchFamily="18" charset="0"/>
              </a:rPr>
              <a:t>Дополнительные требования:</a:t>
            </a:r>
          </a:p>
          <a:p>
            <a:r>
              <a:rPr lang="ru-RU" sz="1900" b="1" dirty="0">
                <a:solidFill>
                  <a:srgbClr val="222222"/>
                </a:solidFill>
                <a:latin typeface="Times New Roman" panose="02020603050405020304" pitchFamily="18" charset="0"/>
                <a:cs typeface="Times New Roman" panose="02020603050405020304" pitchFamily="18" charset="0"/>
              </a:rPr>
              <a:t>Если работникам положено ЛПП, информацию о правилах выдачи включите в программу вводного инструктажа</a:t>
            </a:r>
          </a:p>
          <a:p>
            <a:r>
              <a:rPr lang="ru-RU" sz="1900" dirty="0">
                <a:solidFill>
                  <a:srgbClr val="222222"/>
                </a:solidFill>
                <a:latin typeface="Times New Roman" panose="02020603050405020304" pitchFamily="18" charset="0"/>
                <a:cs typeface="Times New Roman" panose="02020603050405020304" pitchFamily="18" charset="0"/>
              </a:rPr>
              <a:t>Это указано в </a:t>
            </a:r>
            <a:r>
              <a:rPr lang="ru-RU" sz="1900" dirty="0">
                <a:solidFill>
                  <a:srgbClr val="01745C"/>
                </a:solidFill>
                <a:latin typeface="Times New Roman" panose="02020603050405020304" pitchFamily="18" charset="0"/>
                <a:cs typeface="Times New Roman" panose="02020603050405020304" pitchFamily="18" charset="0"/>
                <a:hlinkClick r:id="rId2"/>
              </a:rPr>
              <a:t>пункте 20 приложения 3</a:t>
            </a:r>
            <a:r>
              <a:rPr lang="ru-RU" sz="1900" dirty="0">
                <a:solidFill>
                  <a:srgbClr val="222222"/>
                </a:solidFill>
                <a:latin typeface="Times New Roman" panose="02020603050405020304" pitchFamily="18" charset="0"/>
                <a:cs typeface="Times New Roman" panose="02020603050405020304" pitchFamily="18" charset="0"/>
              </a:rPr>
              <a:t> к приказу Минтруда от 16.05.2022 № 298н</a:t>
            </a:r>
            <a:r>
              <a:rPr lang="ru-RU" sz="1900" dirty="0" smtClean="0">
                <a:solidFill>
                  <a:srgbClr val="222222"/>
                </a:solidFill>
                <a:latin typeface="Times New Roman" panose="02020603050405020304" pitchFamily="18" charset="0"/>
                <a:cs typeface="Times New Roman" panose="02020603050405020304" pitchFamily="18" charset="0"/>
              </a:rPr>
              <a:t>.</a:t>
            </a:r>
            <a:r>
              <a:rPr lang="ru-RU" dirty="0"/>
              <a:t/>
            </a:r>
            <a:br>
              <a:rPr lang="ru-RU" dirty="0"/>
            </a:br>
            <a:endParaRPr lang="ru-RU" dirty="0">
              <a:solidFill>
                <a:srgbClr val="FF0000"/>
              </a:solidFill>
              <a:latin typeface="Times New Roman"/>
              <a:ea typeface="Times New Roman"/>
            </a:endParaRPr>
          </a:p>
          <a:p>
            <a:pPr algn="just">
              <a:spcAft>
                <a:spcPts val="1115"/>
              </a:spcAft>
            </a:pPr>
            <a:endParaRPr lang="ru-RU" dirty="0">
              <a:solidFill>
                <a:srgbClr val="FF0000"/>
              </a:solidFill>
              <a:latin typeface="Times New Roman"/>
              <a:ea typeface="Times New Roman"/>
            </a:endParaRPr>
          </a:p>
          <a:p>
            <a:pPr marL="0" indent="0">
              <a:buNone/>
            </a:pPr>
            <a:endParaRPr lang="ru-RU" dirty="0"/>
          </a:p>
        </p:txBody>
      </p:sp>
    </p:spTree>
    <p:extLst>
      <p:ext uri="{BB962C8B-B14F-4D97-AF65-F5344CB8AC3E}">
        <p14:creationId xmlns:p14="http://schemas.microsoft.com/office/powerpoint/2010/main" val="2926902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148" y="241738"/>
            <a:ext cx="8596668" cy="890726"/>
          </a:xfrm>
        </p:spPr>
        <p:txBody>
          <a:bodyPr>
            <a:normAutofit/>
          </a:bodyPr>
          <a:lstStyle/>
          <a:p>
            <a:pPr algn="ctr"/>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Письмо Минтруда России от 30.05.2022 </a:t>
            </a:r>
            <a:b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br>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№15-2/В-1677</a:t>
            </a:r>
            <a:endParaRPr lang="ru-RU" sz="24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4478" y="1376550"/>
            <a:ext cx="8596668" cy="4909351"/>
          </a:xfr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spcAft>
                <a:spcPts val="1115"/>
              </a:spcAft>
            </a:pPr>
            <a:r>
              <a:rPr lang="ru-RU" dirty="0">
                <a:latin typeface="Times New Roman" panose="02020603050405020304" pitchFamily="18" charset="0"/>
                <a:ea typeface="Times New Roman"/>
                <a:cs typeface="Times New Roman" panose="02020603050405020304" pitchFamily="18" charset="0"/>
              </a:rPr>
              <a:t>В соответствии с пунктом 23 Правил инструктаж по охране труда </a:t>
            </a:r>
            <a:r>
              <a:rPr lang="ru-RU" dirty="0">
                <a:solidFill>
                  <a:schemeClr val="accent5">
                    <a:lumMod val="75000"/>
                  </a:schemeClr>
                </a:solidFill>
                <a:latin typeface="Times New Roman" panose="02020603050405020304" pitchFamily="18" charset="0"/>
                <a:ea typeface="Times New Roman"/>
                <a:cs typeface="Times New Roman" panose="02020603050405020304" pitchFamily="18" charset="0"/>
              </a:rPr>
              <a:t>заканчивается проверкой знаний требований охраны труда</a:t>
            </a:r>
            <a:r>
              <a:rPr lang="ru-RU" dirty="0">
                <a:latin typeface="Times New Roman" panose="02020603050405020304" pitchFamily="18" charset="0"/>
                <a:ea typeface="Times New Roman"/>
                <a:cs typeface="Times New Roman" panose="02020603050405020304" pitchFamily="18" charset="0"/>
              </a:rPr>
              <a:t>.</a:t>
            </a:r>
          </a:p>
          <a:p>
            <a:pPr algn="just">
              <a:spcAft>
                <a:spcPts val="1115"/>
              </a:spcAft>
            </a:pPr>
            <a:r>
              <a:rPr lang="ru-RU" dirty="0">
                <a:latin typeface="Times New Roman" panose="02020603050405020304" pitchFamily="18" charset="0"/>
                <a:ea typeface="Times New Roman"/>
                <a:cs typeface="Times New Roman" panose="02020603050405020304" pitchFamily="18" charset="0"/>
              </a:rPr>
              <a:t>При этом пунктом 69 Правил установлено, что </a:t>
            </a:r>
            <a:r>
              <a:rPr lang="ru-RU" dirty="0">
                <a:solidFill>
                  <a:schemeClr val="accent5">
                    <a:lumMod val="75000"/>
                  </a:schemeClr>
                </a:solidFill>
                <a:latin typeface="Times New Roman" panose="02020603050405020304" pitchFamily="18" charset="0"/>
                <a:ea typeface="Times New Roman"/>
                <a:cs typeface="Times New Roman" panose="02020603050405020304" pitchFamily="18" charset="0"/>
              </a:rPr>
              <a:t>форма проведения проверки знания требований</a:t>
            </a:r>
            <a:r>
              <a:rPr lang="ru-RU" dirty="0">
                <a:solidFill>
                  <a:srgbClr val="FF0000"/>
                </a:solidFill>
                <a:latin typeface="Times New Roman" panose="02020603050405020304" pitchFamily="18" charset="0"/>
                <a:ea typeface="Times New Roman"/>
                <a:cs typeface="Times New Roman" panose="02020603050405020304" pitchFamily="18" charset="0"/>
              </a:rPr>
              <a:t> </a:t>
            </a:r>
            <a:r>
              <a:rPr lang="ru-RU" dirty="0">
                <a:latin typeface="Times New Roman" panose="02020603050405020304" pitchFamily="18" charset="0"/>
                <a:ea typeface="Times New Roman"/>
                <a:cs typeface="Times New Roman" panose="02020603050405020304" pitchFamily="18" charset="0"/>
              </a:rPr>
              <a:t>охраны труда работников при инструктаже по охране труда </a:t>
            </a:r>
            <a:r>
              <a:rPr lang="ru-RU" dirty="0">
                <a:solidFill>
                  <a:schemeClr val="accent2"/>
                </a:solidFill>
                <a:latin typeface="Times New Roman" panose="02020603050405020304" pitchFamily="18" charset="0"/>
                <a:ea typeface="Times New Roman"/>
                <a:cs typeface="Times New Roman" panose="02020603050405020304" pitchFamily="18" charset="0"/>
              </a:rPr>
              <a:t>определяется локальными нормативными актами работодателя</a:t>
            </a:r>
            <a:r>
              <a:rPr lang="ru-RU" dirty="0">
                <a:latin typeface="Times New Roman" panose="02020603050405020304" pitchFamily="18" charset="0"/>
                <a:ea typeface="Times New Roman"/>
                <a:cs typeface="Times New Roman" panose="02020603050405020304" pitchFamily="18" charset="0"/>
              </a:rPr>
              <a:t>.</a:t>
            </a:r>
          </a:p>
          <a:p>
            <a:pPr algn="just">
              <a:spcAft>
                <a:spcPts val="1115"/>
              </a:spcAft>
            </a:pPr>
            <a:r>
              <a:rPr lang="ru-RU" dirty="0">
                <a:latin typeface="Times New Roman" panose="02020603050405020304" pitchFamily="18" charset="0"/>
                <a:ea typeface="Times New Roman"/>
                <a:cs typeface="Times New Roman" panose="02020603050405020304" pitchFamily="18" charset="0"/>
              </a:rPr>
              <a:t>Пунктом 87 Правил </a:t>
            </a:r>
            <a:r>
              <a:rPr lang="ru-RU" b="1" dirty="0">
                <a:solidFill>
                  <a:srgbClr val="FF0000"/>
                </a:solidFill>
                <a:latin typeface="Times New Roman" panose="02020603050405020304" pitchFamily="18" charset="0"/>
                <a:ea typeface="Times New Roman"/>
                <a:cs typeface="Times New Roman" panose="02020603050405020304" pitchFamily="18" charset="0"/>
              </a:rPr>
              <a:t>определена информация</a:t>
            </a:r>
            <a:r>
              <a:rPr lang="ru-RU" dirty="0">
                <a:latin typeface="Times New Roman" panose="02020603050405020304" pitchFamily="18" charset="0"/>
                <a:ea typeface="Times New Roman"/>
                <a:cs typeface="Times New Roman" panose="02020603050405020304" pitchFamily="18" charset="0"/>
              </a:rPr>
              <a:t>, которая должна быть отражена при регистрации инструктажа по охране труда на рабочем месте.</a:t>
            </a:r>
          </a:p>
          <a:p>
            <a:pPr algn="just">
              <a:spcAft>
                <a:spcPts val="1115"/>
              </a:spcAft>
            </a:pPr>
            <a:r>
              <a:rPr lang="ru-RU" dirty="0">
                <a:latin typeface="Times New Roman" panose="02020603050405020304" pitchFamily="18" charset="0"/>
                <a:ea typeface="Times New Roman"/>
                <a:cs typeface="Times New Roman" panose="02020603050405020304" pitchFamily="18" charset="0"/>
              </a:rPr>
              <a:t>При этом согласно пункту 88 Правил </a:t>
            </a:r>
            <a:r>
              <a:rPr lang="ru-RU" b="1" dirty="0">
                <a:solidFill>
                  <a:srgbClr val="FF0000"/>
                </a:solidFill>
                <a:latin typeface="Times New Roman" panose="02020603050405020304" pitchFamily="18" charset="0"/>
                <a:ea typeface="Times New Roman"/>
                <a:cs typeface="Times New Roman" panose="02020603050405020304" pitchFamily="18" charset="0"/>
              </a:rPr>
              <a:t>порядок</a:t>
            </a:r>
            <a:r>
              <a:rPr lang="ru-RU" dirty="0">
                <a:latin typeface="Times New Roman" panose="02020603050405020304" pitchFamily="18" charset="0"/>
                <a:ea typeface="Times New Roman"/>
                <a:cs typeface="Times New Roman" panose="02020603050405020304" pitchFamily="18" charset="0"/>
              </a:rPr>
              <a:t> регистрации проведенного инструктажа по охране труда и форма его документирования утверждается работодателем.</a:t>
            </a:r>
          </a:p>
          <a:p>
            <a:pPr algn="just">
              <a:spcAft>
                <a:spcPts val="1115"/>
              </a:spcAft>
            </a:pPr>
            <a:r>
              <a:rPr lang="ru-RU" dirty="0">
                <a:solidFill>
                  <a:schemeClr val="accent5">
                    <a:lumMod val="75000"/>
                  </a:schemeClr>
                </a:solidFill>
                <a:latin typeface="Times New Roman" panose="02020603050405020304" pitchFamily="18" charset="0"/>
                <a:ea typeface="Times New Roman"/>
                <a:cs typeface="Times New Roman" panose="02020603050405020304" pitchFamily="18" charset="0"/>
              </a:rPr>
              <a:t>В этой связи с 1 сентября 2022 г. на усмотрение работодателя взамен журнала регистрации инструктажа по охране труда, установленного действующим </a:t>
            </a:r>
            <a:r>
              <a:rPr lang="ru-RU" u="sng" dirty="0">
                <a:solidFill>
                  <a:schemeClr val="accent5">
                    <a:lumMod val="75000"/>
                  </a:schemeClr>
                </a:solidFill>
                <a:latin typeface="Times New Roman" panose="02020603050405020304" pitchFamily="18" charset="0"/>
                <a:ea typeface="Times New Roman"/>
                <a:cs typeface="Times New Roman" panose="02020603050405020304" pitchFamily="18" charset="0"/>
                <a:hlinkClick r:id="rId2"/>
              </a:rPr>
              <a:t>Порядком</a:t>
            </a:r>
            <a:r>
              <a:rPr lang="ru-RU" dirty="0">
                <a:solidFill>
                  <a:schemeClr val="accent5">
                    <a:lumMod val="75000"/>
                  </a:schemeClr>
                </a:solidFill>
                <a:latin typeface="Times New Roman" panose="02020603050405020304" pitchFamily="18" charset="0"/>
                <a:ea typeface="Times New Roman"/>
                <a:cs typeface="Times New Roman" panose="02020603050405020304" pitchFamily="18" charset="0"/>
              </a:rPr>
              <a:t>, допускается вести, например, личные книжки работника или иной способ документирования проведенного инструктажа по охране </a:t>
            </a:r>
            <a:r>
              <a:rPr lang="ru-RU" dirty="0" smtClean="0">
                <a:solidFill>
                  <a:schemeClr val="accent5">
                    <a:lumMod val="75000"/>
                  </a:schemeClr>
                </a:solidFill>
                <a:latin typeface="Times New Roman" panose="02020603050405020304" pitchFamily="18" charset="0"/>
                <a:ea typeface="Times New Roman"/>
                <a:cs typeface="Times New Roman" panose="02020603050405020304" pitchFamily="18" charset="0"/>
              </a:rPr>
              <a:t>труда</a:t>
            </a:r>
            <a:r>
              <a:rPr lang="ru-RU" dirty="0" smtClean="0">
                <a:latin typeface="Times New Roman" panose="02020603050405020304" pitchFamily="18" charset="0"/>
                <a:ea typeface="Times New Roman"/>
                <a:cs typeface="Times New Roman" panose="02020603050405020304" pitchFamily="18" charset="0"/>
              </a:rPr>
              <a:t>!!!</a:t>
            </a:r>
            <a:endParaRPr lang="ru-RU" dirty="0">
              <a:latin typeface="Times New Roman" panose="02020603050405020304" pitchFamily="18" charset="0"/>
              <a:ea typeface="Times New Roman"/>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64089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28583"/>
          </a:xfrm>
        </p:spPr>
        <p:txBody>
          <a:bodyPr/>
          <a:lstStyle/>
          <a:p>
            <a:pPr algn="ctr"/>
            <a:r>
              <a:rPr lang="ru-RU" sz="2400" b="1" dirty="0">
                <a:solidFill>
                  <a:schemeClr val="accent2">
                    <a:lumMod val="75000"/>
                  </a:schemeClr>
                </a:solidFill>
                <a:latin typeface="Times New Roman" panose="02020603050405020304" pitchFamily="18" charset="0"/>
                <a:cs typeface="Times New Roman" panose="02020603050405020304" pitchFamily="18" charset="0"/>
              </a:rPr>
              <a:t>Письмо Минтруда России от 30.05.2022 </a:t>
            </a:r>
            <a:br>
              <a:rPr lang="ru-RU" sz="2400" b="1" dirty="0">
                <a:solidFill>
                  <a:schemeClr val="accent2">
                    <a:lumMod val="75000"/>
                  </a:schemeClr>
                </a:solidFill>
                <a:latin typeface="Times New Roman" panose="02020603050405020304" pitchFamily="18" charset="0"/>
                <a:cs typeface="Times New Roman" panose="02020603050405020304" pitchFamily="18" charset="0"/>
              </a:rPr>
            </a:br>
            <a:r>
              <a:rPr lang="ru-RU" sz="2400" b="1" dirty="0">
                <a:solidFill>
                  <a:schemeClr val="accent2">
                    <a:lumMod val="75000"/>
                  </a:schemeClr>
                </a:solidFill>
                <a:latin typeface="Times New Roman" panose="02020603050405020304" pitchFamily="18" charset="0"/>
                <a:cs typeface="Times New Roman" panose="02020603050405020304" pitchFamily="18" charset="0"/>
              </a:rPr>
              <a:t>№15-2/В-1677</a:t>
            </a:r>
            <a:endParaRPr lang="ru-RU"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4989" y="1708902"/>
            <a:ext cx="8596668" cy="4532158"/>
          </a:xfrm>
          <a:solidFill>
            <a:schemeClr val="accent3">
              <a:lumMod val="20000"/>
              <a:lumOff val="80000"/>
            </a:schemeClr>
          </a:solidFill>
          <a:ln>
            <a:solidFill>
              <a:schemeClr val="accent3">
                <a:lumMod val="75000"/>
              </a:schemeClr>
            </a:solidFill>
          </a:ln>
        </p:spPr>
        <p:txBody>
          <a:bodyPr/>
          <a:lstStyle/>
          <a:p>
            <a:pPr marL="0" indent="0" algn="just">
              <a:spcAft>
                <a:spcPts val="1115"/>
              </a:spcAft>
              <a:buNone/>
            </a:pPr>
            <a:r>
              <a:rPr lang="ru-RU" dirty="0" smtClean="0">
                <a:latin typeface="Times New Roman" panose="02020603050405020304" pitchFamily="18" charset="0"/>
                <a:ea typeface="Times New Roman"/>
                <a:cs typeface="Times New Roman" panose="02020603050405020304" pitchFamily="18" charset="0"/>
              </a:rPr>
              <a:t>………….В </a:t>
            </a:r>
            <a:r>
              <a:rPr lang="ru-RU" dirty="0">
                <a:latin typeface="Times New Roman" panose="02020603050405020304" pitchFamily="18" charset="0"/>
                <a:ea typeface="Times New Roman"/>
                <a:cs typeface="Times New Roman" panose="02020603050405020304" pitchFamily="18" charset="0"/>
              </a:rPr>
              <a:t>этой связи полагаем, что для проведения инструктажа по охране труда на рабочем месте работодателю </a:t>
            </a:r>
            <a:r>
              <a:rPr lang="ru-RU" dirty="0">
                <a:solidFill>
                  <a:srgbClr val="FF0000"/>
                </a:solidFill>
                <a:latin typeface="Times New Roman" panose="02020603050405020304" pitchFamily="18" charset="0"/>
                <a:ea typeface="Times New Roman"/>
                <a:cs typeface="Times New Roman" panose="02020603050405020304" pitchFamily="18" charset="0"/>
              </a:rPr>
              <a:t>следует разработать программу инструктажа по охране труда на рабочем месте</a:t>
            </a:r>
            <a:r>
              <a:rPr lang="ru-RU" dirty="0">
                <a:latin typeface="Times New Roman" panose="02020603050405020304" pitchFamily="18" charset="0"/>
                <a:ea typeface="Times New Roman"/>
                <a:cs typeface="Times New Roman" panose="02020603050405020304" pitchFamily="18" charset="0"/>
              </a:rPr>
              <a:t>, которая также должна разрабатываться исходя из профессии (должности) работника и характера выполняемых им работ. </a:t>
            </a:r>
            <a:endParaRPr lang="ru-RU" dirty="0" smtClean="0">
              <a:latin typeface="Times New Roman" panose="02020603050405020304" pitchFamily="18" charset="0"/>
              <a:ea typeface="Times New Roman"/>
              <a:cs typeface="Times New Roman" panose="02020603050405020304" pitchFamily="18" charset="0"/>
            </a:endParaRPr>
          </a:p>
          <a:p>
            <a:pPr marL="0" indent="0" algn="just">
              <a:spcAft>
                <a:spcPts val="1115"/>
              </a:spcAft>
              <a:buNone/>
            </a:pPr>
            <a:r>
              <a:rPr lang="ru-RU" dirty="0" smtClean="0">
                <a:latin typeface="Times New Roman" panose="02020603050405020304" pitchFamily="18" charset="0"/>
                <a:ea typeface="Times New Roman"/>
                <a:cs typeface="Times New Roman" panose="02020603050405020304" pitchFamily="18" charset="0"/>
              </a:rPr>
              <a:t>При </a:t>
            </a:r>
            <a:r>
              <a:rPr lang="ru-RU" dirty="0">
                <a:latin typeface="Times New Roman" panose="02020603050405020304" pitchFamily="18" charset="0"/>
                <a:ea typeface="Times New Roman"/>
                <a:cs typeface="Times New Roman" panose="02020603050405020304" pitchFamily="18" charset="0"/>
              </a:rPr>
              <a:t>разработке программы первичного инструктажа по охране труда на рабочем месте допускается применение работодателем рекомендаций к разработке программы первичного инструктажа по охране труда на рабочем месте, содержащихся в «ГОСТ 12.0.004-2015. Межгосударственный стандарт. Система стандартов безопасности труда. Организация обучения безопасности труда. Общие положения» введенным в действие приказом Госстандарта от 9 июня 2016 г. № 600-ст.</a:t>
            </a:r>
          </a:p>
          <a:p>
            <a:pPr marL="0" indent="0">
              <a:buNone/>
            </a:pPr>
            <a:endParaRPr lang="ru-RU" dirty="0"/>
          </a:p>
        </p:txBody>
      </p:sp>
    </p:spTree>
    <p:extLst>
      <p:ext uri="{BB962C8B-B14F-4D97-AF65-F5344CB8AC3E}">
        <p14:creationId xmlns:p14="http://schemas.microsoft.com/office/powerpoint/2010/main" val="1518899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4" y="474779"/>
            <a:ext cx="8596668" cy="1378998"/>
          </a:xfrm>
        </p:spPr>
        <p:txBody>
          <a:bodyPr>
            <a:normAutofit/>
          </a:bodyPr>
          <a:lstStyle/>
          <a:p>
            <a:pPr algn="ctr"/>
            <a:r>
              <a:rPr lang="ru-RU" sz="2800" dirty="0" smtClean="0">
                <a:solidFill>
                  <a:schemeClr val="accent2">
                    <a:lumMod val="75000"/>
                  </a:schemeClr>
                </a:solidFill>
              </a:rPr>
              <a:t>Условия освобождения от прохождения первичного инструктажа отдельных категорий</a:t>
            </a:r>
            <a:endParaRPr lang="ru-RU" sz="2800" dirty="0">
              <a:solidFill>
                <a:schemeClr val="accent2">
                  <a:lumMod val="75000"/>
                </a:schemeClr>
              </a:solidFill>
            </a:endParaRPr>
          </a:p>
        </p:txBody>
      </p:sp>
      <p:sp>
        <p:nvSpPr>
          <p:cNvPr id="3" name="Объект 2"/>
          <p:cNvSpPr>
            <a:spLocks noGrp="1"/>
          </p:cNvSpPr>
          <p:nvPr>
            <p:ph idx="1"/>
          </p:nvPr>
        </p:nvSpPr>
        <p:spPr>
          <a:xfrm>
            <a:off x="866520" y="4046483"/>
            <a:ext cx="8596668" cy="1702676"/>
          </a:xfrm>
        </p:spPr>
        <p:txBody>
          <a:bodyPr>
            <a:normAutofit/>
          </a:bodyPr>
          <a:lstStyle/>
          <a:p>
            <a:pPr marL="0" indent="0" algn="just">
              <a:buNone/>
            </a:pPr>
            <a:r>
              <a:rPr lang="ru-RU" sz="1600" dirty="0" smtClean="0">
                <a:latin typeface="Times New Roman"/>
                <a:ea typeface="Times New Roman"/>
              </a:rPr>
              <a:t>Информация </a:t>
            </a:r>
            <a:r>
              <a:rPr lang="ru-RU" sz="1600" dirty="0">
                <a:latin typeface="Times New Roman"/>
                <a:ea typeface="Times New Roman"/>
              </a:rPr>
              <a:t>о безопасных методах и приемах выполнения работ при наличии такой опасности должна быть включена </a:t>
            </a:r>
            <a:r>
              <a:rPr lang="ru-RU" sz="1600" dirty="0">
                <a:solidFill>
                  <a:srgbClr val="FF0000"/>
                </a:solidFill>
                <a:latin typeface="Times New Roman"/>
                <a:ea typeface="Times New Roman"/>
              </a:rPr>
              <a:t>в программу вводного инструктажа по охране </a:t>
            </a:r>
            <a:r>
              <a:rPr lang="ru-RU" sz="1600" dirty="0" smtClean="0">
                <a:solidFill>
                  <a:srgbClr val="FF0000"/>
                </a:solidFill>
                <a:latin typeface="Times New Roman"/>
                <a:ea typeface="Times New Roman"/>
              </a:rPr>
              <a:t>труда. – Отдельная программа вводного инструктажа!</a:t>
            </a:r>
          </a:p>
          <a:p>
            <a:pPr marL="0" indent="0" algn="just">
              <a:buNone/>
            </a:pPr>
            <a:r>
              <a:rPr lang="ru-RU" sz="1600" dirty="0" smtClean="0">
                <a:latin typeface="Times New Roman"/>
                <a:ea typeface="Times New Roman"/>
              </a:rPr>
              <a:t> </a:t>
            </a:r>
            <a:r>
              <a:rPr lang="ru-RU" sz="1600" dirty="0">
                <a:latin typeface="Times New Roman"/>
                <a:ea typeface="Times New Roman"/>
              </a:rPr>
              <a:t>Перечень профессий и должностей работников, освобожденных от прохождения первичного инструктажа по охране труда, утверждается </a:t>
            </a:r>
            <a:r>
              <a:rPr lang="ru-RU" sz="1600" dirty="0" smtClean="0">
                <a:latin typeface="Times New Roman"/>
                <a:ea typeface="Times New Roman"/>
              </a:rPr>
              <a:t>работодателем.</a:t>
            </a:r>
            <a:endParaRPr lang="ru-RU" sz="1600" dirty="0"/>
          </a:p>
        </p:txBody>
      </p:sp>
      <p:sp>
        <p:nvSpPr>
          <p:cNvPr id="4" name="TextBox 3"/>
          <p:cNvSpPr txBox="1"/>
          <p:nvPr/>
        </p:nvSpPr>
        <p:spPr>
          <a:xfrm>
            <a:off x="536028" y="1912883"/>
            <a:ext cx="3005958" cy="138499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ru-RU" sz="1200" b="1" dirty="0">
                <a:latin typeface="Times New Roman" panose="02020603050405020304" pitchFamily="18" charset="0"/>
                <a:cs typeface="Times New Roman" panose="02020603050405020304" pitchFamily="18" charset="0"/>
              </a:rPr>
              <a:t>1. Источниками опасности являются – персональные компьютеры, копировально-множительная техника, бытовая техника, иная офисная организационная техника, НЕ используемая в технологическом процессе производства. </a:t>
            </a:r>
          </a:p>
        </p:txBody>
      </p:sp>
      <p:sp>
        <p:nvSpPr>
          <p:cNvPr id="5" name="TextBox 4"/>
          <p:cNvSpPr txBox="1"/>
          <p:nvPr/>
        </p:nvSpPr>
        <p:spPr>
          <a:xfrm>
            <a:off x="3827413" y="1912883"/>
            <a:ext cx="2906110" cy="147732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ru-RU" sz="1400" b="1" dirty="0">
                <a:latin typeface="Times New Roman" panose="02020603050405020304" pitchFamily="18" charset="0"/>
                <a:cs typeface="Times New Roman" panose="02020603050405020304" pitchFamily="18" charset="0"/>
              </a:rPr>
              <a:t>2. Другие источники – отсутствуют. ОПР – должна быть проведена</a:t>
            </a:r>
            <a:r>
              <a:rPr lang="ru-RU" sz="1400" b="1" dirty="0" smtClean="0">
                <a:latin typeface="Times New Roman" panose="02020603050405020304" pitchFamily="18" charset="0"/>
                <a:cs typeface="Times New Roman" panose="02020603050405020304" pitchFamily="18" charset="0"/>
              </a:rPr>
              <a:t>!!!</a:t>
            </a:r>
          </a:p>
          <a:p>
            <a:endParaRPr lang="ru-RU" sz="1200" dirty="0"/>
          </a:p>
          <a:p>
            <a:endParaRPr lang="ru-RU" sz="1200" dirty="0" smtClean="0"/>
          </a:p>
          <a:p>
            <a:endParaRPr lang="ru-RU" sz="1200" dirty="0" smtClean="0"/>
          </a:p>
          <a:p>
            <a:endParaRPr lang="ru-RU" sz="1200" dirty="0"/>
          </a:p>
        </p:txBody>
      </p:sp>
      <p:sp>
        <p:nvSpPr>
          <p:cNvPr id="6" name="TextBox 5"/>
          <p:cNvSpPr txBox="1"/>
          <p:nvPr/>
        </p:nvSpPr>
        <p:spPr>
          <a:xfrm>
            <a:off x="7245506" y="1964354"/>
            <a:ext cx="2333296" cy="146193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ru-RU" sz="1400" b="1" dirty="0">
                <a:latin typeface="Times New Roman" panose="02020603050405020304" pitchFamily="18" charset="0"/>
                <a:cs typeface="Times New Roman" panose="02020603050405020304" pitchFamily="18" charset="0"/>
              </a:rPr>
              <a:t>3. Результат СОУТ – оптимальные или допустимые условия труда</a:t>
            </a:r>
            <a:r>
              <a:rPr lang="ru-RU" sz="1400" b="1" dirty="0" smtClean="0">
                <a:latin typeface="Times New Roman" panose="02020603050405020304" pitchFamily="18" charset="0"/>
                <a:cs typeface="Times New Roman" panose="02020603050405020304" pitchFamily="18" charset="0"/>
              </a:rPr>
              <a:t>.</a:t>
            </a:r>
          </a:p>
          <a:p>
            <a:endParaRPr lang="ru-RU" sz="1100" dirty="0"/>
          </a:p>
          <a:p>
            <a:endParaRPr lang="ru-RU" sz="1100" dirty="0"/>
          </a:p>
          <a:p>
            <a:endParaRPr lang="ru-RU" sz="1100" dirty="0" smtClean="0"/>
          </a:p>
        </p:txBody>
      </p:sp>
    </p:spTree>
    <p:extLst>
      <p:ext uri="{BB962C8B-B14F-4D97-AF65-F5344CB8AC3E}">
        <p14:creationId xmlns:p14="http://schemas.microsoft.com/office/powerpoint/2010/main" val="1322963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Поручение Президента РФ от 16.07.2022 года</a:t>
            </a:r>
            <a:endParaRPr lang="ru-RU" dirty="0">
              <a:solidFill>
                <a:srgbClr val="FF0000"/>
              </a:solidFill>
            </a:endParaRPr>
          </a:p>
        </p:txBody>
      </p:sp>
      <p:sp>
        <p:nvSpPr>
          <p:cNvPr id="3" name="Объект 2"/>
          <p:cNvSpPr>
            <a:spLocks noGrp="1"/>
          </p:cNvSpPr>
          <p:nvPr>
            <p:ph idx="1"/>
          </p:nvPr>
        </p:nvSpPr>
        <p:spPr/>
        <p:txBody>
          <a:bodyPr/>
          <a:lstStyle/>
          <a:p>
            <a:pPr marL="0" indent="0" algn="ctr">
              <a:buNone/>
            </a:pPr>
            <a:r>
              <a:rPr lang="ru-RU" sz="2400" dirty="0" smtClean="0">
                <a:latin typeface="Times New Roman" pitchFamily="18" charset="0"/>
                <a:cs typeface="Times New Roman" pitchFamily="18" charset="0"/>
              </a:rPr>
              <a:t>Президент В. Путин поддержал инициативу своего помощника М. Орешкина, поручив Правительству РФ провести ревизию всех </a:t>
            </a:r>
            <a:r>
              <a:rPr lang="ru-RU" sz="2400" dirty="0" smtClean="0">
                <a:solidFill>
                  <a:srgbClr val="FF0000"/>
                </a:solidFill>
                <a:latin typeface="Times New Roman" pitchFamily="18" charset="0"/>
                <a:cs typeface="Times New Roman" pitchFamily="18" charset="0"/>
              </a:rPr>
              <a:t>«НОВЫХ» обязательных требований</a:t>
            </a:r>
            <a:r>
              <a:rPr lang="ru-RU" sz="2400" dirty="0" smtClean="0">
                <a:latin typeface="Times New Roman" pitchFamily="18" charset="0"/>
                <a:cs typeface="Times New Roman" pitchFamily="18" charset="0"/>
              </a:rPr>
              <a:t>, вступающих в силу в 2022-2024 годах, оценить издержки бизнеса по их выполнению и принять решение относительно отмены или переноса сроков их введения. </a:t>
            </a:r>
          </a:p>
          <a:p>
            <a:pPr marL="0" indent="0" algn="ctr">
              <a:buNone/>
            </a:pPr>
            <a:r>
              <a:rPr lang="ru-RU" b="1" u="sng" dirty="0" smtClean="0">
                <a:solidFill>
                  <a:srgbClr val="FF0000"/>
                </a:solidFill>
              </a:rPr>
              <a:t>Срок – до 01 сентября 2022 года!!!</a:t>
            </a:r>
            <a:endParaRPr lang="ru-RU" b="1" u="sng"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689" y="4287915"/>
            <a:ext cx="3250877" cy="236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62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39806"/>
          </a:xfrm>
        </p:spPr>
        <p:style>
          <a:lnRef idx="1">
            <a:schemeClr val="accent1"/>
          </a:lnRef>
          <a:fillRef idx="2">
            <a:schemeClr val="accent1"/>
          </a:fillRef>
          <a:effectRef idx="1">
            <a:schemeClr val="accent1"/>
          </a:effectRef>
          <a:fontRef idx="minor">
            <a:schemeClr val="dk1"/>
          </a:fontRef>
        </p:style>
        <p:txBody>
          <a:bodyPr/>
          <a:lstStyle/>
          <a:p>
            <a:pPr algn="ctr"/>
            <a:r>
              <a:rPr lang="ru-RU" dirty="0" smtClean="0">
                <a:solidFill>
                  <a:schemeClr val="accent2">
                    <a:lumMod val="75000"/>
                  </a:schemeClr>
                </a:solidFill>
                <a:latin typeface="Times New Roman" panose="02020603050405020304" pitchFamily="18" charset="0"/>
                <a:cs typeface="Times New Roman" panose="02020603050405020304" pitchFamily="18" charset="0"/>
              </a:rPr>
              <a:t>Повторный инструктаж</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518083"/>
            <a:ext cx="8596668" cy="4523280"/>
          </a:xfrm>
          <a:solidFill>
            <a:schemeClr val="accent3">
              <a:lumMod val="20000"/>
              <a:lumOff val="80000"/>
            </a:schemeClr>
          </a:solidFill>
          <a:ln>
            <a:solidFill>
              <a:schemeClr val="accent3">
                <a:lumMod val="75000"/>
              </a:schemeClr>
            </a:solidFill>
          </a:ln>
        </p:spPr>
        <p:txBody>
          <a:bodyPr/>
          <a:lstStyle/>
          <a:p>
            <a:pPr marL="0" indent="0" algn="ctr">
              <a:buNone/>
            </a:pPr>
            <a:r>
              <a:rPr lang="ru-RU" dirty="0" smtClean="0">
                <a:latin typeface="Times New Roman" panose="02020603050405020304" pitchFamily="18" charset="0"/>
                <a:cs typeface="Times New Roman" panose="02020603050405020304" pitchFamily="18" charset="0"/>
              </a:rPr>
              <a:t>Проводится </a:t>
            </a:r>
            <a:r>
              <a:rPr lang="ru-RU" u="sng" dirty="0" smtClean="0">
                <a:latin typeface="Times New Roman" panose="02020603050405020304" pitchFamily="18" charset="0"/>
                <a:cs typeface="Times New Roman" panose="02020603050405020304" pitchFamily="18" charset="0"/>
              </a:rPr>
              <a:t>не реже </a:t>
            </a:r>
            <a:r>
              <a:rPr lang="ru-RU" dirty="0" smtClean="0">
                <a:latin typeface="Times New Roman" panose="02020603050405020304" pitchFamily="18" charset="0"/>
                <a:cs typeface="Times New Roman" panose="02020603050405020304" pitchFamily="18" charset="0"/>
              </a:rPr>
              <a:t>одного раза </a:t>
            </a:r>
            <a:r>
              <a:rPr lang="ru-RU" sz="2000" b="1" dirty="0" smtClean="0">
                <a:latin typeface="Times New Roman" panose="02020603050405020304" pitchFamily="18" charset="0"/>
                <a:cs typeface="Times New Roman" panose="02020603050405020304" pitchFamily="18" charset="0"/>
              </a:rPr>
              <a:t>в 6 месяцев</a:t>
            </a:r>
            <a:r>
              <a:rPr lang="ru-RU" dirty="0" smtClean="0">
                <a:latin typeface="Times New Roman" panose="02020603050405020304" pitchFamily="18" charset="0"/>
                <a:cs typeface="Times New Roman" panose="02020603050405020304" pitchFamily="18" charset="0"/>
              </a:rPr>
              <a:t>!</a:t>
            </a:r>
          </a:p>
          <a:p>
            <a:pPr marL="0" indent="0" algn="ctr">
              <a:buNone/>
            </a:pPr>
            <a:r>
              <a:rPr lang="ru-RU" b="1" u="sng" dirty="0" smtClean="0">
                <a:solidFill>
                  <a:srgbClr val="FF0000"/>
                </a:solidFill>
                <a:latin typeface="Times New Roman" panose="02020603050405020304" pitchFamily="18" charset="0"/>
                <a:cs typeface="Times New Roman" panose="02020603050405020304" pitchFamily="18" charset="0"/>
              </a:rPr>
              <a:t>Дополнительные требования</a:t>
            </a:r>
            <a:r>
              <a:rPr lang="ru-RU" dirty="0" smtClean="0">
                <a:latin typeface="Times New Roman" panose="02020603050405020304" pitchFamily="18" charset="0"/>
                <a:cs typeface="Times New Roman" panose="02020603050405020304" pitchFamily="18" charset="0"/>
              </a:rPr>
              <a:t>, прописанные в приказах Минтруда РФ </a:t>
            </a:r>
            <a:r>
              <a:rPr lang="ru-RU" b="1" dirty="0" smtClean="0">
                <a:latin typeface="Times New Roman" panose="02020603050405020304" pitchFamily="18" charset="0"/>
                <a:cs typeface="Times New Roman" panose="02020603050405020304" pitchFamily="18" charset="0"/>
              </a:rPr>
              <a:t>№924н, 915н, 746н, 901н и др.</a:t>
            </a:r>
          </a:p>
          <a:p>
            <a:pPr algn="just">
              <a:spcAft>
                <a:spcPts val="1115"/>
              </a:spcAft>
            </a:pPr>
            <a:r>
              <a:rPr lang="ru-RU" dirty="0" smtClean="0">
                <a:latin typeface="Times New Roman" panose="02020603050405020304" pitchFamily="18" charset="0"/>
                <a:cs typeface="Times New Roman" panose="02020603050405020304" pitchFamily="18" charset="0"/>
              </a:rPr>
              <a:t>Пример: Работники</a:t>
            </a:r>
            <a:r>
              <a:rPr lang="ru-RU" dirty="0">
                <a:latin typeface="Times New Roman" panose="02020603050405020304" pitchFamily="18" charset="0"/>
                <a:cs typeface="Times New Roman" panose="02020603050405020304" pitchFamily="18" charset="0"/>
              </a:rPr>
              <a:t>, выполняющие работы, к которым предъявляются дополнительные (повышенные) требования охраны труда, должны проходить повторный инструктаж по охране труда </a:t>
            </a:r>
            <a:r>
              <a:rPr lang="ru-RU" dirty="0">
                <a:solidFill>
                  <a:srgbClr val="FF0000"/>
                </a:solidFill>
                <a:latin typeface="Times New Roman" panose="02020603050405020304" pitchFamily="18" charset="0"/>
                <a:cs typeface="Times New Roman" panose="02020603050405020304" pitchFamily="18" charset="0"/>
              </a:rPr>
              <a:t>не реже одного раза в три месяца</a:t>
            </a:r>
            <a:r>
              <a:rPr lang="ru-RU" dirty="0">
                <a:latin typeface="Times New Roman" panose="02020603050405020304" pitchFamily="18" charset="0"/>
                <a:cs typeface="Times New Roman" panose="02020603050405020304" pitchFamily="18" charset="0"/>
              </a:rPr>
              <a:t>, а также не реже одного раза в двенадцать месяцев - проверку знаний требований охраны </a:t>
            </a:r>
            <a:r>
              <a:rPr lang="ru-RU" dirty="0" smtClean="0">
                <a:latin typeface="Times New Roman" panose="02020603050405020304" pitchFamily="18" charset="0"/>
                <a:cs typeface="Times New Roman" panose="02020603050405020304" pitchFamily="18" charset="0"/>
              </a:rPr>
              <a:t>труда (п. 10 приказа Минтруда РФ №915н)</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ea typeface="Times New Roman"/>
                <a:cs typeface="Times New Roman" panose="02020603050405020304" pitchFamily="18" charset="0"/>
              </a:rPr>
              <a:t>15. Повторный инструктаж по охране труда </a:t>
            </a:r>
            <a:r>
              <a:rPr lang="ru-RU" dirty="0">
                <a:solidFill>
                  <a:srgbClr val="FF0000"/>
                </a:solidFill>
                <a:latin typeface="Times New Roman" panose="02020603050405020304" pitchFamily="18" charset="0"/>
                <a:ea typeface="Times New Roman"/>
                <a:cs typeface="Times New Roman" panose="02020603050405020304" pitchFamily="18" charset="0"/>
              </a:rPr>
              <a:t>не проводится для работников, освобожденных от прохождения первичного инструктажа по охране труда.</a:t>
            </a:r>
          </a:p>
          <a:p>
            <a:pPr marL="0" indent="0" algn="ctr">
              <a:buNone/>
            </a:pPr>
            <a:endParaRPr lang="ru-RU" dirty="0"/>
          </a:p>
        </p:txBody>
      </p:sp>
    </p:spTree>
    <p:extLst>
      <p:ext uri="{BB962C8B-B14F-4D97-AF65-F5344CB8AC3E}">
        <p14:creationId xmlns:p14="http://schemas.microsoft.com/office/powerpoint/2010/main" val="2312264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432" y="178591"/>
            <a:ext cx="8596668" cy="474133"/>
          </a:xfrm>
        </p:spPr>
        <p:txBody>
          <a:bodyPr>
            <a:noAutofit/>
          </a:bodyPr>
          <a:lstStyle/>
          <a:p>
            <a:pPr algn="ctr"/>
            <a:r>
              <a:rPr lang="ru-RU" sz="2400" dirty="0">
                <a:solidFill>
                  <a:schemeClr val="accent2">
                    <a:lumMod val="50000"/>
                  </a:schemeClr>
                </a:solidFill>
                <a:latin typeface="Times New Roman" pitchFamily="18" charset="0"/>
                <a:cs typeface="Times New Roman" pitchFamily="18" charset="0"/>
              </a:rPr>
              <a:t>Журнал вводного инструктажа (сравнение)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43867498"/>
              </p:ext>
            </p:extLst>
          </p:nvPr>
        </p:nvGraphicFramePr>
        <p:xfrm>
          <a:off x="777432" y="793182"/>
          <a:ext cx="9748692" cy="5745550"/>
        </p:xfrm>
        <a:graphic>
          <a:graphicData uri="http://schemas.openxmlformats.org/drawingml/2006/table">
            <a:tbl>
              <a:tblPr firstRow="1" bandRow="1">
                <a:tableStyleId>{5C22544A-7EE6-4342-B048-85BDC9FD1C3A}</a:tableStyleId>
              </a:tblPr>
              <a:tblGrid>
                <a:gridCol w="1021806">
                  <a:extLst>
                    <a:ext uri="{9D8B030D-6E8A-4147-A177-3AD203B41FA5}">
                      <a16:colId xmlns="" xmlns:a16="http://schemas.microsoft.com/office/drawing/2014/main" val="20000"/>
                    </a:ext>
                  </a:extLst>
                </a:gridCol>
                <a:gridCol w="4266142">
                  <a:extLst>
                    <a:ext uri="{9D8B030D-6E8A-4147-A177-3AD203B41FA5}">
                      <a16:colId xmlns="" xmlns:a16="http://schemas.microsoft.com/office/drawing/2014/main" val="20001"/>
                    </a:ext>
                  </a:extLst>
                </a:gridCol>
                <a:gridCol w="4460744">
                  <a:extLst>
                    <a:ext uri="{9D8B030D-6E8A-4147-A177-3AD203B41FA5}">
                      <a16:colId xmlns="" xmlns:a16="http://schemas.microsoft.com/office/drawing/2014/main" val="20002"/>
                    </a:ext>
                  </a:extLst>
                </a:gridCol>
              </a:tblGrid>
              <a:tr h="395214">
                <a:tc>
                  <a:txBody>
                    <a:bodyPr/>
                    <a:lstStyle/>
                    <a:p>
                      <a:r>
                        <a:rPr lang="ru-RU" sz="1200" dirty="0">
                          <a:solidFill>
                            <a:schemeClr val="tx1"/>
                          </a:solidFill>
                          <a:latin typeface="Times New Roman" pitchFamily="18" charset="0"/>
                          <a:cs typeface="Times New Roman" pitchFamily="18" charset="0"/>
                        </a:rPr>
                        <a:t>№ п/п</a:t>
                      </a:r>
                    </a:p>
                  </a:txBody>
                  <a:tcPr/>
                </a:tc>
                <a:tc>
                  <a:txBody>
                    <a:bodyPr/>
                    <a:lstStyle/>
                    <a:p>
                      <a:r>
                        <a:rPr lang="ru-RU" sz="1800" dirty="0" smtClean="0">
                          <a:solidFill>
                            <a:schemeClr val="tx1"/>
                          </a:solidFill>
                          <a:latin typeface="Times New Roman" pitchFamily="18" charset="0"/>
                          <a:cs typeface="Times New Roman" pitchFamily="18" charset="0"/>
                        </a:rPr>
                        <a:t>1/29</a:t>
                      </a:r>
                      <a:endParaRPr lang="ru-RU" sz="1800" dirty="0">
                        <a:solidFill>
                          <a:schemeClr val="tx1"/>
                        </a:solidFill>
                        <a:latin typeface="Times New Roman" pitchFamily="18" charset="0"/>
                        <a:cs typeface="Times New Roman" pitchFamily="18" charset="0"/>
                      </a:endParaRPr>
                    </a:p>
                  </a:txBody>
                  <a:tcPr/>
                </a:tc>
                <a:tc>
                  <a:txBody>
                    <a:bodyPr/>
                    <a:lstStyle/>
                    <a:p>
                      <a:r>
                        <a:rPr lang="ru-RU" sz="1800" dirty="0" smtClean="0">
                          <a:solidFill>
                            <a:schemeClr val="tx1"/>
                          </a:solidFill>
                          <a:latin typeface="Times New Roman" pitchFamily="18" charset="0"/>
                          <a:cs typeface="Times New Roman" pitchFamily="18" charset="0"/>
                        </a:rPr>
                        <a:t>2464</a:t>
                      </a:r>
                      <a:endParaRPr lang="ru-RU" sz="1800" dirty="0">
                        <a:solidFill>
                          <a:schemeClr val="tx1"/>
                        </a:solidFill>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522982">
                <a:tc>
                  <a:txBody>
                    <a:bodyPr/>
                    <a:lstStyle/>
                    <a:p>
                      <a:r>
                        <a:rPr lang="ru-RU" sz="1200" dirty="0">
                          <a:latin typeface="Times New Roman" pitchFamily="18" charset="0"/>
                          <a:cs typeface="Times New Roman" pitchFamily="18" charset="0"/>
                        </a:rPr>
                        <a:t>1.</a:t>
                      </a:r>
                    </a:p>
                  </a:txBody>
                  <a:tcPr/>
                </a:tc>
                <a:tc>
                  <a:txBody>
                    <a:bodyPr/>
                    <a:lstStyle/>
                    <a:p>
                      <a:pP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Дата</a:t>
                      </a:r>
                    </a:p>
                  </a:txBody>
                  <a:tcPr marL="68580" marR="68580" marT="0" marB="0"/>
                </a:tc>
                <a:tc>
                  <a:txBody>
                    <a:bodyPr/>
                    <a:lstStyle/>
                    <a:p>
                      <a:pP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Дата проведения вводного инструктажа по охране труда; </a:t>
                      </a:r>
                    </a:p>
                  </a:txBody>
                  <a:tcPr marL="68580" marR="68580" marT="0" marB="0"/>
                </a:tc>
                <a:extLst>
                  <a:ext uri="{0D108BD9-81ED-4DB2-BD59-A6C34878D82A}">
                    <a16:rowId xmlns="" xmlns:a16="http://schemas.microsoft.com/office/drawing/2014/main" val="10001"/>
                  </a:ext>
                </a:extLst>
              </a:tr>
              <a:tr h="522982">
                <a:tc>
                  <a:txBody>
                    <a:bodyPr/>
                    <a:lstStyle/>
                    <a:p>
                      <a:r>
                        <a:rPr lang="ru-RU" sz="1200" dirty="0">
                          <a:latin typeface="Times New Roman" pitchFamily="18" charset="0"/>
                          <a:cs typeface="Times New Roman" pitchFamily="18" charset="0"/>
                        </a:rPr>
                        <a:t>2.</a:t>
                      </a:r>
                    </a:p>
                  </a:txBody>
                  <a:tcPr/>
                </a:tc>
                <a:tc>
                  <a:txBody>
                    <a:bodyPr/>
                    <a:lstStyle/>
                    <a:p>
                      <a:pP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Фамилия, имя, отчество инструктируемого</a:t>
                      </a:r>
                    </a:p>
                  </a:txBody>
                  <a:tcPr marL="68580" marR="68580" marT="0" marB="0"/>
                </a:tc>
                <a:tc>
                  <a:txBody>
                    <a:bodyPr/>
                    <a:lstStyle/>
                    <a:p>
                      <a:pP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Фамилия, имя, отчество (при наличии) работника, прошедшего вводный инструктаж по охране труда; </a:t>
                      </a:r>
                    </a:p>
                  </a:txBody>
                  <a:tcPr marL="68580" marR="68580" marT="0" marB="0"/>
                </a:tc>
                <a:extLst>
                  <a:ext uri="{0D108BD9-81ED-4DB2-BD59-A6C34878D82A}">
                    <a16:rowId xmlns="" xmlns:a16="http://schemas.microsoft.com/office/drawing/2014/main" val="10002"/>
                  </a:ext>
                </a:extLst>
              </a:tr>
              <a:tr h="642005">
                <a:tc>
                  <a:txBody>
                    <a:bodyPr/>
                    <a:lstStyle/>
                    <a:p>
                      <a:r>
                        <a:rPr lang="ru-RU" sz="1200" dirty="0">
                          <a:latin typeface="Times New Roman" pitchFamily="18" charset="0"/>
                          <a:cs typeface="Times New Roman" pitchFamily="18" charset="0"/>
                        </a:rPr>
                        <a:t>3.</a:t>
                      </a:r>
                    </a:p>
                  </a:txBody>
                  <a:tcPr/>
                </a:tc>
                <a:tc>
                  <a:txBody>
                    <a:bodyPr/>
                    <a:lstStyle/>
                    <a:p>
                      <a:pP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Год рождения</a:t>
                      </a:r>
                    </a:p>
                  </a:txBody>
                  <a:tcPr marL="68580" marR="68580" marT="0" marB="0"/>
                </a:tc>
                <a:tc>
                  <a:txBody>
                    <a:bodyPr/>
                    <a:lstStyle/>
                    <a:p>
                      <a:pPr>
                        <a:lnSpc>
                          <a:spcPct val="115000"/>
                        </a:lnSpc>
                        <a:spcAft>
                          <a:spcPts val="0"/>
                        </a:spcAft>
                        <a:tabLst>
                          <a:tab pos="1752600" algn="l"/>
                        </a:tabLst>
                      </a:pPr>
                      <a:r>
                        <a:rPr lang="ru-RU" sz="1200" dirty="0">
                          <a:effectLst/>
                          <a:latin typeface="Times New Roman" panose="02020603050405020304" pitchFamily="18" charset="0"/>
                          <a:ea typeface="Calibri"/>
                          <a:cs typeface="Times New Roman" panose="02020603050405020304" pitchFamily="18" charset="0"/>
                        </a:rPr>
                        <a:t>Профессия (должность) работника, прошедшего вводный инструктаж по охране труда;</a:t>
                      </a:r>
                    </a:p>
                  </a:txBody>
                  <a:tcPr marL="68580" marR="68580" marT="0" marB="0"/>
                </a:tc>
                <a:extLst>
                  <a:ext uri="{0D108BD9-81ED-4DB2-BD59-A6C34878D82A}">
                    <a16:rowId xmlns="" xmlns:a16="http://schemas.microsoft.com/office/drawing/2014/main" val="10003"/>
                  </a:ext>
                </a:extLst>
              </a:tr>
              <a:tr h="669422">
                <a:tc>
                  <a:txBody>
                    <a:bodyPr/>
                    <a:lstStyle/>
                    <a:p>
                      <a:r>
                        <a:rPr lang="ru-RU" sz="1200" dirty="0">
                          <a:latin typeface="Times New Roman" pitchFamily="18" charset="0"/>
                          <a:cs typeface="Times New Roman" pitchFamily="18" charset="0"/>
                        </a:rPr>
                        <a:t>4.</a:t>
                      </a:r>
                    </a:p>
                  </a:txBody>
                  <a:tcPr/>
                </a:tc>
                <a:tc>
                  <a:txBody>
                    <a:bodyPr/>
                    <a:lstStyle/>
                    <a:p>
                      <a:pP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Профессия, должность инструктируемого</a:t>
                      </a:r>
                    </a:p>
                  </a:txBody>
                  <a:tcPr marL="68580" marR="68580" marT="0" marB="0"/>
                </a:tc>
                <a:tc>
                  <a:txBody>
                    <a:bodyPr/>
                    <a:lstStyle/>
                    <a:p>
                      <a:pPr>
                        <a:lnSpc>
                          <a:spcPct val="115000"/>
                        </a:lnSpc>
                        <a:spcAft>
                          <a:spcPts val="0"/>
                        </a:spcAft>
                      </a:pPr>
                      <a:r>
                        <a:rPr lang="ru-RU" sz="1200" dirty="0">
                          <a:solidFill>
                            <a:srgbClr val="FF0000"/>
                          </a:solidFill>
                          <a:effectLst/>
                          <a:latin typeface="Times New Roman" panose="02020603050405020304" pitchFamily="18" charset="0"/>
                          <a:ea typeface="Calibri"/>
                          <a:cs typeface="Times New Roman" panose="02020603050405020304" pitchFamily="18" charset="0"/>
                        </a:rPr>
                        <a:t>Число, месяц</a:t>
                      </a:r>
                      <a:r>
                        <a:rPr lang="ru-RU" sz="1200" dirty="0">
                          <a:effectLst/>
                          <a:latin typeface="Times New Roman" panose="02020603050405020304" pitchFamily="18" charset="0"/>
                          <a:ea typeface="Calibri"/>
                          <a:cs typeface="Times New Roman" panose="02020603050405020304" pitchFamily="18" charset="0"/>
                        </a:rPr>
                        <a:t>, год рождения работника, прошедшего вводный инструктаж по охране труда;</a:t>
                      </a:r>
                    </a:p>
                    <a:p>
                      <a:pPr algn="ct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 </a:t>
                      </a:r>
                    </a:p>
                  </a:txBody>
                  <a:tcPr marL="68580" marR="68580" marT="0" marB="0"/>
                </a:tc>
                <a:extLst>
                  <a:ext uri="{0D108BD9-81ED-4DB2-BD59-A6C34878D82A}">
                    <a16:rowId xmlns="" xmlns:a16="http://schemas.microsoft.com/office/drawing/2014/main" val="10004"/>
                  </a:ext>
                </a:extLst>
              </a:tr>
              <a:tr h="837887">
                <a:tc>
                  <a:txBody>
                    <a:bodyPr/>
                    <a:lstStyle/>
                    <a:p>
                      <a:r>
                        <a:rPr lang="ru-RU" sz="1200" dirty="0">
                          <a:latin typeface="Times New Roman" pitchFamily="18" charset="0"/>
                          <a:cs typeface="Times New Roman" pitchFamily="18" charset="0"/>
                        </a:rPr>
                        <a:t>5.</a:t>
                      </a:r>
                    </a:p>
                  </a:txBody>
                  <a:tcPr/>
                </a:tc>
                <a:tc>
                  <a:txBody>
                    <a:bodyPr/>
                    <a:lstStyle/>
                    <a:p>
                      <a:pPr>
                        <a:lnSpc>
                          <a:spcPct val="115000"/>
                        </a:lnSpc>
                        <a:spcAft>
                          <a:spcPts val="1000"/>
                        </a:spcAft>
                      </a:pPr>
                      <a:r>
                        <a:rPr lang="ru-RU" sz="1200" dirty="0">
                          <a:effectLst/>
                          <a:latin typeface="Times New Roman" panose="02020603050405020304" pitchFamily="18" charset="0"/>
                          <a:ea typeface="Calibri"/>
                          <a:cs typeface="Times New Roman" panose="02020603050405020304" pitchFamily="18" charset="0"/>
                        </a:rPr>
                        <a:t>Наименование производственного подразделения, в которое направляется инструктируемый</a:t>
                      </a:r>
                    </a:p>
                  </a:txBody>
                  <a:tcPr marL="68580" marR="68580" marT="0" marB="0"/>
                </a:tc>
                <a:tc>
                  <a:txBody>
                    <a:bodyPr/>
                    <a:lstStyle/>
                    <a:p>
                      <a:pP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Наименование подразделения, в котором будет осуществлять трудовую деятельность работник, прошедший вводный инструктаж  </a:t>
                      </a:r>
                    </a:p>
                  </a:txBody>
                  <a:tcPr marL="68580" marR="68580" marT="0" marB="0"/>
                </a:tc>
                <a:extLst>
                  <a:ext uri="{0D108BD9-81ED-4DB2-BD59-A6C34878D82A}">
                    <a16:rowId xmlns="" xmlns:a16="http://schemas.microsoft.com/office/drawing/2014/main" val="10005"/>
                  </a:ext>
                </a:extLst>
              </a:tr>
              <a:tr h="829178">
                <a:tc>
                  <a:txBody>
                    <a:bodyPr/>
                    <a:lstStyle/>
                    <a:p>
                      <a:r>
                        <a:rPr lang="ru-RU" sz="1200" dirty="0">
                          <a:latin typeface="Times New Roman" pitchFamily="18" charset="0"/>
                          <a:cs typeface="Times New Roman" pitchFamily="18" charset="0"/>
                        </a:rPr>
                        <a:t>6.</a:t>
                      </a:r>
                    </a:p>
                  </a:txBody>
                  <a:tcPr/>
                </a:tc>
                <a:tc>
                  <a:txBody>
                    <a:bodyPr/>
                    <a:lstStyle/>
                    <a:p>
                      <a:pP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Фамилия, инициалы, должность инструктора</a:t>
                      </a:r>
                    </a:p>
                  </a:txBody>
                  <a:tcPr marL="68580" marR="68580" marT="0" marB="0"/>
                </a:tc>
                <a:tc>
                  <a:txBody>
                    <a:bodyPr/>
                    <a:lstStyle/>
                    <a:p>
                      <a:pPr>
                        <a:lnSpc>
                          <a:spcPct val="115000"/>
                        </a:lnSpc>
                        <a:spcAft>
                          <a:spcPts val="1000"/>
                        </a:spcAft>
                      </a:pPr>
                      <a:r>
                        <a:rPr lang="ru-RU" sz="1200" dirty="0">
                          <a:effectLst/>
                          <a:latin typeface="Times New Roman" panose="02020603050405020304" pitchFamily="18" charset="0"/>
                          <a:ea typeface="Calibri"/>
                          <a:cs typeface="Times New Roman" panose="02020603050405020304" pitchFamily="18" charset="0"/>
                        </a:rPr>
                        <a:t>Фамилия, имя, отчество (при наличии), профессия (должность) работника, проводившего вводный инструктаж по охране труда; </a:t>
                      </a:r>
                    </a:p>
                  </a:txBody>
                  <a:tcPr marL="68580" marR="68580" marT="0" marB="0"/>
                </a:tc>
                <a:extLst>
                  <a:ext uri="{0D108BD9-81ED-4DB2-BD59-A6C34878D82A}">
                    <a16:rowId xmlns="" xmlns:a16="http://schemas.microsoft.com/office/drawing/2014/main" val="10006"/>
                  </a:ext>
                </a:extLst>
              </a:tr>
              <a:tr h="625279">
                <a:tc>
                  <a:txBody>
                    <a:bodyPr/>
                    <a:lstStyle/>
                    <a:p>
                      <a:r>
                        <a:rPr lang="ru-RU" sz="1200" dirty="0">
                          <a:latin typeface="Times New Roman" pitchFamily="18" charset="0"/>
                          <a:cs typeface="Times New Roman" pitchFamily="18" charset="0"/>
                        </a:rPr>
                        <a:t>7.</a:t>
                      </a:r>
                    </a:p>
                  </a:txBody>
                  <a:tcPr/>
                </a:tc>
                <a:tc>
                  <a:txBody>
                    <a:bodyPr/>
                    <a:lstStyle/>
                    <a:p>
                      <a:pP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Подпись инструктора</a:t>
                      </a:r>
                    </a:p>
                  </a:txBody>
                  <a:tcPr marL="68580" marR="68580" marT="0" marB="0"/>
                </a:tc>
                <a:tc>
                  <a:txBody>
                    <a:bodyPr/>
                    <a:lstStyle/>
                    <a:p>
                      <a:pPr>
                        <a:lnSpc>
                          <a:spcPct val="115000"/>
                        </a:lnSpc>
                        <a:spcAft>
                          <a:spcPts val="0"/>
                        </a:spcAft>
                        <a:tabLst>
                          <a:tab pos="1581150" algn="l"/>
                        </a:tabLst>
                      </a:pPr>
                      <a:r>
                        <a:rPr lang="ru-RU" sz="1200" dirty="0">
                          <a:effectLst/>
                          <a:latin typeface="Times New Roman" panose="02020603050405020304" pitchFamily="18" charset="0"/>
                          <a:ea typeface="Calibri"/>
                          <a:cs typeface="Times New Roman" panose="02020603050405020304" pitchFamily="18" charset="0"/>
                        </a:rPr>
                        <a:t>Подпись работника, проводившего вводный инструктаж по охране труда;</a:t>
                      </a:r>
                    </a:p>
                    <a:p>
                      <a:pPr>
                        <a:lnSpc>
                          <a:spcPct val="115000"/>
                        </a:lnSpc>
                        <a:spcAft>
                          <a:spcPts val="0"/>
                        </a:spcAft>
                        <a:tabLst>
                          <a:tab pos="1581150" algn="l"/>
                        </a:tabLst>
                      </a:pPr>
                      <a:r>
                        <a:rPr lang="ru-RU" sz="1200" dirty="0">
                          <a:effectLst/>
                          <a:latin typeface="Times New Roman" panose="02020603050405020304" pitchFamily="18" charset="0"/>
                          <a:ea typeface="Calibri"/>
                          <a:cs typeface="Times New Roman" panose="02020603050405020304" pitchFamily="18" charset="0"/>
                        </a:rPr>
                        <a:t> </a:t>
                      </a:r>
                    </a:p>
                  </a:txBody>
                  <a:tcPr marL="68580" marR="68580" marT="0" marB="0"/>
                </a:tc>
                <a:extLst>
                  <a:ext uri="{0D108BD9-81ED-4DB2-BD59-A6C34878D82A}">
                    <a16:rowId xmlns="" xmlns:a16="http://schemas.microsoft.com/office/drawing/2014/main" val="10007"/>
                  </a:ext>
                </a:extLst>
              </a:tr>
              <a:tr h="395214">
                <a:tc>
                  <a:txBody>
                    <a:bodyPr/>
                    <a:lstStyle/>
                    <a:p>
                      <a:r>
                        <a:rPr lang="ru-RU" sz="1200" dirty="0">
                          <a:latin typeface="Times New Roman" pitchFamily="18" charset="0"/>
                          <a:cs typeface="Times New Roman" pitchFamily="18" charset="0"/>
                        </a:rPr>
                        <a:t>8.</a:t>
                      </a:r>
                    </a:p>
                  </a:txBody>
                  <a:tcPr/>
                </a:tc>
                <a:tc>
                  <a:txBody>
                    <a:bodyPr/>
                    <a:lstStyle/>
                    <a:p>
                      <a:pPr>
                        <a:lnSpc>
                          <a:spcPct val="115000"/>
                        </a:lnSpc>
                        <a:spcAft>
                          <a:spcPts val="0"/>
                        </a:spcAft>
                      </a:pPr>
                      <a:r>
                        <a:rPr lang="ru-RU" sz="1200" dirty="0">
                          <a:effectLst/>
                          <a:latin typeface="Times New Roman" panose="02020603050405020304" pitchFamily="18" charset="0"/>
                          <a:ea typeface="Calibri"/>
                          <a:cs typeface="Times New Roman" panose="02020603050405020304" pitchFamily="18" charset="0"/>
                        </a:rPr>
                        <a:t>Подпись инструктируемого</a:t>
                      </a: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tab pos="4124325" algn="l"/>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Подпись работника, прошедшего вводный инструктаж по охране труда.</a:t>
                      </a:r>
                    </a:p>
                    <a:p>
                      <a:endParaRPr lang="ru-RU" sz="1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8"/>
                  </a:ext>
                </a:extLst>
              </a:tr>
            </a:tbl>
          </a:graphicData>
        </a:graphic>
      </p:graphicFrame>
      <p:cxnSp>
        <p:nvCxnSpPr>
          <p:cNvPr id="5" name="Прямая со стрелкой 4"/>
          <p:cNvCxnSpPr/>
          <p:nvPr/>
        </p:nvCxnSpPr>
        <p:spPr>
          <a:xfrm>
            <a:off x="3009530" y="2361460"/>
            <a:ext cx="3062796" cy="656948"/>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49808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3639" y="136635"/>
            <a:ext cx="8630535" cy="533400"/>
          </a:xfrm>
        </p:spPr>
        <p:txBody>
          <a:bodyPr>
            <a:normAutofit/>
          </a:bodyPr>
          <a:lstStyle/>
          <a:p>
            <a:pPr algn="ctr"/>
            <a:r>
              <a:rPr lang="ru-RU" sz="2000" dirty="0">
                <a:solidFill>
                  <a:schemeClr val="accent2">
                    <a:lumMod val="50000"/>
                  </a:schemeClr>
                </a:solidFill>
                <a:latin typeface="Times New Roman" pitchFamily="18" charset="0"/>
                <a:cs typeface="Times New Roman" pitchFamily="18" charset="0"/>
              </a:rPr>
              <a:t>Инструктаж по охране труда на рабочем месте (сравнение)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89853958"/>
              </p:ext>
            </p:extLst>
          </p:nvPr>
        </p:nvGraphicFramePr>
        <p:xfrm>
          <a:off x="288980" y="747985"/>
          <a:ext cx="10610247" cy="5656267"/>
        </p:xfrm>
        <a:graphic>
          <a:graphicData uri="http://schemas.openxmlformats.org/drawingml/2006/table">
            <a:tbl>
              <a:tblPr firstRow="1" bandRow="1">
                <a:tableStyleId>{5C22544A-7EE6-4342-B048-85BDC9FD1C3A}</a:tableStyleId>
              </a:tblPr>
              <a:tblGrid>
                <a:gridCol w="824914">
                  <a:extLst>
                    <a:ext uri="{9D8B030D-6E8A-4147-A177-3AD203B41FA5}">
                      <a16:colId xmlns="" xmlns:a16="http://schemas.microsoft.com/office/drawing/2014/main" val="20000"/>
                    </a:ext>
                  </a:extLst>
                </a:gridCol>
                <a:gridCol w="4023339">
                  <a:extLst>
                    <a:ext uri="{9D8B030D-6E8A-4147-A177-3AD203B41FA5}">
                      <a16:colId xmlns="" xmlns:a16="http://schemas.microsoft.com/office/drawing/2014/main" val="20001"/>
                    </a:ext>
                  </a:extLst>
                </a:gridCol>
                <a:gridCol w="5761994">
                  <a:extLst>
                    <a:ext uri="{9D8B030D-6E8A-4147-A177-3AD203B41FA5}">
                      <a16:colId xmlns="" xmlns:a16="http://schemas.microsoft.com/office/drawing/2014/main" val="20002"/>
                    </a:ext>
                  </a:extLst>
                </a:gridCol>
              </a:tblGrid>
              <a:tr h="417203">
                <a:tc>
                  <a:txBody>
                    <a:bodyPr/>
                    <a:lstStyle/>
                    <a:p>
                      <a:r>
                        <a:rPr lang="ru-RU" sz="1400" dirty="0">
                          <a:solidFill>
                            <a:schemeClr val="tx1"/>
                          </a:solidFill>
                          <a:latin typeface="Times New Roman" pitchFamily="18" charset="0"/>
                          <a:cs typeface="Times New Roman" pitchFamily="18" charset="0"/>
                        </a:rPr>
                        <a:t>№ п/п</a:t>
                      </a:r>
                    </a:p>
                  </a:txBody>
                  <a:tcPr/>
                </a:tc>
                <a:tc>
                  <a:txBody>
                    <a:bodyPr/>
                    <a:lstStyle/>
                    <a:p>
                      <a:r>
                        <a:rPr lang="ru-RU" sz="1800" dirty="0" smtClean="0">
                          <a:solidFill>
                            <a:schemeClr val="tx1"/>
                          </a:solidFill>
                          <a:latin typeface="Times New Roman" pitchFamily="18" charset="0"/>
                          <a:cs typeface="Times New Roman" pitchFamily="18" charset="0"/>
                        </a:rPr>
                        <a:t>№ 1/29 </a:t>
                      </a:r>
                      <a:endParaRPr lang="ru-RU" sz="1800" dirty="0">
                        <a:solidFill>
                          <a:schemeClr val="tx1"/>
                        </a:solidFill>
                        <a:latin typeface="Times New Roman" pitchFamily="18" charset="0"/>
                        <a:cs typeface="Times New Roman" pitchFamily="18" charset="0"/>
                      </a:endParaRPr>
                    </a:p>
                  </a:txBody>
                  <a:tcPr/>
                </a:tc>
                <a:tc>
                  <a:txBody>
                    <a:bodyPr/>
                    <a:lstStyle/>
                    <a:p>
                      <a:r>
                        <a:rPr lang="ru-RU" sz="1800" dirty="0" smtClean="0">
                          <a:solidFill>
                            <a:schemeClr val="tx1"/>
                          </a:solidFill>
                          <a:latin typeface="Times New Roman" pitchFamily="18" charset="0"/>
                          <a:cs typeface="Times New Roman" pitchFamily="18" charset="0"/>
                        </a:rPr>
                        <a:t>№</a:t>
                      </a:r>
                      <a:r>
                        <a:rPr lang="ru-RU" sz="1800" baseline="0" dirty="0" smtClean="0">
                          <a:solidFill>
                            <a:schemeClr val="tx1"/>
                          </a:solidFill>
                          <a:latin typeface="Times New Roman" pitchFamily="18" charset="0"/>
                          <a:cs typeface="Times New Roman" pitchFamily="18" charset="0"/>
                        </a:rPr>
                        <a:t> 2464</a:t>
                      </a:r>
                      <a:endParaRPr lang="ru-RU" sz="1800" dirty="0">
                        <a:solidFill>
                          <a:schemeClr val="tx1"/>
                        </a:solidFill>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417203">
                <a:tc>
                  <a:txBody>
                    <a:bodyPr/>
                    <a:lstStyle/>
                    <a:p>
                      <a:r>
                        <a:rPr lang="ru-RU" sz="1400" dirty="0">
                          <a:latin typeface="Times New Roman" pitchFamily="18" charset="0"/>
                          <a:cs typeface="Times New Roman" pitchFamily="18" charset="0"/>
                        </a:rPr>
                        <a:t>1.</a:t>
                      </a:r>
                    </a:p>
                  </a:txBody>
                  <a:tcPr/>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Дата </a:t>
                      </a:r>
                    </a:p>
                  </a:txBody>
                  <a:tcPr marL="68580" marR="68580" marT="0" marB="0"/>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Дата проведения инструктажа по охране труда;</a:t>
                      </a:r>
                    </a:p>
                  </a:txBody>
                  <a:tcPr marL="68580" marR="68580" marT="0" marB="0"/>
                </a:tc>
                <a:extLst>
                  <a:ext uri="{0D108BD9-81ED-4DB2-BD59-A6C34878D82A}">
                    <a16:rowId xmlns="" xmlns:a16="http://schemas.microsoft.com/office/drawing/2014/main" val="10001"/>
                  </a:ext>
                </a:extLst>
              </a:tr>
              <a:tr h="473211">
                <a:tc>
                  <a:txBody>
                    <a:bodyPr/>
                    <a:lstStyle/>
                    <a:p>
                      <a:r>
                        <a:rPr lang="ru-RU" sz="1400" dirty="0">
                          <a:latin typeface="Times New Roman" pitchFamily="18" charset="0"/>
                          <a:cs typeface="Times New Roman" pitchFamily="18" charset="0"/>
                        </a:rPr>
                        <a:t>2.</a:t>
                      </a:r>
                    </a:p>
                  </a:txBody>
                  <a:tcPr/>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Фамилия, имя, отчество инструктируемого </a:t>
                      </a:r>
                    </a:p>
                  </a:txBody>
                  <a:tcPr marL="68580" marR="68580" marT="0" marB="0"/>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Фамилия, имя, отчество (при наличии) работника, прошедшего инструктаж по охране труда;</a:t>
                      </a:r>
                    </a:p>
                  </a:txBody>
                  <a:tcPr marL="68580" marR="68580" marT="0" marB="0"/>
                </a:tc>
                <a:extLst>
                  <a:ext uri="{0D108BD9-81ED-4DB2-BD59-A6C34878D82A}">
                    <a16:rowId xmlns="" xmlns:a16="http://schemas.microsoft.com/office/drawing/2014/main" val="10002"/>
                  </a:ext>
                </a:extLst>
              </a:tr>
              <a:tr h="473211">
                <a:tc>
                  <a:txBody>
                    <a:bodyPr/>
                    <a:lstStyle/>
                    <a:p>
                      <a:r>
                        <a:rPr lang="ru-RU" sz="1400" dirty="0">
                          <a:latin typeface="Times New Roman" pitchFamily="18" charset="0"/>
                          <a:cs typeface="Times New Roman" pitchFamily="18" charset="0"/>
                        </a:rPr>
                        <a:t>3.</a:t>
                      </a:r>
                    </a:p>
                  </a:txBody>
                  <a:tcPr/>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Год рождения</a:t>
                      </a:r>
                    </a:p>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 </a:t>
                      </a:r>
                    </a:p>
                  </a:txBody>
                  <a:tcPr marL="68580" marR="68580" marT="0" marB="0"/>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Профессия (должность) работника, прошедшего инструктаж по охране труда; </a:t>
                      </a:r>
                    </a:p>
                  </a:txBody>
                  <a:tcPr marL="68580" marR="68580" marT="0" marB="0"/>
                </a:tc>
                <a:extLst>
                  <a:ext uri="{0D108BD9-81ED-4DB2-BD59-A6C34878D82A}">
                    <a16:rowId xmlns="" xmlns:a16="http://schemas.microsoft.com/office/drawing/2014/main" val="10003"/>
                  </a:ext>
                </a:extLst>
              </a:tr>
              <a:tr h="417203">
                <a:tc>
                  <a:txBody>
                    <a:bodyPr/>
                    <a:lstStyle/>
                    <a:p>
                      <a:r>
                        <a:rPr lang="ru-RU" sz="1400" dirty="0">
                          <a:latin typeface="Times New Roman" pitchFamily="18" charset="0"/>
                          <a:cs typeface="Times New Roman" pitchFamily="18" charset="0"/>
                        </a:rPr>
                        <a:t>4.</a:t>
                      </a:r>
                    </a:p>
                  </a:txBody>
                  <a:tcPr/>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Профессия, должность инструктируемого </a:t>
                      </a:r>
                    </a:p>
                  </a:txBody>
                  <a:tcPr marL="68580" marR="68580" marT="0" marB="0"/>
                </a:tc>
                <a:tc>
                  <a:txBody>
                    <a:bodyPr/>
                    <a:lstStyle/>
                    <a:p>
                      <a:pPr>
                        <a:lnSpc>
                          <a:spcPct val="115000"/>
                        </a:lnSpc>
                        <a:spcAft>
                          <a:spcPts val="0"/>
                        </a:spcAft>
                      </a:pPr>
                      <a:r>
                        <a:rPr lang="ru-RU" sz="1400" dirty="0">
                          <a:solidFill>
                            <a:srgbClr val="FF0000"/>
                          </a:solidFill>
                          <a:effectLst/>
                          <a:latin typeface="Times New Roman" panose="02020603050405020304" pitchFamily="18" charset="0"/>
                          <a:ea typeface="Calibri"/>
                          <a:cs typeface="Times New Roman" panose="02020603050405020304" pitchFamily="18" charset="0"/>
                        </a:rPr>
                        <a:t>Число, месяц</a:t>
                      </a:r>
                      <a:r>
                        <a:rPr lang="ru-RU" sz="1400" dirty="0">
                          <a:effectLst/>
                          <a:latin typeface="Times New Roman" panose="02020603050405020304" pitchFamily="18" charset="0"/>
                          <a:ea typeface="Calibri"/>
                          <a:cs typeface="Times New Roman" panose="02020603050405020304" pitchFamily="18" charset="0"/>
                        </a:rPr>
                        <a:t>, год рождения работника, прошедшего инструктаж по охране труда;</a:t>
                      </a:r>
                    </a:p>
                  </a:txBody>
                  <a:tcPr marL="68580" marR="68580" marT="0" marB="0"/>
                </a:tc>
                <a:extLst>
                  <a:ext uri="{0D108BD9-81ED-4DB2-BD59-A6C34878D82A}">
                    <a16:rowId xmlns="" xmlns:a16="http://schemas.microsoft.com/office/drawing/2014/main" val="10004"/>
                  </a:ext>
                </a:extLst>
              </a:tr>
              <a:tr h="473211">
                <a:tc>
                  <a:txBody>
                    <a:bodyPr/>
                    <a:lstStyle/>
                    <a:p>
                      <a:r>
                        <a:rPr lang="ru-RU" sz="1400" dirty="0">
                          <a:latin typeface="Times New Roman" pitchFamily="18" charset="0"/>
                          <a:cs typeface="Times New Roman" pitchFamily="18" charset="0"/>
                        </a:rPr>
                        <a:t>5.</a:t>
                      </a:r>
                    </a:p>
                  </a:txBody>
                  <a:tcPr/>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Вид инструктажа (первичный, на рабочем месте,</a:t>
                      </a:r>
                    </a:p>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повторный, внеплановый) </a:t>
                      </a:r>
                    </a:p>
                  </a:txBody>
                  <a:tcPr marL="68580" marR="68580" marT="0" marB="0"/>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Вид инструктажа по охране труда;</a:t>
                      </a:r>
                    </a:p>
                  </a:txBody>
                  <a:tcPr marL="68580" marR="68580" marT="0" marB="0"/>
                </a:tc>
                <a:extLst>
                  <a:ext uri="{0D108BD9-81ED-4DB2-BD59-A6C34878D82A}">
                    <a16:rowId xmlns="" xmlns:a16="http://schemas.microsoft.com/office/drawing/2014/main" val="10005"/>
                  </a:ext>
                </a:extLst>
              </a:tr>
              <a:tr h="709817">
                <a:tc>
                  <a:txBody>
                    <a:bodyPr/>
                    <a:lstStyle/>
                    <a:p>
                      <a:r>
                        <a:rPr lang="ru-RU" sz="1400" dirty="0">
                          <a:latin typeface="Times New Roman" pitchFamily="18" charset="0"/>
                          <a:cs typeface="Times New Roman" pitchFamily="18" charset="0"/>
                        </a:rPr>
                        <a:t>6.</a:t>
                      </a:r>
                    </a:p>
                  </a:txBody>
                  <a:tcPr/>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Причина проведения внепланового инструктажа</a:t>
                      </a:r>
                    </a:p>
                  </a:txBody>
                  <a:tcPr marL="68580" marR="68580" marT="0" marB="0"/>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Причина проведения инструктажа по охране труда (для внепланового </a:t>
                      </a:r>
                      <a:r>
                        <a:rPr lang="ru-RU" sz="1400" dirty="0">
                          <a:solidFill>
                            <a:srgbClr val="FF0000"/>
                          </a:solidFill>
                          <a:effectLst/>
                          <a:latin typeface="Times New Roman" panose="02020603050405020304" pitchFamily="18" charset="0"/>
                          <a:ea typeface="Calibri"/>
                          <a:cs typeface="Times New Roman" panose="02020603050405020304" pitchFamily="18" charset="0"/>
                        </a:rPr>
                        <a:t>или целевого </a:t>
                      </a:r>
                      <a:r>
                        <a:rPr lang="ru-RU" sz="1400" dirty="0" smtClean="0">
                          <a:solidFill>
                            <a:srgbClr val="FF0000"/>
                          </a:solidFill>
                          <a:effectLst/>
                          <a:latin typeface="Times New Roman" panose="02020603050405020304" pitchFamily="18" charset="0"/>
                          <a:ea typeface="Calibri"/>
                          <a:cs typeface="Times New Roman" panose="02020603050405020304" pitchFamily="18" charset="0"/>
                        </a:rPr>
                        <a:t>инструктажа!!! </a:t>
                      </a:r>
                      <a:r>
                        <a:rPr lang="ru-RU" sz="1400" dirty="0">
                          <a:effectLst/>
                          <a:latin typeface="Times New Roman" panose="02020603050405020304" pitchFamily="18" charset="0"/>
                          <a:ea typeface="Calibri"/>
                          <a:cs typeface="Times New Roman" panose="02020603050405020304" pitchFamily="18" charset="0"/>
                        </a:rPr>
                        <a:t>по охране труда);</a:t>
                      </a:r>
                    </a:p>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 </a:t>
                      </a:r>
                    </a:p>
                  </a:txBody>
                  <a:tcPr marL="68580" marR="68580" marT="0" marB="0"/>
                </a:tc>
                <a:extLst>
                  <a:ext uri="{0D108BD9-81ED-4DB2-BD59-A6C34878D82A}">
                    <a16:rowId xmlns="" xmlns:a16="http://schemas.microsoft.com/office/drawing/2014/main" val="10006"/>
                  </a:ext>
                </a:extLst>
              </a:tr>
              <a:tr h="473211">
                <a:tc>
                  <a:txBody>
                    <a:bodyPr/>
                    <a:lstStyle/>
                    <a:p>
                      <a:r>
                        <a:rPr lang="ru-RU" sz="1400" dirty="0">
                          <a:latin typeface="Times New Roman" pitchFamily="18" charset="0"/>
                          <a:cs typeface="Times New Roman" pitchFamily="18" charset="0"/>
                        </a:rPr>
                        <a:t>7.</a:t>
                      </a:r>
                    </a:p>
                  </a:txBody>
                  <a:tcPr/>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Фамилия, инициалы, должность инструктирующего, допускающего</a:t>
                      </a:r>
                    </a:p>
                  </a:txBody>
                  <a:tcPr marL="68580" marR="68580" marT="0" marB="0"/>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Фамилия, имя, отчество (при наличии), профессия (должность) работника, проводившего инструктаж по охране труда; </a:t>
                      </a:r>
                    </a:p>
                  </a:txBody>
                  <a:tcPr marL="68580" marR="68580" marT="0" marB="0"/>
                </a:tc>
                <a:extLst>
                  <a:ext uri="{0D108BD9-81ED-4DB2-BD59-A6C34878D82A}">
                    <a16:rowId xmlns="" xmlns:a16="http://schemas.microsoft.com/office/drawing/2014/main" val="10007"/>
                  </a:ext>
                </a:extLst>
              </a:tr>
              <a:tr h="709817">
                <a:tc>
                  <a:txBody>
                    <a:bodyPr/>
                    <a:lstStyle/>
                    <a:p>
                      <a:r>
                        <a:rPr lang="ru-RU" sz="1400" dirty="0">
                          <a:latin typeface="Times New Roman" pitchFamily="18" charset="0"/>
                          <a:cs typeface="Times New Roman" pitchFamily="18" charset="0"/>
                        </a:rPr>
                        <a:t>8.</a:t>
                      </a:r>
                    </a:p>
                  </a:txBody>
                  <a:tcPr/>
                </a:tc>
                <a:tc>
                  <a:txBody>
                    <a:bodyPr/>
                    <a:lstStyle/>
                    <a:p>
                      <a:pPr>
                        <a:lnSpc>
                          <a:spcPct val="115000"/>
                        </a:lnSpc>
                        <a:spcAft>
                          <a:spcPts val="0"/>
                        </a:spcAft>
                      </a:pPr>
                      <a:r>
                        <a:rPr lang="ru-RU" sz="1400">
                          <a:effectLst/>
                          <a:latin typeface="Times New Roman" panose="02020603050405020304" pitchFamily="18" charset="0"/>
                          <a:ea typeface="Calibri"/>
                          <a:cs typeface="Times New Roman" panose="02020603050405020304" pitchFamily="18" charset="0"/>
                        </a:rPr>
                        <a:t>Подпись инструктирующего</a:t>
                      </a:r>
                    </a:p>
                    <a:p>
                      <a:pPr>
                        <a:lnSpc>
                          <a:spcPct val="115000"/>
                        </a:lnSpc>
                        <a:spcAft>
                          <a:spcPts val="0"/>
                        </a:spcAft>
                      </a:pPr>
                      <a:r>
                        <a:rPr lang="ru-RU" sz="1400">
                          <a:effectLst/>
                          <a:latin typeface="Times New Roman" panose="02020603050405020304" pitchFamily="18" charset="0"/>
                          <a:ea typeface="Calibri"/>
                          <a:cs typeface="Times New Roman" panose="02020603050405020304" pitchFamily="18" charset="0"/>
                        </a:rPr>
                        <a:t> </a:t>
                      </a:r>
                    </a:p>
                  </a:txBody>
                  <a:tcPr marL="68580" marR="68580" marT="0" marB="0"/>
                </a:tc>
                <a:tc>
                  <a:txBody>
                    <a:bodyPr/>
                    <a:lstStyle/>
                    <a:p>
                      <a:pPr>
                        <a:lnSpc>
                          <a:spcPct val="115000"/>
                        </a:lnSpc>
                        <a:spcAft>
                          <a:spcPts val="0"/>
                        </a:spcAft>
                      </a:pPr>
                      <a:r>
                        <a:rPr lang="ru-RU" sz="1400" dirty="0">
                          <a:solidFill>
                            <a:srgbClr val="FF0000"/>
                          </a:solidFill>
                          <a:effectLst/>
                          <a:latin typeface="Times New Roman" panose="02020603050405020304" pitchFamily="18" charset="0"/>
                          <a:ea typeface="Calibri"/>
                          <a:cs typeface="Times New Roman" panose="02020603050405020304" pitchFamily="18" charset="0"/>
                        </a:rPr>
                        <a:t>Наименование локального акта (локальных актов), в объеме требований которого проведен инструктаж по охране труда;</a:t>
                      </a:r>
                    </a:p>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 </a:t>
                      </a:r>
                    </a:p>
                  </a:txBody>
                  <a:tcPr marL="68580" marR="68580" marT="0" marB="0"/>
                </a:tc>
                <a:extLst>
                  <a:ext uri="{0D108BD9-81ED-4DB2-BD59-A6C34878D82A}">
                    <a16:rowId xmlns="" xmlns:a16="http://schemas.microsoft.com/office/drawing/2014/main" val="10008"/>
                  </a:ext>
                </a:extLst>
              </a:tr>
              <a:tr h="473211">
                <a:tc rowSpan="2">
                  <a:txBody>
                    <a:bodyPr/>
                    <a:lstStyle/>
                    <a:p>
                      <a:r>
                        <a:rPr lang="ru-RU" sz="1400" dirty="0">
                          <a:latin typeface="Times New Roman" pitchFamily="18" charset="0"/>
                          <a:cs typeface="Times New Roman" pitchFamily="18" charset="0"/>
                        </a:rPr>
                        <a:t>9.</a:t>
                      </a:r>
                    </a:p>
                  </a:txBody>
                  <a:tcPr/>
                </a:tc>
                <a:tc rowSpan="2">
                  <a:txBody>
                    <a:bodyPr/>
                    <a:lstStyle/>
                    <a:p>
                      <a:pPr>
                        <a:lnSpc>
                          <a:spcPct val="115000"/>
                        </a:lnSpc>
                        <a:spcAft>
                          <a:spcPts val="0"/>
                        </a:spcAft>
                      </a:pPr>
                      <a:r>
                        <a:rPr lang="ru-RU" sz="1400">
                          <a:effectLst/>
                          <a:latin typeface="Times New Roman" panose="02020603050405020304" pitchFamily="18" charset="0"/>
                          <a:ea typeface="Calibri"/>
                          <a:cs typeface="Times New Roman" panose="02020603050405020304" pitchFamily="18" charset="0"/>
                        </a:rPr>
                        <a:t>Подпись инструктируемого</a:t>
                      </a:r>
                    </a:p>
                    <a:p>
                      <a:pPr>
                        <a:lnSpc>
                          <a:spcPct val="115000"/>
                        </a:lnSpc>
                        <a:spcAft>
                          <a:spcPts val="0"/>
                        </a:spcAft>
                      </a:pPr>
                      <a:r>
                        <a:rPr lang="ru-RU" sz="1400">
                          <a:effectLst/>
                          <a:latin typeface="Times New Roman" panose="02020603050405020304" pitchFamily="18" charset="0"/>
                          <a:ea typeface="Calibri"/>
                          <a:cs typeface="Times New Roman" panose="02020603050405020304" pitchFamily="18" charset="0"/>
                        </a:rPr>
                        <a:t> </a:t>
                      </a:r>
                    </a:p>
                  </a:txBody>
                  <a:tcPr marL="68580" marR="68580" marT="0" marB="0"/>
                </a:tc>
                <a:tc>
                  <a:txBody>
                    <a:bodyPr/>
                    <a:lstStyle/>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подпись работника, проводившего инструктаж по охране труда;</a:t>
                      </a:r>
                    </a:p>
                    <a:p>
                      <a:pPr>
                        <a:lnSpc>
                          <a:spcPct val="115000"/>
                        </a:lnSpc>
                        <a:spcAft>
                          <a:spcPts val="0"/>
                        </a:spcAft>
                      </a:pPr>
                      <a:r>
                        <a:rPr lang="ru-RU" sz="1400" dirty="0">
                          <a:effectLst/>
                          <a:latin typeface="Times New Roman" panose="02020603050405020304" pitchFamily="18" charset="0"/>
                          <a:ea typeface="Calibri"/>
                          <a:cs typeface="Times New Roman" panose="02020603050405020304" pitchFamily="18" charset="0"/>
                        </a:rPr>
                        <a:t> </a:t>
                      </a:r>
                    </a:p>
                  </a:txBody>
                  <a:tcPr marL="68580" marR="68580" marT="0" marB="0"/>
                </a:tc>
                <a:extLst>
                  <a:ext uri="{0D108BD9-81ED-4DB2-BD59-A6C34878D82A}">
                    <a16:rowId xmlns="" xmlns:a16="http://schemas.microsoft.com/office/drawing/2014/main" val="10009"/>
                  </a:ext>
                </a:extLst>
              </a:tr>
              <a:tr h="405309">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400" dirty="0">
                          <a:effectLst/>
                          <a:latin typeface="Times New Roman" pitchFamily="18" charset="0"/>
                          <a:ea typeface="Calibri"/>
                          <a:cs typeface="Times New Roman" pitchFamily="18" charset="0"/>
                        </a:rPr>
                        <a:t>Подпись</a:t>
                      </a:r>
                      <a:r>
                        <a:rPr lang="ru-RU" sz="1400" baseline="0" dirty="0">
                          <a:effectLst/>
                          <a:latin typeface="Times New Roman" pitchFamily="18" charset="0"/>
                          <a:ea typeface="Calibri"/>
                          <a:cs typeface="Times New Roman" pitchFamily="18" charset="0"/>
                        </a:rPr>
                        <a:t> работника, прошедшего инструктаж по охране труда</a:t>
                      </a:r>
                      <a:endParaRPr lang="ru-RU" sz="1400" dirty="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10"/>
                  </a:ext>
                </a:extLst>
              </a:tr>
            </a:tbl>
          </a:graphicData>
        </a:graphic>
      </p:graphicFrame>
      <p:cxnSp>
        <p:nvCxnSpPr>
          <p:cNvPr id="5" name="Прямая со стрелкой 4"/>
          <p:cNvCxnSpPr/>
          <p:nvPr/>
        </p:nvCxnSpPr>
        <p:spPr>
          <a:xfrm>
            <a:off x="2947387" y="2210539"/>
            <a:ext cx="2148396" cy="523783"/>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83679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59907"/>
          </a:xfrm>
        </p:spPr>
        <p:txBody>
          <a:bodyPr/>
          <a:lstStyle/>
          <a:p>
            <a:pPr algn="ctr"/>
            <a:r>
              <a:rPr lang="ru-RU" dirty="0" smtClean="0">
                <a:solidFill>
                  <a:schemeClr val="accent2">
                    <a:lumMod val="75000"/>
                  </a:schemeClr>
                </a:solidFill>
                <a:latin typeface="Times New Roman" panose="02020603050405020304" pitchFamily="18" charset="0"/>
                <a:cs typeface="Times New Roman" panose="02020603050405020304" pitchFamily="18" charset="0"/>
              </a:rPr>
              <a:t>Итого: Инструктажи по охране труда</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13665" y="1481142"/>
            <a:ext cx="8596668" cy="3427189"/>
          </a:xfrm>
          <a:solidFill>
            <a:schemeClr val="accent3">
              <a:lumMod val="20000"/>
              <a:lumOff val="80000"/>
            </a:schemeClr>
          </a:solidFill>
          <a:ln>
            <a:solidFill>
              <a:schemeClr val="accent3">
                <a:lumMod val="75000"/>
              </a:schemeClr>
            </a:solidFill>
          </a:ln>
        </p:spPr>
        <p:txBody>
          <a:bodyPr/>
          <a:lstStyle/>
          <a:p>
            <a:pPr>
              <a:buFont typeface="+mj-lt"/>
              <a:buAutoNum type="arabicPeriod"/>
            </a:pPr>
            <a:r>
              <a:rPr lang="ru-RU" dirty="0" smtClean="0">
                <a:latin typeface="Times New Roman" panose="02020603050405020304" pitchFamily="18" charset="0"/>
                <a:cs typeface="Times New Roman" panose="02020603050405020304" pitchFamily="18" charset="0"/>
              </a:rPr>
              <a:t>Приказ о проведении инструктажа (п.11);</a:t>
            </a:r>
          </a:p>
          <a:p>
            <a:pPr>
              <a:buFont typeface="+mj-lt"/>
              <a:buAutoNum type="arabicPeriod"/>
            </a:pPr>
            <a:r>
              <a:rPr lang="ru-RU" dirty="0" smtClean="0">
                <a:latin typeface="Times New Roman" panose="02020603050405020304" pitchFamily="18" charset="0"/>
                <a:cs typeface="Times New Roman" panose="02020603050405020304" pitchFamily="18" charset="0"/>
              </a:rPr>
              <a:t>Приказ о назначении ответственных за проведение инструктажей по ОТ (п.22);</a:t>
            </a:r>
          </a:p>
          <a:p>
            <a:pPr>
              <a:buFont typeface="+mj-lt"/>
              <a:buAutoNum type="arabicPeriod"/>
            </a:pPr>
            <a:r>
              <a:rPr lang="ru-RU" dirty="0" smtClean="0">
                <a:latin typeface="Times New Roman" panose="02020603050405020304" pitchFamily="18" charset="0"/>
                <a:cs typeface="Times New Roman" panose="02020603050405020304" pitchFamily="18" charset="0"/>
              </a:rPr>
              <a:t>Программа вводного инструктажа.(п.11)</a:t>
            </a:r>
          </a:p>
          <a:p>
            <a:pPr>
              <a:buFont typeface="+mj-lt"/>
              <a:buAutoNum type="arabicPeriod"/>
            </a:pPr>
            <a:r>
              <a:rPr lang="ru-RU" dirty="0" smtClean="0">
                <a:latin typeface="Times New Roman" panose="02020603050405020304" pitchFamily="18" charset="0"/>
                <a:cs typeface="Times New Roman" panose="02020603050405020304" pitchFamily="18" charset="0"/>
              </a:rPr>
              <a:t>Программа вводного инструктажа для работников, освобожденных от первичного инструктажа. (п.13)</a:t>
            </a:r>
          </a:p>
          <a:p>
            <a:pPr>
              <a:buFont typeface="+mj-lt"/>
              <a:buAutoNum type="arabicPeriod"/>
            </a:pPr>
            <a:r>
              <a:rPr lang="ru-RU" dirty="0" smtClean="0">
                <a:latin typeface="Times New Roman" panose="02020603050405020304" pitchFamily="18" charset="0"/>
                <a:cs typeface="Times New Roman" panose="02020603050405020304" pitchFamily="18" charset="0"/>
              </a:rPr>
              <a:t>Перечень профессий и должностей работников, освобожденных от прохождения первичного инструктажа. (п.13)</a:t>
            </a:r>
          </a:p>
          <a:p>
            <a:pPr>
              <a:buFont typeface="+mj-lt"/>
              <a:buAutoNum type="arabicPeriod"/>
            </a:pPr>
            <a:r>
              <a:rPr lang="ru-RU" dirty="0" smtClean="0">
                <a:latin typeface="Times New Roman" panose="02020603050405020304" pitchFamily="18" charset="0"/>
                <a:cs typeface="Times New Roman" panose="02020603050405020304" pitchFamily="18" charset="0"/>
              </a:rPr>
              <a:t>Формы документирования (п.88)</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723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86035"/>
          </a:xfrm>
        </p:spPr>
        <p:txBody>
          <a:bodyPr/>
          <a:lstStyle/>
          <a:p>
            <a:pPr algn="ctr"/>
            <a:r>
              <a:rPr lang="ru-RU" sz="3200" dirty="0">
                <a:solidFill>
                  <a:srgbClr val="90C226"/>
                </a:solidFill>
              </a:rPr>
              <a:t>Примерная программа первичного инструктажа на рабочем месте</a:t>
            </a:r>
            <a:endParaRPr lang="ru-RU" dirty="0"/>
          </a:p>
        </p:txBody>
      </p:sp>
      <p:sp>
        <p:nvSpPr>
          <p:cNvPr id="3" name="Объект 2"/>
          <p:cNvSpPr>
            <a:spLocks noGrp="1"/>
          </p:cNvSpPr>
          <p:nvPr>
            <p:ph idx="1"/>
          </p:nvPr>
        </p:nvSpPr>
        <p:spPr>
          <a:xfrm>
            <a:off x="677334" y="1793289"/>
            <a:ext cx="8596668" cy="4248073"/>
          </a:xfrm>
        </p:spPr>
        <p:txBody>
          <a:bodyPr/>
          <a:lstStyle/>
          <a:p>
            <a:pPr marL="0" indent="0">
              <a:buNone/>
            </a:pPr>
            <a:r>
              <a:rPr lang="ru-RU" b="1" dirty="0" smtClean="0"/>
              <a:t>Перечень инструкций по охране труда по которым проводится инструктаж</a:t>
            </a:r>
          </a:p>
          <a:p>
            <a:pPr marL="0" indent="0">
              <a:buNone/>
            </a:pP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538978633"/>
              </p:ext>
            </p:extLst>
          </p:nvPr>
        </p:nvGraphicFramePr>
        <p:xfrm>
          <a:off x="691472" y="2299316"/>
          <a:ext cx="8940800" cy="3400152"/>
        </p:xfrm>
        <a:graphic>
          <a:graphicData uri="http://schemas.openxmlformats.org/drawingml/2006/table">
            <a:tbl>
              <a:tblPr firstRow="1" bandRow="1">
                <a:tableStyleId>{8799B23B-EC83-4686-B30A-512413B5E67A}</a:tableStyleId>
              </a:tblPr>
              <a:tblGrid>
                <a:gridCol w="2025095">
                  <a:extLst>
                    <a:ext uri="{9D8B030D-6E8A-4147-A177-3AD203B41FA5}">
                      <a16:colId xmlns="" xmlns:a16="http://schemas.microsoft.com/office/drawing/2014/main" val="20000"/>
                    </a:ext>
                  </a:extLst>
                </a:gridCol>
                <a:gridCol w="6915705">
                  <a:extLst>
                    <a:ext uri="{9D8B030D-6E8A-4147-A177-3AD203B41FA5}">
                      <a16:colId xmlns="" xmlns:a16="http://schemas.microsoft.com/office/drawing/2014/main" val="20001"/>
                    </a:ext>
                  </a:extLst>
                </a:gridCol>
              </a:tblGrid>
              <a:tr h="425019">
                <a:tc>
                  <a:txBody>
                    <a:bodyPr/>
                    <a:lstStyle/>
                    <a:p>
                      <a:r>
                        <a:rPr lang="ru-RU" dirty="0" smtClean="0"/>
                        <a:t>№ инструкции</a:t>
                      </a:r>
                      <a:endParaRPr lang="ru-RU" dirty="0"/>
                    </a:p>
                  </a:txBody>
                  <a:tcPr/>
                </a:tc>
                <a:tc>
                  <a:txBody>
                    <a:bodyPr/>
                    <a:lstStyle/>
                    <a:p>
                      <a:r>
                        <a:rPr lang="ru-RU" dirty="0" smtClean="0"/>
                        <a:t>Наименование инструкции</a:t>
                      </a:r>
                      <a:endParaRPr lang="ru-RU" dirty="0"/>
                    </a:p>
                  </a:txBody>
                  <a:tcPr/>
                </a:tc>
                <a:extLst>
                  <a:ext uri="{0D108BD9-81ED-4DB2-BD59-A6C34878D82A}">
                    <a16:rowId xmlns="" xmlns:a16="http://schemas.microsoft.com/office/drawing/2014/main" val="10000"/>
                  </a:ext>
                </a:extLst>
              </a:tr>
              <a:tr h="425019">
                <a:tc>
                  <a:txBody>
                    <a:bodyPr/>
                    <a:lstStyle/>
                    <a:p>
                      <a:r>
                        <a:rPr lang="ru-RU" dirty="0" smtClean="0"/>
                        <a:t>13/21</a:t>
                      </a:r>
                      <a:endParaRPr lang="ru-RU" dirty="0"/>
                    </a:p>
                  </a:txBody>
                  <a:tcPr/>
                </a:tc>
                <a:tc>
                  <a:txBody>
                    <a:bodyPr/>
                    <a:lstStyle/>
                    <a:p>
                      <a:r>
                        <a:rPr lang="ru-RU" dirty="0" smtClean="0"/>
                        <a:t>Для водителя легкового автомобиля</a:t>
                      </a:r>
                      <a:endParaRPr lang="ru-RU" dirty="0"/>
                    </a:p>
                  </a:txBody>
                  <a:tcPr/>
                </a:tc>
                <a:extLst>
                  <a:ext uri="{0D108BD9-81ED-4DB2-BD59-A6C34878D82A}">
                    <a16:rowId xmlns="" xmlns:a16="http://schemas.microsoft.com/office/drawing/2014/main" val="10001"/>
                  </a:ext>
                </a:extLst>
              </a:tr>
              <a:tr h="425019">
                <a:tc>
                  <a:txBody>
                    <a:bodyPr/>
                    <a:lstStyle/>
                    <a:p>
                      <a:r>
                        <a:rPr lang="ru-RU" dirty="0" smtClean="0"/>
                        <a:t>18/21</a:t>
                      </a:r>
                      <a:endParaRPr lang="ru-RU" dirty="0"/>
                    </a:p>
                  </a:txBody>
                  <a:tcPr/>
                </a:tc>
                <a:tc>
                  <a:txBody>
                    <a:bodyPr/>
                    <a:lstStyle/>
                    <a:p>
                      <a:r>
                        <a:rPr lang="ru-RU" dirty="0" smtClean="0"/>
                        <a:t>Общая для рабочих и служащих всех профессий</a:t>
                      </a:r>
                      <a:endParaRPr lang="ru-RU" dirty="0"/>
                    </a:p>
                  </a:txBody>
                  <a:tcPr/>
                </a:tc>
                <a:extLst>
                  <a:ext uri="{0D108BD9-81ED-4DB2-BD59-A6C34878D82A}">
                    <a16:rowId xmlns="" xmlns:a16="http://schemas.microsoft.com/office/drawing/2014/main" val="10002"/>
                  </a:ext>
                </a:extLst>
              </a:tr>
              <a:tr h="425019">
                <a:tc>
                  <a:txBody>
                    <a:bodyPr/>
                    <a:lstStyle/>
                    <a:p>
                      <a:r>
                        <a:rPr lang="ru-RU" dirty="0" smtClean="0"/>
                        <a:t>22/21</a:t>
                      </a:r>
                      <a:endParaRPr lang="ru-RU" dirty="0"/>
                    </a:p>
                  </a:txBody>
                  <a:tcPr/>
                </a:tc>
                <a:tc>
                  <a:txBody>
                    <a:bodyPr/>
                    <a:lstStyle/>
                    <a:p>
                      <a:r>
                        <a:rPr lang="ru-RU" dirty="0" smtClean="0"/>
                        <a:t>При ремонте и обслуживании</a:t>
                      </a:r>
                      <a:r>
                        <a:rPr lang="ru-RU" baseline="0" dirty="0" smtClean="0"/>
                        <a:t> автомобиля</a:t>
                      </a:r>
                      <a:endParaRPr lang="ru-RU" dirty="0"/>
                    </a:p>
                  </a:txBody>
                  <a:tcPr/>
                </a:tc>
                <a:extLst>
                  <a:ext uri="{0D108BD9-81ED-4DB2-BD59-A6C34878D82A}">
                    <a16:rowId xmlns="" xmlns:a16="http://schemas.microsoft.com/office/drawing/2014/main" val="10003"/>
                  </a:ext>
                </a:extLst>
              </a:tr>
              <a:tr h="425019">
                <a:tc>
                  <a:txBody>
                    <a:bodyPr/>
                    <a:lstStyle/>
                    <a:p>
                      <a:r>
                        <a:rPr lang="ru-RU" dirty="0" smtClean="0"/>
                        <a:t>28/21</a:t>
                      </a:r>
                      <a:endParaRPr lang="ru-RU" dirty="0"/>
                    </a:p>
                  </a:txBody>
                  <a:tcPr/>
                </a:tc>
                <a:tc>
                  <a:txBody>
                    <a:bodyPr/>
                    <a:lstStyle/>
                    <a:p>
                      <a:r>
                        <a:rPr lang="ru-RU" dirty="0" smtClean="0"/>
                        <a:t>При работе со слесарным инструментом</a:t>
                      </a:r>
                      <a:endParaRPr lang="ru-RU" dirty="0"/>
                    </a:p>
                  </a:txBody>
                  <a:tcPr/>
                </a:tc>
                <a:extLst>
                  <a:ext uri="{0D108BD9-81ED-4DB2-BD59-A6C34878D82A}">
                    <a16:rowId xmlns="" xmlns:a16="http://schemas.microsoft.com/office/drawing/2014/main" val="10004"/>
                  </a:ext>
                </a:extLst>
              </a:tr>
              <a:tr h="425019">
                <a:tc>
                  <a:txBody>
                    <a:bodyPr/>
                    <a:lstStyle/>
                    <a:p>
                      <a:r>
                        <a:rPr lang="ru-RU" dirty="0" smtClean="0"/>
                        <a:t>57/21</a:t>
                      </a:r>
                      <a:endParaRPr lang="ru-RU" dirty="0"/>
                    </a:p>
                  </a:txBody>
                  <a:tcPr/>
                </a:tc>
                <a:tc>
                  <a:txBody>
                    <a:bodyPr/>
                    <a:lstStyle/>
                    <a:p>
                      <a:r>
                        <a:rPr lang="ru-RU" dirty="0" smtClean="0"/>
                        <a:t>При снятии и установке</a:t>
                      </a:r>
                      <a:r>
                        <a:rPr lang="ru-RU" baseline="0" dirty="0" smtClean="0"/>
                        <a:t> колес</a:t>
                      </a:r>
                      <a:endParaRPr lang="ru-RU" dirty="0"/>
                    </a:p>
                  </a:txBody>
                  <a:tcPr/>
                </a:tc>
                <a:extLst>
                  <a:ext uri="{0D108BD9-81ED-4DB2-BD59-A6C34878D82A}">
                    <a16:rowId xmlns="" xmlns:a16="http://schemas.microsoft.com/office/drawing/2014/main" val="10005"/>
                  </a:ext>
                </a:extLst>
              </a:tr>
              <a:tr h="425019">
                <a:tc>
                  <a:txBody>
                    <a:bodyPr/>
                    <a:lstStyle/>
                    <a:p>
                      <a:r>
                        <a:rPr lang="ru-RU" dirty="0" smtClean="0"/>
                        <a:t>65/21</a:t>
                      </a:r>
                      <a:endParaRPr lang="ru-RU" dirty="0"/>
                    </a:p>
                  </a:txBody>
                  <a:tcPr/>
                </a:tc>
                <a:tc>
                  <a:txBody>
                    <a:bodyPr/>
                    <a:lstStyle/>
                    <a:p>
                      <a:r>
                        <a:rPr lang="ru-RU" dirty="0" smtClean="0"/>
                        <a:t>При выполнении смазочных работ</a:t>
                      </a:r>
                      <a:endParaRPr lang="ru-RU" dirty="0"/>
                    </a:p>
                  </a:txBody>
                  <a:tcPr/>
                </a:tc>
                <a:extLst>
                  <a:ext uri="{0D108BD9-81ED-4DB2-BD59-A6C34878D82A}">
                    <a16:rowId xmlns="" xmlns:a16="http://schemas.microsoft.com/office/drawing/2014/main" val="10006"/>
                  </a:ext>
                </a:extLst>
              </a:tr>
              <a:tr h="425019">
                <a:tc>
                  <a:txBody>
                    <a:bodyPr/>
                    <a:lstStyle/>
                    <a:p>
                      <a:r>
                        <a:rPr lang="ru-RU" dirty="0" smtClean="0"/>
                        <a:t>87/21</a:t>
                      </a:r>
                      <a:endParaRPr lang="ru-RU" dirty="0"/>
                    </a:p>
                  </a:txBody>
                  <a:tcPr/>
                </a:tc>
                <a:tc>
                  <a:txBody>
                    <a:bodyPr/>
                    <a:lstStyle/>
                    <a:p>
                      <a:r>
                        <a:rPr lang="ru-RU" dirty="0" smtClean="0">
                          <a:solidFill>
                            <a:srgbClr val="FF0000"/>
                          </a:solidFill>
                        </a:rPr>
                        <a:t>При оказании первой помощи</a:t>
                      </a:r>
                      <a:endParaRPr lang="ru-RU" dirty="0">
                        <a:solidFill>
                          <a:srgbClr val="FF0000"/>
                        </a:solidFill>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757064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970625"/>
          </a:xfrm>
        </p:spPr>
        <p:txBody>
          <a:bodyPr>
            <a:normAutofit fontScale="90000"/>
          </a:bodyPr>
          <a:lstStyle/>
          <a:p>
            <a:pPr algn="ctr"/>
            <a:r>
              <a:rPr lang="ru-RU" dirty="0" smtClean="0"/>
              <a:t>Примерная программа первичного инструктажа на рабочем месте</a:t>
            </a:r>
            <a:endParaRPr lang="ru-RU" dirty="0"/>
          </a:p>
        </p:txBody>
      </p:sp>
      <p:sp>
        <p:nvSpPr>
          <p:cNvPr id="3" name="Объект 2"/>
          <p:cNvSpPr>
            <a:spLocks noGrp="1"/>
          </p:cNvSpPr>
          <p:nvPr>
            <p:ph idx="1"/>
          </p:nvPr>
        </p:nvSpPr>
        <p:spPr>
          <a:xfrm>
            <a:off x="677334" y="1660125"/>
            <a:ext cx="8596668" cy="4381238"/>
          </a:xfrm>
        </p:spPr>
        <p:txBody>
          <a:bodyPr>
            <a:normAutofit lnSpcReduction="10000"/>
          </a:bodyPr>
          <a:lstStyle/>
          <a:p>
            <a:pPr marL="0" indent="0" algn="ctr">
              <a:spcBef>
                <a:spcPts val="0"/>
              </a:spcBef>
              <a:buNone/>
            </a:pPr>
            <a:r>
              <a:rPr lang="ru-RU" dirty="0">
                <a:solidFill>
                  <a:srgbClr val="FF0000"/>
                </a:solidFill>
              </a:rPr>
              <a:t>Программа №___</a:t>
            </a:r>
          </a:p>
          <a:p>
            <a:pPr marL="0" indent="0" algn="ctr">
              <a:spcBef>
                <a:spcPts val="0"/>
              </a:spcBef>
              <a:buNone/>
            </a:pPr>
            <a:r>
              <a:rPr lang="ru-RU" dirty="0" smtClean="0"/>
              <a:t>Первичного инструктажа по охране труда на рабочем месте </a:t>
            </a:r>
          </a:p>
          <a:p>
            <a:pPr marL="0" indent="0" algn="ctr">
              <a:spcBef>
                <a:spcPts val="0"/>
              </a:spcBef>
              <a:buNone/>
            </a:pPr>
            <a:r>
              <a:rPr lang="ru-RU" dirty="0">
                <a:solidFill>
                  <a:srgbClr val="FF0000"/>
                </a:solidFill>
              </a:rPr>
              <a:t>в</a:t>
            </a:r>
            <a:r>
              <a:rPr lang="ru-RU" dirty="0" smtClean="0">
                <a:solidFill>
                  <a:srgbClr val="FF0000"/>
                </a:solidFill>
              </a:rPr>
              <a:t>одителя легкового автомобиля</a:t>
            </a:r>
          </a:p>
          <a:p>
            <a:pPr marL="0" indent="0" algn="ctr">
              <a:spcBef>
                <a:spcPts val="0"/>
              </a:spcBef>
              <a:buNone/>
            </a:pPr>
            <a:r>
              <a:rPr lang="ru-RU" sz="1200" dirty="0" smtClean="0">
                <a:solidFill>
                  <a:srgbClr val="FF0000"/>
                </a:solidFill>
              </a:rPr>
              <a:t>(наименование профессии)</a:t>
            </a:r>
          </a:p>
          <a:p>
            <a:pPr marL="0" indent="0" algn="ctr">
              <a:spcBef>
                <a:spcPts val="0"/>
              </a:spcBef>
              <a:buNone/>
            </a:pPr>
            <a:r>
              <a:rPr lang="ru-RU" dirty="0" smtClean="0"/>
              <a:t>Вопросы для проведения инструктажа:</a:t>
            </a:r>
          </a:p>
          <a:p>
            <a:pPr marL="0" indent="0">
              <a:spcBef>
                <a:spcPts val="0"/>
              </a:spcBef>
              <a:buNone/>
            </a:pPr>
            <a:r>
              <a:rPr lang="ru-RU" dirty="0" smtClean="0"/>
              <a:t>1.Общие сведения об условиях труда работника, о технологическом процессе, оборудовании, трудовом процессе:</a:t>
            </a:r>
          </a:p>
          <a:p>
            <a:pPr marL="0" indent="0">
              <a:spcBef>
                <a:spcPts val="0"/>
              </a:spcBef>
              <a:buNone/>
            </a:pPr>
            <a:r>
              <a:rPr lang="ru-RU" dirty="0" smtClean="0"/>
              <a:t>-общие ознакомительный сведения о технологическом процессе и выпускаемой продукции;</a:t>
            </a:r>
          </a:p>
          <a:p>
            <a:pPr marL="0" indent="0">
              <a:spcBef>
                <a:spcPts val="0"/>
              </a:spcBef>
              <a:buNone/>
            </a:pPr>
            <a:r>
              <a:rPr lang="ru-RU" dirty="0" smtClean="0"/>
              <a:t>-общее знакомство с оборудованием на рабочем месте;</a:t>
            </a:r>
          </a:p>
          <a:p>
            <a:pPr>
              <a:spcBef>
                <a:spcPts val="0"/>
              </a:spcBef>
              <a:buFontTx/>
              <a:buChar char="-"/>
            </a:pPr>
            <a:r>
              <a:rPr lang="ru-RU" dirty="0" smtClean="0"/>
              <a:t>опасные и вредные производственные фактор, имеющиеся на рабочем месте</a:t>
            </a:r>
          </a:p>
          <a:p>
            <a:pPr>
              <a:spcBef>
                <a:spcPts val="0"/>
              </a:spcBef>
              <a:buFontTx/>
              <a:buChar char="-"/>
            </a:pPr>
            <a:r>
              <a:rPr lang="ru-RU" dirty="0" smtClean="0"/>
              <a:t>средства коллективной защиты, установленные на оборудовании (ограждения, знаки и т.д.)</a:t>
            </a:r>
          </a:p>
          <a:p>
            <a:pPr marL="0" indent="0">
              <a:spcBef>
                <a:spcPts val="0"/>
              </a:spcBef>
              <a:buNone/>
            </a:pPr>
            <a:r>
              <a:rPr lang="ru-RU" dirty="0" smtClean="0"/>
              <a:t>- </a:t>
            </a:r>
            <a:r>
              <a:rPr lang="ru-RU" dirty="0" smtClean="0">
                <a:solidFill>
                  <a:srgbClr val="FF0000"/>
                </a:solidFill>
              </a:rPr>
              <a:t>назначение, устройство и правила применения средств индивидуальной защиты (СИЗ) на рабочем месте;</a:t>
            </a:r>
          </a:p>
          <a:p>
            <a:pPr marL="0" indent="0">
              <a:spcBef>
                <a:spcPts val="0"/>
              </a:spcBef>
              <a:buNone/>
            </a:pPr>
            <a:r>
              <a:rPr lang="ru-RU" dirty="0" smtClean="0"/>
              <a:t>- общие требования к содержанию рабочих мест.</a:t>
            </a:r>
          </a:p>
          <a:p>
            <a:pPr marL="0" indent="0">
              <a:spcBef>
                <a:spcPts val="0"/>
              </a:spcBef>
              <a:buNone/>
            </a:pPr>
            <a:endParaRPr lang="ru-RU" dirty="0"/>
          </a:p>
        </p:txBody>
      </p:sp>
    </p:spTree>
    <p:extLst>
      <p:ext uri="{BB962C8B-B14F-4D97-AF65-F5344CB8AC3E}">
        <p14:creationId xmlns:p14="http://schemas.microsoft.com/office/powerpoint/2010/main" val="3898017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9"/>
          <p:cNvSpPr>
            <a:spLocks noChangeArrowheads="1"/>
          </p:cNvSpPr>
          <p:nvPr/>
        </p:nvSpPr>
        <p:spPr bwMode="auto">
          <a:xfrm>
            <a:off x="5094432" y="42822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Прямоугольник 3"/>
          <p:cNvSpPr/>
          <p:nvPr/>
        </p:nvSpPr>
        <p:spPr>
          <a:xfrm>
            <a:off x="4501241" y="260160"/>
            <a:ext cx="6096000" cy="584775"/>
          </a:xfrm>
          <a:prstGeom prst="rect">
            <a:avLst/>
          </a:prstGeom>
        </p:spPr>
        <p:txBody>
          <a:bodyPr>
            <a:spAutoFit/>
          </a:bodyPr>
          <a:lstStyle/>
          <a:p>
            <a:r>
              <a:rPr lang="ru-RU" sz="1600" dirty="0">
                <a:latin typeface="Times New Roman" pitchFamily="18" charset="0"/>
                <a:cs typeface="Times New Roman" pitchFamily="18" charset="0"/>
              </a:rPr>
              <a:t>Возможность освобождения работников от прохождения инструктажей по охране труда </a:t>
            </a:r>
          </a:p>
        </p:txBody>
      </p:sp>
      <p:sp>
        <p:nvSpPr>
          <p:cNvPr id="5" name="Овал 4"/>
          <p:cNvSpPr/>
          <p:nvPr/>
        </p:nvSpPr>
        <p:spPr>
          <a:xfrm>
            <a:off x="3145971" y="4060372"/>
            <a:ext cx="2449285" cy="212271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dirty="0">
                <a:solidFill>
                  <a:schemeClr val="tx1"/>
                </a:solidFill>
                <a:latin typeface="Times New Roman" pitchFamily="18" charset="0"/>
                <a:cs typeface="Times New Roman" pitchFamily="18" charset="0"/>
              </a:rPr>
              <a:t>Допускается не проводить первичный инструктаж </a:t>
            </a:r>
          </a:p>
        </p:txBody>
      </p:sp>
      <p:sp>
        <p:nvSpPr>
          <p:cNvPr id="8" name="Прямоугольная выноска 7"/>
          <p:cNvSpPr/>
          <p:nvPr/>
        </p:nvSpPr>
        <p:spPr>
          <a:xfrm>
            <a:off x="598715" y="3124200"/>
            <a:ext cx="1981199" cy="1485901"/>
          </a:xfrm>
          <a:prstGeom prst="wedgeRectCallout">
            <a:avLst>
              <a:gd name="adj1" fmla="val 57019"/>
              <a:gd name="adj2" fmla="val 946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latin typeface="Times New Roman" pitchFamily="18" charset="0"/>
                <a:cs typeface="Times New Roman" pitchFamily="18" charset="0"/>
              </a:rPr>
              <a:t>1) Трудовая деятельность работника связана с опасностью, источниками которой являются офисная техника или бытовая техника </a:t>
            </a:r>
          </a:p>
        </p:txBody>
      </p:sp>
      <p:sp>
        <p:nvSpPr>
          <p:cNvPr id="20" name="Прямоугольная выноска 19"/>
          <p:cNvSpPr/>
          <p:nvPr/>
        </p:nvSpPr>
        <p:spPr>
          <a:xfrm>
            <a:off x="2688772" y="1426028"/>
            <a:ext cx="1981199" cy="1485901"/>
          </a:xfrm>
          <a:prstGeom prst="wedgeRectCallout">
            <a:avLst>
              <a:gd name="adj1" fmla="val -673"/>
              <a:gd name="adj2" fmla="val 12764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1000" b="1" dirty="0">
                <a:latin typeface="Times New Roman" pitchFamily="18" charset="0"/>
                <a:cs typeface="Times New Roman" pitchFamily="18" charset="0"/>
              </a:rPr>
              <a:t>2) Другие источники опасности на рабочем месте отсутствуют </a:t>
            </a:r>
          </a:p>
        </p:txBody>
      </p:sp>
      <p:sp>
        <p:nvSpPr>
          <p:cNvPr id="21" name="Прямоугольная выноска 20"/>
          <p:cNvSpPr/>
          <p:nvPr/>
        </p:nvSpPr>
        <p:spPr>
          <a:xfrm>
            <a:off x="5328557" y="1522586"/>
            <a:ext cx="1981199" cy="1485901"/>
          </a:xfrm>
          <a:prstGeom prst="wedgeRectCallout">
            <a:avLst>
              <a:gd name="adj1" fmla="val -56168"/>
              <a:gd name="adj2" fmla="val 12544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000" b="1" dirty="0">
                <a:solidFill>
                  <a:schemeClr val="bg1"/>
                </a:solidFill>
                <a:latin typeface="Times New Roman" pitchFamily="18" charset="0"/>
                <a:cs typeface="Times New Roman" pitchFamily="18" charset="0"/>
              </a:rPr>
              <a:t>3) Условия труда по результатам проведения СОУТ на рабочем месте являются оптимальными или допустимыми </a:t>
            </a:r>
          </a:p>
        </p:txBody>
      </p:sp>
      <p:sp>
        <p:nvSpPr>
          <p:cNvPr id="23" name="Прямоугольная выноска 22"/>
          <p:cNvSpPr/>
          <p:nvPr/>
        </p:nvSpPr>
        <p:spPr>
          <a:xfrm>
            <a:off x="7309756" y="3461656"/>
            <a:ext cx="1981199" cy="1485901"/>
          </a:xfrm>
          <a:prstGeom prst="wedgeRectCallout">
            <a:avLst>
              <a:gd name="adj1" fmla="val -129245"/>
              <a:gd name="adj2" fmla="val 7709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000" b="1" dirty="0">
                <a:latin typeface="Times New Roman" pitchFamily="18" charset="0"/>
                <a:cs typeface="Times New Roman" pitchFamily="18" charset="0"/>
              </a:rPr>
              <a:t>4) Информация о безопасных методах и приемах выполнения работ при наличии «офисных» опасностей включена в программу вводного инструктажа </a:t>
            </a:r>
          </a:p>
        </p:txBody>
      </p:sp>
      <p:sp>
        <p:nvSpPr>
          <p:cNvPr id="9" name="TextBox 8"/>
          <p:cNvSpPr txBox="1"/>
          <p:nvPr/>
        </p:nvSpPr>
        <p:spPr>
          <a:xfrm>
            <a:off x="21773" y="106271"/>
            <a:ext cx="3657598"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400" dirty="0">
                <a:latin typeface="Times New Roman" pitchFamily="18" charset="0"/>
                <a:cs typeface="Times New Roman" pitchFamily="18" charset="0"/>
              </a:rPr>
              <a:t>Повторный инструктаж по охране труда не проводится для работников, освобожденных от прохождения первичного инструктажа по охране труда. </a:t>
            </a:r>
          </a:p>
        </p:txBody>
      </p:sp>
    </p:spTree>
    <p:extLst>
      <p:ext uri="{BB962C8B-B14F-4D97-AF65-F5344CB8AC3E}">
        <p14:creationId xmlns:p14="http://schemas.microsoft.com/office/powerpoint/2010/main" val="2224407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4483" y="283778"/>
            <a:ext cx="8166537" cy="369332"/>
          </a:xfrm>
          <a:prstGeom prst="rect">
            <a:avLst/>
          </a:prstGeom>
          <a:noFill/>
        </p:spPr>
        <p:txBody>
          <a:bodyPr wrap="square" rtlCol="0">
            <a:spAutoFit/>
          </a:bodyPr>
          <a:lstStyle/>
          <a:p>
            <a:r>
              <a:rPr lang="ru-RU" b="1" i="1" dirty="0">
                <a:latin typeface="Times New Roman" panose="02020603050405020304" pitchFamily="18" charset="0"/>
                <a:cs typeface="Times New Roman" panose="02020603050405020304" pitchFamily="18" charset="0"/>
              </a:rPr>
              <a:t>Понятие стажировки. Объем работ и </a:t>
            </a:r>
            <a:r>
              <a:rPr lang="ru-RU" b="1" i="1" dirty="0" smtClean="0">
                <a:latin typeface="Times New Roman" panose="02020603050405020304" pitchFamily="18" charset="0"/>
                <a:cs typeface="Times New Roman" panose="02020603050405020304" pitchFamily="18" charset="0"/>
              </a:rPr>
              <a:t>планирование </a:t>
            </a:r>
            <a:r>
              <a:rPr lang="ru-RU" b="1" i="1" dirty="0">
                <a:latin typeface="Times New Roman" panose="02020603050405020304" pitchFamily="18" charset="0"/>
                <a:cs typeface="Times New Roman" panose="02020603050405020304" pitchFamily="18" charset="0"/>
              </a:rPr>
              <a:t>стажировки </a:t>
            </a:r>
          </a:p>
        </p:txBody>
      </p:sp>
      <p:graphicFrame>
        <p:nvGraphicFramePr>
          <p:cNvPr id="5" name="Таблица 4"/>
          <p:cNvGraphicFramePr>
            <a:graphicFrameLocks noGrp="1"/>
          </p:cNvGraphicFramePr>
          <p:nvPr>
            <p:extLst>
              <p:ext uri="{D42A27DB-BD31-4B8C-83A1-F6EECF244321}">
                <p14:modId xmlns:p14="http://schemas.microsoft.com/office/powerpoint/2010/main" val="2995180488"/>
              </p:ext>
            </p:extLst>
          </p:nvPr>
        </p:nvGraphicFramePr>
        <p:xfrm>
          <a:off x="182180" y="977462"/>
          <a:ext cx="11831144" cy="4998720"/>
        </p:xfrm>
        <a:graphic>
          <a:graphicData uri="http://schemas.openxmlformats.org/drawingml/2006/table">
            <a:tbl>
              <a:tblPr firstRow="1" bandRow="1">
                <a:tableStyleId>{5C22544A-7EE6-4342-B048-85BDC9FD1C3A}</a:tableStyleId>
              </a:tblPr>
              <a:tblGrid>
                <a:gridCol w="2444146">
                  <a:extLst>
                    <a:ext uri="{9D8B030D-6E8A-4147-A177-3AD203B41FA5}">
                      <a16:colId xmlns="" xmlns:a16="http://schemas.microsoft.com/office/drawing/2014/main" val="3234880678"/>
                    </a:ext>
                  </a:extLst>
                </a:gridCol>
                <a:gridCol w="4415605">
                  <a:extLst>
                    <a:ext uri="{9D8B030D-6E8A-4147-A177-3AD203B41FA5}">
                      <a16:colId xmlns="" xmlns:a16="http://schemas.microsoft.com/office/drawing/2014/main" val="1354655081"/>
                    </a:ext>
                  </a:extLst>
                </a:gridCol>
                <a:gridCol w="4971393">
                  <a:extLst>
                    <a:ext uri="{9D8B030D-6E8A-4147-A177-3AD203B41FA5}">
                      <a16:colId xmlns="" xmlns:a16="http://schemas.microsoft.com/office/drawing/2014/main" val="3577725097"/>
                    </a:ext>
                  </a:extLst>
                </a:gridCol>
              </a:tblGrid>
              <a:tr h="346841">
                <a:tc>
                  <a:txBody>
                    <a:bodyPr/>
                    <a:lstStyle/>
                    <a:p>
                      <a:r>
                        <a:rPr lang="ru-RU" sz="1600" dirty="0">
                          <a:latin typeface="Times New Roman" panose="02020603050405020304" pitchFamily="18" charset="0"/>
                          <a:cs typeface="Times New Roman" panose="02020603050405020304" pitchFamily="18" charset="0"/>
                        </a:rPr>
                        <a:t>Критерий сравнения </a:t>
                      </a:r>
                    </a:p>
                  </a:txBody>
                  <a:tcPr/>
                </a:tc>
                <a:tc>
                  <a:txBody>
                    <a:bodyPr/>
                    <a:lstStyle/>
                    <a:p>
                      <a:r>
                        <a:rPr lang="ru-RU" sz="1600" dirty="0">
                          <a:latin typeface="Times New Roman" panose="02020603050405020304" pitchFamily="18" charset="0"/>
                          <a:cs typeface="Times New Roman" panose="02020603050405020304" pitchFamily="18" charset="0"/>
                        </a:rPr>
                        <a:t>Постановление Минтруда</a:t>
                      </a:r>
                      <a:r>
                        <a:rPr lang="ru-RU" sz="1600" baseline="0" dirty="0">
                          <a:latin typeface="Times New Roman" panose="02020603050405020304" pitchFamily="18" charset="0"/>
                          <a:cs typeface="Times New Roman" panose="02020603050405020304" pitchFamily="18" charset="0"/>
                        </a:rPr>
                        <a:t> России и Минобразования России от 13.01.2003 № 1/29</a:t>
                      </a:r>
                      <a:endParaRPr lang="ru-RU" sz="16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lang="ru-RU" sz="1600" dirty="0">
                          <a:latin typeface="Times New Roman" panose="02020603050405020304" pitchFamily="18" charset="0"/>
                          <a:cs typeface="Times New Roman" panose="02020603050405020304" pitchFamily="18" charset="0"/>
                        </a:rPr>
                        <a:t>Постановление Правительства РФ</a:t>
                      </a:r>
                      <a:r>
                        <a:rPr lang="ru-RU" sz="1600" baseline="0" dirty="0">
                          <a:latin typeface="Times New Roman" panose="02020603050405020304" pitchFamily="18" charset="0"/>
                          <a:cs typeface="Times New Roman" panose="02020603050405020304" pitchFamily="18" charset="0"/>
                        </a:rPr>
                        <a:t> от 24.12.2021 № 2464</a:t>
                      </a:r>
                      <a:endParaRPr lang="ru-RU" sz="1600" dirty="0">
                        <a:latin typeface="Times New Roman" panose="02020603050405020304" pitchFamily="18" charset="0"/>
                        <a:cs typeface="Times New Roman" panose="02020603050405020304" pitchFamily="18" charset="0"/>
                      </a:endParaRPr>
                    </a:p>
                  </a:txBody>
                  <a:tcPr>
                    <a:solidFill>
                      <a:schemeClr val="tx2">
                        <a:lumMod val="75000"/>
                      </a:schemeClr>
                    </a:solidFill>
                  </a:tcPr>
                </a:tc>
                <a:extLst>
                  <a:ext uri="{0D108BD9-81ED-4DB2-BD59-A6C34878D82A}">
                    <a16:rowId xmlns="" xmlns:a16="http://schemas.microsoft.com/office/drawing/2014/main" val="4263397222"/>
                  </a:ext>
                </a:extLst>
              </a:tr>
              <a:tr h="370840">
                <a:tc>
                  <a:txBody>
                    <a:bodyPr/>
                    <a:lstStyle/>
                    <a:p>
                      <a:r>
                        <a:rPr lang="ru-RU" sz="1600" dirty="0">
                          <a:latin typeface="Times New Roman" panose="02020603050405020304" pitchFamily="18" charset="0"/>
                          <a:cs typeface="Times New Roman" panose="02020603050405020304" pitchFamily="18" charset="0"/>
                        </a:rPr>
                        <a:t>Определение</a:t>
                      </a:r>
                      <a:r>
                        <a:rPr lang="ru-RU" sz="1600" baseline="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a:latin typeface="Times New Roman" panose="02020603050405020304" pitchFamily="18" charset="0"/>
                          <a:cs typeface="Times New Roman" panose="02020603050405020304" pitchFamily="18" charset="0"/>
                        </a:rPr>
                        <a:t>Отсутствует</a:t>
                      </a:r>
                    </a:p>
                  </a:txBody>
                  <a:tcPr/>
                </a:tc>
                <a:tc>
                  <a:txBody>
                    <a:bodyPr/>
                    <a:lstStyle/>
                    <a:p>
                      <a:r>
                        <a:rPr lang="ru-RU" sz="1600" dirty="0">
                          <a:latin typeface="Times New Roman" panose="02020603050405020304" pitchFamily="18" charset="0"/>
                          <a:cs typeface="Times New Roman" panose="02020603050405020304" pitchFamily="18" charset="0"/>
                        </a:rPr>
                        <a:t>Стажировка по охране труда на рабочем месте проводится в целях приобретения</a:t>
                      </a:r>
                      <a:r>
                        <a:rPr lang="ru-RU" sz="1600" baseline="0" dirty="0">
                          <a:latin typeface="Times New Roman" panose="02020603050405020304" pitchFamily="18" charset="0"/>
                          <a:cs typeface="Times New Roman" panose="02020603050405020304" pitchFamily="18" charset="0"/>
                        </a:rPr>
                        <a:t> работниками практических навыков безопасных методов и приемов выполнения работ в процессе трудовой </a:t>
                      </a:r>
                      <a:r>
                        <a:rPr lang="ru-RU" sz="1600" baseline="0" dirty="0" smtClean="0">
                          <a:latin typeface="Times New Roman" panose="02020603050405020304" pitchFamily="18" charset="0"/>
                          <a:cs typeface="Times New Roman" panose="02020603050405020304" pitchFamily="18" charset="0"/>
                        </a:rPr>
                        <a:t>деятельности. Допускаются лица, прошедшие инструктаж и обучение требованиям ОТ по п. 46  </a:t>
                      </a: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829456500"/>
                  </a:ext>
                </a:extLst>
              </a:tr>
              <a:tr h="370840">
                <a:tc>
                  <a:txBody>
                    <a:bodyPr/>
                    <a:lstStyle/>
                    <a:p>
                      <a:r>
                        <a:rPr lang="ru-RU" sz="1600" dirty="0">
                          <a:latin typeface="Times New Roman" panose="02020603050405020304" pitchFamily="18" charset="0"/>
                          <a:cs typeface="Times New Roman" panose="02020603050405020304" pitchFamily="18" charset="0"/>
                        </a:rPr>
                        <a:t>Объем работы </a:t>
                      </a:r>
                    </a:p>
                  </a:txBody>
                  <a:tcPr/>
                </a:tc>
                <a:tc>
                  <a:txBody>
                    <a:bodyPr/>
                    <a:lstStyle/>
                    <a:p>
                      <a:r>
                        <a:rPr lang="ru-RU" sz="1600" dirty="0">
                          <a:latin typeface="Times New Roman" panose="02020603050405020304" pitchFamily="18" charset="0"/>
                          <a:cs typeface="Times New Roman" panose="02020603050405020304" pitchFamily="18" charset="0"/>
                        </a:rPr>
                        <a:t>Лица, применяемые на работу с вредными и (или) опасными условиями труда</a:t>
                      </a:r>
                    </a:p>
                  </a:txBody>
                  <a:tcPr/>
                </a:tc>
                <a:tc>
                  <a:txBody>
                    <a:bodyPr/>
                    <a:lstStyle/>
                    <a:p>
                      <a:r>
                        <a:rPr lang="ru-RU" sz="1600" i="1" dirty="0">
                          <a:solidFill>
                            <a:srgbClr val="FF0000"/>
                          </a:solidFill>
                          <a:latin typeface="Times New Roman" panose="02020603050405020304" pitchFamily="18" charset="0"/>
                          <a:cs typeface="Times New Roman" panose="02020603050405020304" pitchFamily="18" charset="0"/>
                        </a:rPr>
                        <a:t>Перечень профессий и должностей работников</a:t>
                      </a:r>
                      <a:r>
                        <a:rPr lang="ru-RU" sz="1600" dirty="0">
                          <a:latin typeface="Times New Roman" panose="02020603050405020304" pitchFamily="18" charset="0"/>
                          <a:cs typeface="Times New Roman" panose="02020603050405020304" pitchFamily="18" charset="0"/>
                        </a:rPr>
                        <a:t>, которым необходимо</a:t>
                      </a:r>
                      <a:r>
                        <a:rPr lang="ru-RU" sz="1600" baseline="0" dirty="0">
                          <a:latin typeface="Times New Roman" panose="02020603050405020304" pitchFamily="18" charset="0"/>
                          <a:cs typeface="Times New Roman" panose="02020603050405020304" pitchFamily="18" charset="0"/>
                        </a:rPr>
                        <a:t> пройти стажировку на рабочем месте , </a:t>
                      </a:r>
                      <a:r>
                        <a:rPr lang="ru-RU" sz="1600" i="1" baseline="0" dirty="0">
                          <a:solidFill>
                            <a:srgbClr val="FF0000"/>
                          </a:solidFill>
                          <a:latin typeface="Times New Roman" panose="02020603050405020304" pitchFamily="18" charset="0"/>
                          <a:cs typeface="Times New Roman" panose="02020603050405020304" pitchFamily="18" charset="0"/>
                        </a:rPr>
                        <a:t>устанавливается работодателем </a:t>
                      </a:r>
                      <a:r>
                        <a:rPr lang="ru-RU" sz="1600" baseline="0" dirty="0">
                          <a:latin typeface="Times New Roman" panose="02020603050405020304" pitchFamily="18" charset="0"/>
                          <a:cs typeface="Times New Roman" panose="02020603050405020304" pitchFamily="18" charset="0"/>
                        </a:rPr>
                        <a:t>с учетом мнения профсоюзного или иного уполномоченного работниками органа (при наличии). Обязательному включению в указанный перечень подлежат наименования профессий и должностей работников, </a:t>
                      </a:r>
                      <a:r>
                        <a:rPr lang="ru-RU" sz="1600" baseline="0" dirty="0">
                          <a:solidFill>
                            <a:srgbClr val="FF0000"/>
                          </a:solidFill>
                          <a:latin typeface="Times New Roman" panose="02020603050405020304" pitchFamily="18" charset="0"/>
                          <a:cs typeface="Times New Roman" panose="02020603050405020304" pitchFamily="18" charset="0"/>
                        </a:rPr>
                        <a:t>выполняющих работы повышенной </a:t>
                      </a:r>
                      <a:r>
                        <a:rPr lang="ru-RU" sz="1600" baseline="0" dirty="0" smtClean="0">
                          <a:solidFill>
                            <a:srgbClr val="FF0000"/>
                          </a:solidFill>
                          <a:latin typeface="Times New Roman" panose="02020603050405020304" pitchFamily="18" charset="0"/>
                          <a:cs typeface="Times New Roman" panose="02020603050405020304" pitchFamily="18" charset="0"/>
                        </a:rPr>
                        <a:t>опасности!!!</a:t>
                      </a:r>
                      <a:r>
                        <a:rPr lang="ru-RU" sz="1600" baseline="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444593013"/>
                  </a:ext>
                </a:extLst>
              </a:tr>
              <a:tr h="370840">
                <a:tc>
                  <a:txBody>
                    <a:bodyPr/>
                    <a:lstStyle/>
                    <a:p>
                      <a:r>
                        <a:rPr lang="ru-RU" sz="1600" dirty="0">
                          <a:latin typeface="Times New Roman" panose="02020603050405020304" pitchFamily="18" charset="0"/>
                          <a:cs typeface="Times New Roman" panose="02020603050405020304" pitchFamily="18" charset="0"/>
                        </a:rPr>
                        <a:t>Планирование </a:t>
                      </a:r>
                    </a:p>
                  </a:txBody>
                  <a:tcPr/>
                </a:tc>
                <a:tc>
                  <a:txBody>
                    <a:bodyPr/>
                    <a:lstStyle/>
                    <a:p>
                      <a:r>
                        <a:rPr lang="ru-RU" sz="1600" dirty="0">
                          <a:latin typeface="Times New Roman" panose="02020603050405020304" pitchFamily="18" charset="0"/>
                          <a:cs typeface="Times New Roman" panose="02020603050405020304" pitchFamily="18" charset="0"/>
                        </a:rPr>
                        <a:t>Не определено </a:t>
                      </a:r>
                    </a:p>
                  </a:txBody>
                  <a:tcPr/>
                </a:tc>
                <a:tc>
                  <a:txBody>
                    <a:bodyPr/>
                    <a:lstStyle/>
                    <a:p>
                      <a:r>
                        <a:rPr lang="ru-RU" sz="1600" dirty="0">
                          <a:latin typeface="Times New Roman" panose="02020603050405020304" pitchFamily="18" charset="0"/>
                          <a:cs typeface="Times New Roman" panose="02020603050405020304" pitchFamily="18" charset="0"/>
                        </a:rPr>
                        <a:t>Перечень профессий и должностей работников, которым необходимо пройти стажировку на рабочем месте. </a:t>
                      </a:r>
                    </a:p>
                  </a:txBody>
                  <a:tcPr/>
                </a:tc>
                <a:extLst>
                  <a:ext uri="{0D108BD9-81ED-4DB2-BD59-A6C34878D82A}">
                    <a16:rowId xmlns="" xmlns:a16="http://schemas.microsoft.com/office/drawing/2014/main" val="302404369"/>
                  </a:ext>
                </a:extLst>
              </a:tr>
            </a:tbl>
          </a:graphicData>
        </a:graphic>
      </p:graphicFrame>
    </p:spTree>
    <p:extLst>
      <p:ext uri="{BB962C8B-B14F-4D97-AF65-F5344CB8AC3E}">
        <p14:creationId xmlns:p14="http://schemas.microsoft.com/office/powerpoint/2010/main" val="4200976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0193" y="168165"/>
            <a:ext cx="8166537" cy="646331"/>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Технологический процесс стажировки на рабочем месте. Взаимосвязь с другими процессами СОУТ. Электронный документооборот </a:t>
            </a:r>
          </a:p>
        </p:txBody>
      </p:sp>
      <p:graphicFrame>
        <p:nvGraphicFramePr>
          <p:cNvPr id="5" name="Таблица 4"/>
          <p:cNvGraphicFramePr>
            <a:graphicFrameLocks noGrp="1"/>
          </p:cNvGraphicFramePr>
          <p:nvPr/>
        </p:nvGraphicFramePr>
        <p:xfrm>
          <a:off x="192690" y="1566041"/>
          <a:ext cx="11831144" cy="2895600"/>
        </p:xfrm>
        <a:graphic>
          <a:graphicData uri="http://schemas.openxmlformats.org/drawingml/2006/table">
            <a:tbl>
              <a:tblPr firstRow="1" bandRow="1">
                <a:tableStyleId>{5C22544A-7EE6-4342-B048-85BDC9FD1C3A}</a:tableStyleId>
              </a:tblPr>
              <a:tblGrid>
                <a:gridCol w="2444146">
                  <a:extLst>
                    <a:ext uri="{9D8B030D-6E8A-4147-A177-3AD203B41FA5}">
                      <a16:colId xmlns="" xmlns:a16="http://schemas.microsoft.com/office/drawing/2014/main" val="3234880678"/>
                    </a:ext>
                  </a:extLst>
                </a:gridCol>
                <a:gridCol w="4415605">
                  <a:extLst>
                    <a:ext uri="{9D8B030D-6E8A-4147-A177-3AD203B41FA5}">
                      <a16:colId xmlns="" xmlns:a16="http://schemas.microsoft.com/office/drawing/2014/main" val="1354655081"/>
                    </a:ext>
                  </a:extLst>
                </a:gridCol>
                <a:gridCol w="4971393">
                  <a:extLst>
                    <a:ext uri="{9D8B030D-6E8A-4147-A177-3AD203B41FA5}">
                      <a16:colId xmlns="" xmlns:a16="http://schemas.microsoft.com/office/drawing/2014/main" val="3577725097"/>
                    </a:ext>
                  </a:extLst>
                </a:gridCol>
              </a:tblGrid>
              <a:tr h="346841">
                <a:tc>
                  <a:txBody>
                    <a:bodyPr/>
                    <a:lstStyle/>
                    <a:p>
                      <a:r>
                        <a:rPr lang="ru-RU" sz="1600" dirty="0">
                          <a:latin typeface="Times New Roman" panose="02020603050405020304" pitchFamily="18" charset="0"/>
                          <a:cs typeface="Times New Roman" panose="02020603050405020304" pitchFamily="18" charset="0"/>
                        </a:rPr>
                        <a:t>Критерий сравнения </a:t>
                      </a:r>
                    </a:p>
                  </a:txBody>
                  <a:tcPr/>
                </a:tc>
                <a:tc>
                  <a:txBody>
                    <a:bodyPr/>
                    <a:lstStyle/>
                    <a:p>
                      <a:r>
                        <a:rPr lang="ru-RU" sz="1600" dirty="0">
                          <a:latin typeface="Times New Roman" panose="02020603050405020304" pitchFamily="18" charset="0"/>
                          <a:cs typeface="Times New Roman" panose="02020603050405020304" pitchFamily="18" charset="0"/>
                        </a:rPr>
                        <a:t>Постановление Минтруда</a:t>
                      </a:r>
                      <a:r>
                        <a:rPr lang="ru-RU" sz="1600" baseline="0" dirty="0">
                          <a:latin typeface="Times New Roman" panose="02020603050405020304" pitchFamily="18" charset="0"/>
                          <a:cs typeface="Times New Roman" panose="02020603050405020304" pitchFamily="18" charset="0"/>
                        </a:rPr>
                        <a:t> России и Минобразования России от 13.01.2003 № 1/29</a:t>
                      </a:r>
                      <a:endParaRPr lang="ru-RU" sz="16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lang="ru-RU" sz="1600" dirty="0">
                          <a:latin typeface="Times New Roman" panose="02020603050405020304" pitchFamily="18" charset="0"/>
                          <a:cs typeface="Times New Roman" panose="02020603050405020304" pitchFamily="18" charset="0"/>
                        </a:rPr>
                        <a:t>Постановление Правительства РФ</a:t>
                      </a:r>
                      <a:r>
                        <a:rPr lang="ru-RU" sz="1600" baseline="0" dirty="0">
                          <a:latin typeface="Times New Roman" panose="02020603050405020304" pitchFamily="18" charset="0"/>
                          <a:cs typeface="Times New Roman" panose="02020603050405020304" pitchFamily="18" charset="0"/>
                        </a:rPr>
                        <a:t> от 24.12.2021 № 2464</a:t>
                      </a:r>
                      <a:endParaRPr lang="ru-RU" sz="1600" dirty="0">
                        <a:latin typeface="Times New Roman" panose="02020603050405020304" pitchFamily="18" charset="0"/>
                        <a:cs typeface="Times New Roman" panose="02020603050405020304" pitchFamily="18" charset="0"/>
                      </a:endParaRPr>
                    </a:p>
                  </a:txBody>
                  <a:tcPr>
                    <a:solidFill>
                      <a:schemeClr val="tx2">
                        <a:lumMod val="75000"/>
                      </a:schemeClr>
                    </a:solidFill>
                  </a:tcPr>
                </a:tc>
                <a:extLst>
                  <a:ext uri="{0D108BD9-81ED-4DB2-BD59-A6C34878D82A}">
                    <a16:rowId xmlns="" xmlns:a16="http://schemas.microsoft.com/office/drawing/2014/main" val="4263397222"/>
                  </a:ext>
                </a:extLst>
              </a:tr>
              <a:tr h="370840">
                <a:tc>
                  <a:txBody>
                    <a:bodyPr/>
                    <a:lstStyle/>
                    <a:p>
                      <a:r>
                        <a:rPr lang="ru-RU" sz="1400" dirty="0">
                          <a:latin typeface="Times New Roman" panose="02020603050405020304" pitchFamily="18" charset="0"/>
                          <a:cs typeface="Times New Roman" panose="02020603050405020304" pitchFamily="18" charset="0"/>
                        </a:rPr>
                        <a:t>Технологический</a:t>
                      </a:r>
                      <a:r>
                        <a:rPr lang="ru-RU" sz="1400" baseline="0" dirty="0">
                          <a:latin typeface="Times New Roman" panose="02020603050405020304" pitchFamily="18" charset="0"/>
                          <a:cs typeface="Times New Roman" panose="02020603050405020304" pitchFamily="18" charset="0"/>
                        </a:rPr>
                        <a:t> процесс </a:t>
                      </a:r>
                      <a:endParaRPr lang="ru-RU" sz="1400" dirty="0">
                        <a:latin typeface="Times New Roman" panose="02020603050405020304" pitchFamily="18" charset="0"/>
                        <a:cs typeface="Times New Roman" panose="02020603050405020304" pitchFamily="18" charset="0"/>
                      </a:endParaRPr>
                    </a:p>
                  </a:txBody>
                  <a:tcPr>
                    <a:solidFill>
                      <a:srgbClr val="C7DEBA"/>
                    </a:solidFill>
                  </a:tcPr>
                </a:tc>
                <a:tc>
                  <a:txBody>
                    <a:bodyPr/>
                    <a:lstStyle/>
                    <a:p>
                      <a:r>
                        <a:rPr lang="ru-RU" sz="1400" dirty="0">
                          <a:latin typeface="Times New Roman" panose="02020603050405020304" pitchFamily="18" charset="0"/>
                          <a:cs typeface="Times New Roman" panose="02020603050405020304" pitchFamily="18" charset="0"/>
                        </a:rPr>
                        <a:t>Не определен </a:t>
                      </a:r>
                    </a:p>
                  </a:txBody>
                  <a:tcPr>
                    <a:solidFill>
                      <a:srgbClr val="C7DEBA"/>
                    </a:solidFill>
                  </a:tcPr>
                </a:tc>
                <a:tc>
                  <a:txBody>
                    <a:bodyPr/>
                    <a:lstStyle/>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Планирование стажировки на рабочем месте </a:t>
                      </a:r>
                    </a:p>
                    <a:p>
                      <a:pPr marL="285750" indent="-2857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Разработка программ стажировки на рабочем месте ( иных локальных актов, определяющих</a:t>
                      </a:r>
                      <a:r>
                        <a:rPr lang="ru-RU" sz="1400" baseline="0" dirty="0">
                          <a:latin typeface="Times New Roman" panose="02020603050405020304" pitchFamily="18" charset="0"/>
                          <a:cs typeface="Times New Roman" panose="02020603050405020304" pitchFamily="18" charset="0"/>
                        </a:rPr>
                        <a:t> содержание стажировки)</a:t>
                      </a:r>
                    </a:p>
                    <a:p>
                      <a:pPr marL="285750" indent="-285750">
                        <a:buFont typeface="Arial" panose="020B0604020202020204" pitchFamily="34" charset="0"/>
                        <a:buChar char="•"/>
                      </a:pPr>
                      <a:r>
                        <a:rPr lang="ru-RU" sz="1400" baseline="0" dirty="0">
                          <a:latin typeface="Times New Roman" panose="02020603050405020304" pitchFamily="18" charset="0"/>
                          <a:cs typeface="Times New Roman" panose="02020603050405020304" pitchFamily="18" charset="0"/>
                        </a:rPr>
                        <a:t>Проведение стажировки на рабочем месте </a:t>
                      </a:r>
                    </a:p>
                    <a:p>
                      <a:pPr marL="285750" indent="-285750">
                        <a:buFont typeface="Arial" panose="020B0604020202020204" pitchFamily="34" charset="0"/>
                        <a:buChar char="•"/>
                      </a:pPr>
                      <a:r>
                        <a:rPr lang="ru-RU" sz="1400" baseline="0" dirty="0">
                          <a:latin typeface="Times New Roman" panose="02020603050405020304" pitchFamily="18" charset="0"/>
                          <a:cs typeface="Times New Roman" panose="02020603050405020304" pitchFamily="18" charset="0"/>
                        </a:rPr>
                        <a:t>Документирование стажировки на рабочем месте </a:t>
                      </a:r>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txBody>
                  <a:tcPr>
                    <a:solidFill>
                      <a:srgbClr val="C7DEBA"/>
                    </a:solidFill>
                  </a:tcPr>
                </a:tc>
                <a:extLst>
                  <a:ext uri="{0D108BD9-81ED-4DB2-BD59-A6C34878D82A}">
                    <a16:rowId xmlns="" xmlns:a16="http://schemas.microsoft.com/office/drawing/2014/main" val="1829456500"/>
                  </a:ext>
                </a:extLst>
              </a:tr>
              <a:tr h="370840">
                <a:tc>
                  <a:txBody>
                    <a:bodyPr/>
                    <a:lstStyle/>
                    <a:p>
                      <a:r>
                        <a:rPr lang="ru-RU" sz="1400" dirty="0">
                          <a:latin typeface="Times New Roman" panose="02020603050405020304" pitchFamily="18" charset="0"/>
                          <a:cs typeface="Times New Roman" panose="02020603050405020304" pitchFamily="18" charset="0"/>
                        </a:rPr>
                        <a:t>Взаимосвязь</a:t>
                      </a:r>
                      <a:r>
                        <a:rPr lang="ru-RU" sz="1400" baseline="0" dirty="0">
                          <a:latin typeface="Times New Roman" panose="02020603050405020304" pitchFamily="18" charset="0"/>
                          <a:cs typeface="Times New Roman" panose="02020603050405020304" pitchFamily="18" charset="0"/>
                        </a:rPr>
                        <a:t> с другими процессами СОУТ</a:t>
                      </a:r>
                      <a:endParaRPr lang="ru-RU" sz="1400" dirty="0">
                        <a:latin typeface="Times New Roman" panose="02020603050405020304" pitchFamily="18" charset="0"/>
                        <a:cs typeface="Times New Roman" panose="02020603050405020304" pitchFamily="18" charset="0"/>
                      </a:endParaRPr>
                    </a:p>
                  </a:txBody>
                  <a:tcPr>
                    <a:solidFill>
                      <a:srgbClr val="C7DEBA"/>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400" dirty="0">
                          <a:latin typeface="Times New Roman" panose="02020603050405020304" pitchFamily="18" charset="0"/>
                          <a:cs typeface="Times New Roman" panose="02020603050405020304" pitchFamily="18" charset="0"/>
                        </a:rPr>
                        <a:t>Не предусмотрена </a:t>
                      </a:r>
                    </a:p>
                    <a:p>
                      <a:endParaRPr lang="ru-RU" sz="1400" dirty="0">
                        <a:latin typeface="Times New Roman" panose="02020603050405020304" pitchFamily="18" charset="0"/>
                        <a:cs typeface="Times New Roman" panose="02020603050405020304" pitchFamily="18" charset="0"/>
                      </a:endParaRPr>
                    </a:p>
                  </a:txBody>
                  <a:tcPr>
                    <a:solidFill>
                      <a:srgbClr val="C7DEBA"/>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400" dirty="0">
                          <a:latin typeface="Times New Roman" panose="02020603050405020304" pitchFamily="18" charset="0"/>
                          <a:cs typeface="Times New Roman" panose="02020603050405020304" pitchFamily="18" charset="0"/>
                        </a:rPr>
                        <a:t>Обеспечение безопасности работников при осуществлении технологических процессов:</a:t>
                      </a:r>
                      <a:r>
                        <a:rPr lang="ru-RU" sz="1400" baseline="0" dirty="0">
                          <a:latin typeface="Times New Roman" panose="02020603050405020304" pitchFamily="18" charset="0"/>
                          <a:cs typeface="Times New Roman" panose="02020603050405020304" pitchFamily="18" charset="0"/>
                        </a:rPr>
                        <a:t> перечень работ повышенной опасности </a:t>
                      </a:r>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txBody>
                  <a:tcPr>
                    <a:solidFill>
                      <a:srgbClr val="C7DEBA"/>
                    </a:solidFill>
                  </a:tcPr>
                </a:tc>
                <a:extLst>
                  <a:ext uri="{0D108BD9-81ED-4DB2-BD59-A6C34878D82A}">
                    <a16:rowId xmlns="" xmlns:a16="http://schemas.microsoft.com/office/drawing/2014/main" val="2444593013"/>
                  </a:ext>
                </a:extLst>
              </a:tr>
            </a:tbl>
          </a:graphicData>
        </a:graphic>
      </p:graphicFrame>
      <p:graphicFrame>
        <p:nvGraphicFramePr>
          <p:cNvPr id="4" name="Таблица 3"/>
          <p:cNvGraphicFramePr>
            <a:graphicFrameLocks noGrp="1"/>
          </p:cNvGraphicFramePr>
          <p:nvPr/>
        </p:nvGraphicFramePr>
        <p:xfrm>
          <a:off x="192690" y="4461641"/>
          <a:ext cx="11831144" cy="822960"/>
        </p:xfrm>
        <a:graphic>
          <a:graphicData uri="http://schemas.openxmlformats.org/drawingml/2006/table">
            <a:tbl>
              <a:tblPr firstRow="1" bandRow="1">
                <a:tableStyleId>{5C22544A-7EE6-4342-B048-85BDC9FD1C3A}</a:tableStyleId>
              </a:tblPr>
              <a:tblGrid>
                <a:gridCol w="2444146">
                  <a:extLst>
                    <a:ext uri="{9D8B030D-6E8A-4147-A177-3AD203B41FA5}">
                      <a16:colId xmlns="" xmlns:a16="http://schemas.microsoft.com/office/drawing/2014/main" val="3722412719"/>
                    </a:ext>
                  </a:extLst>
                </a:gridCol>
                <a:gridCol w="4415605">
                  <a:extLst>
                    <a:ext uri="{9D8B030D-6E8A-4147-A177-3AD203B41FA5}">
                      <a16:colId xmlns="" xmlns:a16="http://schemas.microsoft.com/office/drawing/2014/main" val="3470703811"/>
                    </a:ext>
                  </a:extLst>
                </a:gridCol>
                <a:gridCol w="4971393">
                  <a:extLst>
                    <a:ext uri="{9D8B030D-6E8A-4147-A177-3AD203B41FA5}">
                      <a16:colId xmlns="" xmlns:a16="http://schemas.microsoft.com/office/drawing/2014/main" val="1620998296"/>
                    </a:ext>
                  </a:extLst>
                </a:gridCol>
              </a:tblGrid>
              <a:tr h="510347">
                <a:tc>
                  <a:txBody>
                    <a:bodyPr/>
                    <a:lstStyle/>
                    <a:p>
                      <a:r>
                        <a:rPr lang="ru-RU" sz="1400" b="0" dirty="0">
                          <a:solidFill>
                            <a:schemeClr val="tx2"/>
                          </a:solidFill>
                          <a:latin typeface="Times New Roman" panose="02020603050405020304" pitchFamily="18" charset="0"/>
                          <a:cs typeface="Times New Roman" panose="02020603050405020304" pitchFamily="18" charset="0"/>
                        </a:rPr>
                        <a:t>Электронный документооборот </a:t>
                      </a:r>
                    </a:p>
                  </a:txBody>
                  <a:tcPr>
                    <a:solidFill>
                      <a:srgbClr val="C7DEB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Не предусмотрен </a:t>
                      </a:r>
                    </a:p>
                  </a:txBody>
                  <a:tcPr>
                    <a:solidFill>
                      <a:srgbClr val="C7DEBA"/>
                    </a:solidFill>
                  </a:tcPr>
                </a:tc>
                <a:tc>
                  <a:txBody>
                    <a:bodyPr/>
                    <a:lstStyle/>
                    <a:p>
                      <a:r>
                        <a:rPr lang="ru-RU" sz="1400" b="0" dirty="0">
                          <a:solidFill>
                            <a:schemeClr val="tx2"/>
                          </a:solidFill>
                          <a:latin typeface="Times New Roman" panose="02020603050405020304" pitchFamily="18" charset="0"/>
                          <a:cs typeface="Times New Roman" panose="02020603050405020304" pitchFamily="18" charset="0"/>
                        </a:rPr>
                        <a:t>Возможен </a:t>
                      </a:r>
                    </a:p>
                  </a:txBody>
                  <a:tcPr>
                    <a:solidFill>
                      <a:srgbClr val="C7DEBA"/>
                    </a:solidFill>
                  </a:tcPr>
                </a:tc>
                <a:extLst>
                  <a:ext uri="{0D108BD9-81ED-4DB2-BD59-A6C34878D82A}">
                    <a16:rowId xmlns="" xmlns:a16="http://schemas.microsoft.com/office/drawing/2014/main" val="3544970296"/>
                  </a:ext>
                </a:extLst>
              </a:tr>
              <a:tr h="212647">
                <a:tc>
                  <a:txBody>
                    <a:bodyPr/>
                    <a:lstStyle/>
                    <a:p>
                      <a:r>
                        <a:rPr lang="ru-RU" sz="1400" dirty="0">
                          <a:solidFill>
                            <a:schemeClr val="tx2"/>
                          </a:solidFill>
                          <a:latin typeface="Times New Roman" panose="02020603050405020304" pitchFamily="18" charset="0"/>
                          <a:cs typeface="Times New Roman" panose="02020603050405020304" pitchFamily="18" charset="0"/>
                        </a:rPr>
                        <a:t>Ведение реестров </a:t>
                      </a:r>
                    </a:p>
                  </a:txBody>
                  <a:tcPr>
                    <a:solidFill>
                      <a:srgbClr val="C7DEB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Не предусмотрено </a:t>
                      </a:r>
                    </a:p>
                  </a:txBody>
                  <a:tcPr>
                    <a:solidFill>
                      <a:srgbClr val="C7DEBA"/>
                    </a:solidFill>
                  </a:tcPr>
                </a:tc>
                <a:tc>
                  <a:txBody>
                    <a:bodyPr/>
                    <a:lstStyle/>
                    <a:p>
                      <a:r>
                        <a:rPr lang="ru-RU" sz="1400" dirty="0">
                          <a:solidFill>
                            <a:schemeClr val="tx2"/>
                          </a:solidFill>
                          <a:latin typeface="Times New Roman" panose="02020603050405020304" pitchFamily="18" charset="0"/>
                          <a:cs typeface="Times New Roman" panose="02020603050405020304" pitchFamily="18" charset="0"/>
                        </a:rPr>
                        <a:t>Не предусмотрено </a:t>
                      </a:r>
                    </a:p>
                  </a:txBody>
                  <a:tcPr>
                    <a:solidFill>
                      <a:srgbClr val="C7DEBA"/>
                    </a:solidFill>
                  </a:tcPr>
                </a:tc>
                <a:extLst>
                  <a:ext uri="{0D108BD9-81ED-4DB2-BD59-A6C34878D82A}">
                    <a16:rowId xmlns="" xmlns:a16="http://schemas.microsoft.com/office/drawing/2014/main" val="3710418349"/>
                  </a:ext>
                </a:extLst>
              </a:tr>
            </a:tbl>
          </a:graphicData>
        </a:graphic>
      </p:graphicFrame>
    </p:spTree>
    <p:extLst>
      <p:ext uri="{BB962C8B-B14F-4D97-AF65-F5344CB8AC3E}">
        <p14:creationId xmlns:p14="http://schemas.microsoft.com/office/powerpoint/2010/main" val="3379845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23890021"/>
              </p:ext>
            </p:extLst>
          </p:nvPr>
        </p:nvGraphicFramePr>
        <p:xfrm>
          <a:off x="297792" y="883750"/>
          <a:ext cx="11368689" cy="5672780"/>
        </p:xfrm>
        <a:graphic>
          <a:graphicData uri="http://schemas.openxmlformats.org/drawingml/2006/table">
            <a:tbl>
              <a:tblPr firstRow="1" bandRow="1">
                <a:tableStyleId>{5C22544A-7EE6-4342-B048-85BDC9FD1C3A}</a:tableStyleId>
              </a:tblPr>
              <a:tblGrid>
                <a:gridCol w="3307256">
                  <a:extLst>
                    <a:ext uri="{9D8B030D-6E8A-4147-A177-3AD203B41FA5}">
                      <a16:colId xmlns="" xmlns:a16="http://schemas.microsoft.com/office/drawing/2014/main" val="3080203496"/>
                    </a:ext>
                  </a:extLst>
                </a:gridCol>
                <a:gridCol w="3941380">
                  <a:extLst>
                    <a:ext uri="{9D8B030D-6E8A-4147-A177-3AD203B41FA5}">
                      <a16:colId xmlns="" xmlns:a16="http://schemas.microsoft.com/office/drawing/2014/main" val="3766754470"/>
                    </a:ext>
                  </a:extLst>
                </a:gridCol>
                <a:gridCol w="4120053">
                  <a:extLst>
                    <a:ext uri="{9D8B030D-6E8A-4147-A177-3AD203B41FA5}">
                      <a16:colId xmlns="" xmlns:a16="http://schemas.microsoft.com/office/drawing/2014/main" val="1126167782"/>
                    </a:ext>
                  </a:extLst>
                </a:gridCol>
              </a:tblGrid>
              <a:tr h="0">
                <a:tc>
                  <a:txBody>
                    <a:bodyPr/>
                    <a:lstStyle/>
                    <a:p>
                      <a:r>
                        <a:rPr lang="ru-RU" sz="1600" dirty="0">
                          <a:latin typeface="Times New Roman" panose="02020603050405020304" pitchFamily="18" charset="0"/>
                          <a:cs typeface="Times New Roman" panose="02020603050405020304" pitchFamily="18" charset="0"/>
                        </a:rPr>
                        <a:t>Критерий сравнения </a:t>
                      </a:r>
                    </a:p>
                  </a:txBody>
                  <a:tcPr/>
                </a:tc>
                <a:tc>
                  <a:txBody>
                    <a:bodyPr/>
                    <a:lstStyle/>
                    <a:p>
                      <a:r>
                        <a:rPr lang="ru-RU" sz="1600" dirty="0">
                          <a:latin typeface="Times New Roman" panose="02020603050405020304" pitchFamily="18" charset="0"/>
                          <a:cs typeface="Times New Roman" panose="02020603050405020304" pitchFamily="18" charset="0"/>
                        </a:rPr>
                        <a:t>Постановление Минтруда</a:t>
                      </a:r>
                      <a:r>
                        <a:rPr lang="ru-RU" sz="1600" baseline="0" dirty="0">
                          <a:latin typeface="Times New Roman" panose="02020603050405020304" pitchFamily="18" charset="0"/>
                          <a:cs typeface="Times New Roman" panose="02020603050405020304" pitchFamily="18" charset="0"/>
                        </a:rPr>
                        <a:t> России и Минобразования России от 13.01.2003 № 1/29</a:t>
                      </a:r>
                      <a:endParaRPr lang="ru-RU" sz="16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lang="ru-RU" sz="1600" dirty="0">
                          <a:solidFill>
                            <a:schemeClr val="bg1"/>
                          </a:solidFill>
                          <a:latin typeface="Times New Roman" panose="02020603050405020304" pitchFamily="18" charset="0"/>
                          <a:cs typeface="Times New Roman" panose="02020603050405020304" pitchFamily="18" charset="0"/>
                        </a:rPr>
                        <a:t>Постановление Правительства РФ</a:t>
                      </a:r>
                      <a:r>
                        <a:rPr lang="ru-RU" sz="1600" baseline="0" dirty="0">
                          <a:solidFill>
                            <a:schemeClr val="bg1"/>
                          </a:solidFill>
                          <a:latin typeface="Times New Roman" panose="02020603050405020304" pitchFamily="18" charset="0"/>
                          <a:cs typeface="Times New Roman" panose="02020603050405020304" pitchFamily="18" charset="0"/>
                        </a:rPr>
                        <a:t> от 24.12.2021 № 2464</a:t>
                      </a:r>
                      <a:endParaRPr lang="ru-RU" sz="1600" dirty="0">
                        <a:solidFill>
                          <a:schemeClr val="bg1"/>
                        </a:solidFill>
                        <a:latin typeface="Times New Roman" panose="02020603050405020304" pitchFamily="18" charset="0"/>
                        <a:cs typeface="Times New Roman" panose="02020603050405020304" pitchFamily="18" charset="0"/>
                      </a:endParaRPr>
                    </a:p>
                  </a:txBody>
                  <a:tcPr>
                    <a:solidFill>
                      <a:srgbClr val="002060"/>
                    </a:solidFill>
                  </a:tcPr>
                </a:tc>
                <a:extLst>
                  <a:ext uri="{0D108BD9-81ED-4DB2-BD59-A6C34878D82A}">
                    <a16:rowId xmlns="" xmlns:a16="http://schemas.microsoft.com/office/drawing/2014/main" val="4190728985"/>
                  </a:ext>
                </a:extLst>
              </a:tr>
              <a:tr h="794230">
                <a:tc>
                  <a:txBody>
                    <a:bodyPr/>
                    <a:lstStyle/>
                    <a:p>
                      <a:r>
                        <a:rPr lang="ru-RU" sz="1400" dirty="0">
                          <a:latin typeface="Times New Roman" panose="02020603050405020304" pitchFamily="18" charset="0"/>
                          <a:cs typeface="Times New Roman" panose="02020603050405020304" pitchFamily="18" charset="0"/>
                        </a:rPr>
                        <a:t>Время проведения </a:t>
                      </a:r>
                    </a:p>
                  </a:txBody>
                  <a:tcPr/>
                </a:tc>
                <a:tc>
                  <a:txBody>
                    <a:bodyPr/>
                    <a:lstStyle/>
                    <a:p>
                      <a:r>
                        <a:rPr lang="ru-RU" sz="1400" dirty="0">
                          <a:latin typeface="Times New Roman" panose="02020603050405020304" pitchFamily="18" charset="0"/>
                          <a:cs typeface="Times New Roman" panose="02020603050405020304" pitchFamily="18" charset="0"/>
                        </a:rPr>
                        <a:t>До допуска к самостоятельной работе </a:t>
                      </a:r>
                    </a:p>
                  </a:txBody>
                  <a:tcPr/>
                </a:tc>
                <a:tc>
                  <a:txBody>
                    <a:bodyPr/>
                    <a:lstStyle/>
                    <a:p>
                      <a:r>
                        <a:rPr lang="ru-RU" sz="1400" dirty="0">
                          <a:latin typeface="Times New Roman" panose="02020603050405020304" pitchFamily="18" charset="0"/>
                          <a:cs typeface="Times New Roman" panose="02020603050405020304" pitchFamily="18" charset="0"/>
                        </a:rPr>
                        <a:t>До допуска к самостоятельной работе после успешного прохождения инструктажа по охране труда и облучения требований охраны труда </a:t>
                      </a:r>
                    </a:p>
                  </a:txBody>
                  <a:tcPr/>
                </a:tc>
                <a:extLst>
                  <a:ext uri="{0D108BD9-81ED-4DB2-BD59-A6C34878D82A}">
                    <a16:rowId xmlns="" xmlns:a16="http://schemas.microsoft.com/office/drawing/2014/main" val="3008515508"/>
                  </a:ext>
                </a:extLst>
              </a:tr>
              <a:tr h="794230">
                <a:tc>
                  <a:txBody>
                    <a:bodyPr/>
                    <a:lstStyle/>
                    <a:p>
                      <a:r>
                        <a:rPr lang="ru-RU" sz="1400" dirty="0">
                          <a:latin typeface="Times New Roman" panose="02020603050405020304" pitchFamily="18" charset="0"/>
                          <a:cs typeface="Times New Roman" panose="02020603050405020304" pitchFamily="18" charset="0"/>
                        </a:rPr>
                        <a:t>Периодичность проведения </a:t>
                      </a:r>
                    </a:p>
                  </a:txBody>
                  <a:tcPr/>
                </a:tc>
                <a:tc>
                  <a:txBody>
                    <a:bodyPr/>
                    <a:lstStyle/>
                    <a:p>
                      <a:r>
                        <a:rPr lang="ru-RU" sz="1400" dirty="0">
                          <a:latin typeface="Times New Roman" panose="02020603050405020304" pitchFamily="18" charset="0"/>
                          <a:cs typeface="Times New Roman" panose="02020603050405020304" pitchFamily="18" charset="0"/>
                        </a:rPr>
                        <a:t>Однократно </a:t>
                      </a:r>
                    </a:p>
                  </a:txBody>
                  <a:tcPr/>
                </a:tc>
                <a:tc>
                  <a:txBody>
                    <a:bodyPr/>
                    <a:lstStyle/>
                    <a:p>
                      <a:r>
                        <a:rPr lang="ru-RU" sz="1400" dirty="0">
                          <a:latin typeface="Times New Roman" panose="02020603050405020304" pitchFamily="18" charset="0"/>
                          <a:cs typeface="Times New Roman" panose="02020603050405020304" pitchFamily="18" charset="0"/>
                        </a:rPr>
                        <a:t>Однократно</a:t>
                      </a:r>
                    </a:p>
                  </a:txBody>
                  <a:tcPr/>
                </a:tc>
                <a:extLst>
                  <a:ext uri="{0D108BD9-81ED-4DB2-BD59-A6C34878D82A}">
                    <a16:rowId xmlns="" xmlns:a16="http://schemas.microsoft.com/office/drawing/2014/main" val="1469348414"/>
                  </a:ext>
                </a:extLst>
              </a:tr>
              <a:tr h="794230">
                <a:tc>
                  <a:txBody>
                    <a:bodyPr/>
                    <a:lstStyle/>
                    <a:p>
                      <a:r>
                        <a:rPr lang="ru-RU" sz="1400" dirty="0">
                          <a:latin typeface="Times New Roman" panose="02020603050405020304" pitchFamily="18" charset="0"/>
                          <a:cs typeface="Times New Roman" panose="02020603050405020304" pitchFamily="18" charset="0"/>
                        </a:rPr>
                        <a:t>Лицо,</a:t>
                      </a:r>
                      <a:r>
                        <a:rPr lang="ru-RU" sz="1400" baseline="0" dirty="0">
                          <a:latin typeface="Times New Roman" panose="02020603050405020304" pitchFamily="18" charset="0"/>
                          <a:cs typeface="Times New Roman" panose="02020603050405020304" pitchFamily="18" charset="0"/>
                        </a:rPr>
                        <a:t> проводящее стажировку </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a:latin typeface="Times New Roman" panose="02020603050405020304" pitchFamily="18" charset="0"/>
                          <a:cs typeface="Times New Roman" panose="02020603050405020304" pitchFamily="18" charset="0"/>
                        </a:rPr>
                        <a:t>Не определено </a:t>
                      </a:r>
                    </a:p>
                  </a:txBody>
                  <a:tcPr/>
                </a:tc>
                <a:tc>
                  <a:txBody>
                    <a:bodyPr/>
                    <a:lstStyle/>
                    <a:p>
                      <a:r>
                        <a:rPr lang="ru-RU" sz="1400" dirty="0">
                          <a:latin typeface="Times New Roman" panose="02020603050405020304" pitchFamily="18" charset="0"/>
                          <a:cs typeface="Times New Roman" panose="02020603050405020304" pitchFamily="18" charset="0"/>
                        </a:rPr>
                        <a:t>Работники организации, назначенные</a:t>
                      </a:r>
                      <a:r>
                        <a:rPr lang="ru-RU" sz="1400" baseline="0" dirty="0">
                          <a:latin typeface="Times New Roman" panose="02020603050405020304" pitchFamily="18" charset="0"/>
                          <a:cs typeface="Times New Roman" panose="02020603050405020304" pitchFamily="18" charset="0"/>
                        </a:rPr>
                        <a:t> ответственными за организацию и проведение стажировки на рабочем месте </a:t>
                      </a:r>
                      <a:r>
                        <a:rPr lang="ru-RU" sz="1400" baseline="0" dirty="0">
                          <a:solidFill>
                            <a:srgbClr val="FF0000"/>
                          </a:solidFill>
                          <a:latin typeface="Times New Roman" panose="02020603050405020304" pitchFamily="18" charset="0"/>
                          <a:cs typeface="Times New Roman" panose="02020603050405020304" pitchFamily="18" charset="0"/>
                        </a:rPr>
                        <a:t>локальным нормативным актом работодателя </a:t>
                      </a:r>
                      <a:r>
                        <a:rPr lang="ru-RU" sz="1400" baseline="0" dirty="0">
                          <a:latin typeface="Times New Roman" panose="02020603050405020304" pitchFamily="18" charset="0"/>
                          <a:cs typeface="Times New Roman" panose="02020603050405020304" pitchFamily="18" charset="0"/>
                        </a:rPr>
                        <a:t>и прошедшие обучение по охране труда </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170666869"/>
                  </a:ext>
                </a:extLst>
              </a:tr>
              <a:tr h="794230">
                <a:tc>
                  <a:txBody>
                    <a:bodyPr/>
                    <a:lstStyle/>
                    <a:p>
                      <a:r>
                        <a:rPr lang="ru-RU" sz="1400" dirty="0">
                          <a:latin typeface="Times New Roman" panose="02020603050405020304" pitchFamily="18" charset="0"/>
                          <a:cs typeface="Times New Roman" panose="02020603050405020304" pitchFamily="18" charset="0"/>
                        </a:rPr>
                        <a:t>Документ, на основании которого проводится стажировка</a:t>
                      </a:r>
                    </a:p>
                  </a:txBody>
                  <a:tcPr/>
                </a:tc>
                <a:tc>
                  <a:txBody>
                    <a:bodyPr/>
                    <a:lstStyle/>
                    <a:p>
                      <a:r>
                        <a:rPr lang="ru-RU" sz="1400" dirty="0">
                          <a:latin typeface="Times New Roman" panose="02020603050405020304" pitchFamily="18" charset="0"/>
                          <a:cs typeface="Times New Roman" panose="02020603050405020304" pitchFamily="18" charset="0"/>
                        </a:rPr>
                        <a:t>Не определен </a:t>
                      </a:r>
                    </a:p>
                  </a:txBody>
                  <a:tcPr/>
                </a:tc>
                <a:tc>
                  <a:txBody>
                    <a:bodyPr/>
                    <a:lstStyle/>
                    <a:p>
                      <a:r>
                        <a:rPr lang="ru-RU" sz="1400" dirty="0">
                          <a:latin typeface="Times New Roman" panose="02020603050405020304" pitchFamily="18" charset="0"/>
                          <a:cs typeface="Times New Roman" panose="02020603050405020304" pitchFamily="18" charset="0"/>
                        </a:rPr>
                        <a:t>Программа стажировки на рабочем месте или</a:t>
                      </a:r>
                      <a:r>
                        <a:rPr lang="ru-RU" sz="1400" baseline="0" dirty="0">
                          <a:latin typeface="Times New Roman" panose="02020603050405020304" pitchFamily="18" charset="0"/>
                          <a:cs typeface="Times New Roman" panose="02020603050405020304" pitchFamily="18" charset="0"/>
                        </a:rPr>
                        <a:t> иной локальный нормативный акт работодателя, утвержденный с учетом мнения профсоюзного или иного уполномоченного работниками органа ( при наличии) </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698923384"/>
                  </a:ext>
                </a:extLst>
              </a:tr>
              <a:tr h="794230">
                <a:tc>
                  <a:txBody>
                    <a:bodyPr/>
                    <a:lstStyle/>
                    <a:p>
                      <a:r>
                        <a:rPr lang="ru-RU" sz="1400" dirty="0">
                          <a:latin typeface="Times New Roman" panose="02020603050405020304" pitchFamily="18" charset="0"/>
                          <a:cs typeface="Times New Roman" panose="02020603050405020304" pitchFamily="18" charset="0"/>
                        </a:rPr>
                        <a:t>Содержание</a:t>
                      </a:r>
                      <a:r>
                        <a:rPr lang="ru-RU" sz="1400" baseline="0" dirty="0">
                          <a:latin typeface="Times New Roman" panose="02020603050405020304" pitchFamily="18" charset="0"/>
                          <a:cs typeface="Times New Roman" panose="02020603050405020304" pitchFamily="18" charset="0"/>
                        </a:rPr>
                        <a:t> стажировки </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a:latin typeface="Times New Roman" panose="02020603050405020304" pitchFamily="18" charset="0"/>
                          <a:cs typeface="Times New Roman" panose="02020603050405020304" pitchFamily="18" charset="0"/>
                        </a:rPr>
                        <a:t>Не определено</a:t>
                      </a:r>
                      <a:r>
                        <a:rPr lang="ru-RU" sz="1400" baseline="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a:latin typeface="Times New Roman" panose="02020603050405020304" pitchFamily="18" charset="0"/>
                          <a:cs typeface="Times New Roman" panose="02020603050405020304" pitchFamily="18" charset="0"/>
                        </a:rPr>
                        <a:t>Отработка практических навыков выполнения работ с использованием знаний и умений,</a:t>
                      </a:r>
                      <a:r>
                        <a:rPr lang="ru-RU" sz="1400" baseline="0" dirty="0">
                          <a:latin typeface="Times New Roman" panose="02020603050405020304" pitchFamily="18" charset="0"/>
                          <a:cs typeface="Times New Roman" panose="02020603050405020304" pitchFamily="18" charset="0"/>
                        </a:rPr>
                        <a:t> полученных в рамках обучения требований по охране труда </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453052270"/>
                  </a:ext>
                </a:extLst>
              </a:tr>
            </a:tbl>
          </a:graphicData>
        </a:graphic>
      </p:graphicFrame>
      <p:sp>
        <p:nvSpPr>
          <p:cNvPr id="3" name="TextBox 2"/>
          <p:cNvSpPr txBox="1"/>
          <p:nvPr/>
        </p:nvSpPr>
        <p:spPr>
          <a:xfrm>
            <a:off x="1587062" y="189186"/>
            <a:ext cx="8261131" cy="584775"/>
          </a:xfrm>
          <a:prstGeom prst="rect">
            <a:avLst/>
          </a:prstGeom>
          <a:noFill/>
        </p:spPr>
        <p:txBody>
          <a:bodyPr wrap="square" rtlCol="0">
            <a:spAutoFit/>
          </a:bodyPr>
          <a:lstStyle/>
          <a:p>
            <a:r>
              <a:rPr lang="ru-RU" sz="1600" i="1" dirty="0">
                <a:latin typeface="Times New Roman" panose="02020603050405020304" pitchFamily="18" charset="0"/>
                <a:cs typeface="Times New Roman" panose="02020603050405020304" pitchFamily="18" charset="0"/>
              </a:rPr>
              <a:t>Время и периодичность проведения. Лицо, проводящее стажировку. Документ, на основании которого проводится стажировка. Содержание стажировки </a:t>
            </a:r>
          </a:p>
        </p:txBody>
      </p:sp>
    </p:spTree>
    <p:extLst>
      <p:ext uri="{BB962C8B-B14F-4D97-AF65-F5344CB8AC3E}">
        <p14:creationId xmlns:p14="http://schemas.microsoft.com/office/powerpoint/2010/main" val="3531005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4" y="609599"/>
            <a:ext cx="8596668" cy="5320684"/>
          </a:xfrm>
        </p:spPr>
        <p:txBody>
          <a:bodyPr/>
          <a:lstStyle/>
          <a:p>
            <a:pPr algn="ctr"/>
            <a:r>
              <a:rPr lang="ru-RU" dirty="0"/>
              <a:t> </a:t>
            </a:r>
            <a:r>
              <a:rPr lang="ru-RU" dirty="0">
                <a:solidFill>
                  <a:schemeClr val="accent2">
                    <a:lumMod val="50000"/>
                  </a:schemeClr>
                </a:solidFill>
                <a:latin typeface="Times New Roman" pitchFamily="18" charset="0"/>
                <a:cs typeface="Times New Roman" pitchFamily="18" charset="0"/>
              </a:rPr>
              <a:t>ДОЖДАЛИСЬ!!!</a:t>
            </a:r>
            <a:br>
              <a:rPr lang="ru-RU" dirty="0">
                <a:solidFill>
                  <a:schemeClr val="accent2">
                    <a:lumMod val="50000"/>
                  </a:schemeClr>
                </a:solidFill>
                <a:latin typeface="Times New Roman" pitchFamily="18" charset="0"/>
                <a:cs typeface="Times New Roman" pitchFamily="18" charset="0"/>
              </a:rPr>
            </a:br>
            <a:r>
              <a:rPr lang="ru-RU" dirty="0">
                <a:solidFill>
                  <a:schemeClr val="accent2">
                    <a:lumMod val="50000"/>
                  </a:schemeClr>
                </a:solidFill>
                <a:latin typeface="Times New Roman" pitchFamily="18" charset="0"/>
                <a:cs typeface="Times New Roman" pitchFamily="18" charset="0"/>
              </a:rPr>
              <a:t>ЧУДО ПРОИЗОШЛО!!!</a:t>
            </a:r>
            <a:br>
              <a:rPr lang="ru-RU" dirty="0">
                <a:solidFill>
                  <a:schemeClr val="accent2">
                    <a:lumMod val="50000"/>
                  </a:schemeClr>
                </a:solidFill>
                <a:latin typeface="Times New Roman" pitchFamily="18" charset="0"/>
                <a:cs typeface="Times New Roman" pitchFamily="18" charset="0"/>
              </a:rPr>
            </a:br>
            <a:r>
              <a:rPr lang="ru-RU" dirty="0">
                <a:solidFill>
                  <a:schemeClr val="accent2">
                    <a:lumMod val="50000"/>
                  </a:schemeClr>
                </a:solidFill>
                <a:latin typeface="Times New Roman" pitchFamily="18" charset="0"/>
                <a:cs typeface="Times New Roman" pitchFamily="18" charset="0"/>
              </a:rPr>
              <a:t/>
            </a:r>
            <a:br>
              <a:rPr lang="ru-RU" dirty="0">
                <a:solidFill>
                  <a:schemeClr val="accent2">
                    <a:lumMod val="50000"/>
                  </a:schemeClr>
                </a:solidFill>
                <a:latin typeface="Times New Roman" pitchFamily="18" charset="0"/>
                <a:cs typeface="Times New Roman" pitchFamily="18" charset="0"/>
              </a:rPr>
            </a:br>
            <a:r>
              <a:rPr lang="ru-RU" dirty="0">
                <a:solidFill>
                  <a:schemeClr val="accent2">
                    <a:lumMod val="50000"/>
                  </a:schemeClr>
                </a:solidFill>
                <a:latin typeface="Times New Roman" pitchFamily="18" charset="0"/>
                <a:cs typeface="Times New Roman" pitchFamily="18" charset="0"/>
              </a:rPr>
              <a:t>НОВЫЙ ПОРЯДОК ОБУЧЕНИЯ </a:t>
            </a:r>
            <a:br>
              <a:rPr lang="ru-RU" dirty="0">
                <a:solidFill>
                  <a:schemeClr val="accent2">
                    <a:lumMod val="50000"/>
                  </a:schemeClr>
                </a:solidFill>
                <a:latin typeface="Times New Roman" pitchFamily="18" charset="0"/>
                <a:cs typeface="Times New Roman" pitchFamily="18" charset="0"/>
              </a:rPr>
            </a:br>
            <a:r>
              <a:rPr lang="ru-RU" dirty="0">
                <a:solidFill>
                  <a:schemeClr val="accent2">
                    <a:lumMod val="50000"/>
                  </a:schemeClr>
                </a:solidFill>
                <a:latin typeface="Times New Roman" pitchFamily="18" charset="0"/>
                <a:cs typeface="Times New Roman" pitchFamily="18" charset="0"/>
              </a:rPr>
              <a:t>ПО ОХРАНЕ ТРУДА!!!</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546" y="3595457"/>
            <a:ext cx="3776275" cy="223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816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85581493"/>
              </p:ext>
            </p:extLst>
          </p:nvPr>
        </p:nvGraphicFramePr>
        <p:xfrm>
          <a:off x="346842" y="1402839"/>
          <a:ext cx="11540358" cy="5654040"/>
        </p:xfrm>
        <a:graphic>
          <a:graphicData uri="http://schemas.openxmlformats.org/drawingml/2006/table">
            <a:tbl>
              <a:tblPr firstRow="1" bandRow="1">
                <a:tableStyleId>{5C22544A-7EE6-4342-B048-85BDC9FD1C3A}</a:tableStyleId>
              </a:tblPr>
              <a:tblGrid>
                <a:gridCol w="3846786">
                  <a:extLst>
                    <a:ext uri="{9D8B030D-6E8A-4147-A177-3AD203B41FA5}">
                      <a16:colId xmlns="" xmlns:a16="http://schemas.microsoft.com/office/drawing/2014/main" val="3967530016"/>
                    </a:ext>
                  </a:extLst>
                </a:gridCol>
                <a:gridCol w="3846786">
                  <a:extLst>
                    <a:ext uri="{9D8B030D-6E8A-4147-A177-3AD203B41FA5}">
                      <a16:colId xmlns="" xmlns:a16="http://schemas.microsoft.com/office/drawing/2014/main" val="3801970681"/>
                    </a:ext>
                  </a:extLst>
                </a:gridCol>
                <a:gridCol w="3846786">
                  <a:extLst>
                    <a:ext uri="{9D8B030D-6E8A-4147-A177-3AD203B41FA5}">
                      <a16:colId xmlns="" xmlns:a16="http://schemas.microsoft.com/office/drawing/2014/main" val="1914833316"/>
                    </a:ext>
                  </a:extLst>
                </a:gridCol>
              </a:tblGrid>
              <a:tr h="370840">
                <a:tc>
                  <a:txBody>
                    <a:bodyPr/>
                    <a:lstStyle/>
                    <a:p>
                      <a:r>
                        <a:rPr lang="ru-RU" sz="1600" dirty="0">
                          <a:latin typeface="Times New Roman" panose="02020603050405020304" pitchFamily="18" charset="0"/>
                          <a:cs typeface="Times New Roman" panose="02020603050405020304" pitchFamily="18" charset="0"/>
                        </a:rPr>
                        <a:t>Критерий сравнения </a:t>
                      </a:r>
                    </a:p>
                  </a:txBody>
                  <a:tcPr/>
                </a:tc>
                <a:tc>
                  <a:txBody>
                    <a:bodyPr/>
                    <a:lstStyle/>
                    <a:p>
                      <a:r>
                        <a:rPr lang="ru-RU" sz="1600" dirty="0">
                          <a:latin typeface="Times New Roman" panose="02020603050405020304" pitchFamily="18" charset="0"/>
                          <a:cs typeface="Times New Roman" panose="02020603050405020304" pitchFamily="18" charset="0"/>
                        </a:rPr>
                        <a:t>Постановление Минтруда</a:t>
                      </a:r>
                      <a:r>
                        <a:rPr lang="ru-RU" sz="1600" baseline="0" dirty="0">
                          <a:latin typeface="Times New Roman" panose="02020603050405020304" pitchFamily="18" charset="0"/>
                          <a:cs typeface="Times New Roman" panose="02020603050405020304" pitchFamily="18" charset="0"/>
                        </a:rPr>
                        <a:t> России и Минобразования России от 13.01.2003 № 1/29</a:t>
                      </a:r>
                      <a:endParaRPr lang="ru-RU" sz="1600" dirty="0">
                        <a:latin typeface="Times New Roman" panose="02020603050405020304" pitchFamily="18" charset="0"/>
                        <a:cs typeface="Times New Roman" panose="02020603050405020304" pitchFamily="18" charset="0"/>
                      </a:endParaRPr>
                    </a:p>
                  </a:txBody>
                  <a:tcPr>
                    <a:solidFill>
                      <a:schemeClr val="accent5">
                        <a:lumMod val="75000"/>
                      </a:schemeClr>
                    </a:solidFill>
                  </a:tcPr>
                </a:tc>
                <a:tc>
                  <a:txBody>
                    <a:bodyPr/>
                    <a:lstStyle/>
                    <a:p>
                      <a:r>
                        <a:rPr lang="ru-RU" sz="1600" dirty="0">
                          <a:solidFill>
                            <a:schemeClr val="bg1"/>
                          </a:solidFill>
                          <a:latin typeface="Times New Roman" panose="02020603050405020304" pitchFamily="18" charset="0"/>
                          <a:cs typeface="Times New Roman" panose="02020603050405020304" pitchFamily="18" charset="0"/>
                        </a:rPr>
                        <a:t>Постановление Правительства РФ</a:t>
                      </a:r>
                      <a:r>
                        <a:rPr lang="ru-RU" sz="1600" baseline="0" dirty="0">
                          <a:solidFill>
                            <a:schemeClr val="bg1"/>
                          </a:solidFill>
                          <a:latin typeface="Times New Roman" panose="02020603050405020304" pitchFamily="18" charset="0"/>
                          <a:cs typeface="Times New Roman" panose="02020603050405020304" pitchFamily="18" charset="0"/>
                        </a:rPr>
                        <a:t> от 24.12.2021 № 2464</a:t>
                      </a:r>
                      <a:endParaRPr lang="ru-RU" sz="1600" dirty="0">
                        <a:solidFill>
                          <a:schemeClr val="bg1"/>
                        </a:solidFill>
                        <a:latin typeface="Times New Roman" panose="02020603050405020304" pitchFamily="18" charset="0"/>
                        <a:cs typeface="Times New Roman" panose="02020603050405020304" pitchFamily="18" charset="0"/>
                      </a:endParaRPr>
                    </a:p>
                  </a:txBody>
                  <a:tcPr>
                    <a:solidFill>
                      <a:srgbClr val="002060"/>
                    </a:solidFill>
                  </a:tcPr>
                </a:tc>
                <a:extLst>
                  <a:ext uri="{0D108BD9-81ED-4DB2-BD59-A6C34878D82A}">
                    <a16:rowId xmlns="" xmlns:a16="http://schemas.microsoft.com/office/drawing/2014/main" val="681143746"/>
                  </a:ext>
                </a:extLst>
              </a:tr>
              <a:tr h="370840">
                <a:tc>
                  <a:txBody>
                    <a:bodyPr/>
                    <a:lstStyle/>
                    <a:p>
                      <a:r>
                        <a:rPr lang="ru-RU" sz="1400" dirty="0">
                          <a:latin typeface="Times New Roman" panose="02020603050405020304" pitchFamily="18" charset="0"/>
                          <a:cs typeface="Times New Roman" panose="02020603050405020304" pitchFamily="18" charset="0"/>
                        </a:rPr>
                        <a:t>Продолжительность стажировки </a:t>
                      </a:r>
                    </a:p>
                  </a:txBody>
                  <a:tcPr/>
                </a:tc>
                <a:tc>
                  <a:txBody>
                    <a:bodyPr/>
                    <a:lstStyle/>
                    <a:p>
                      <a:r>
                        <a:rPr lang="ru-RU" sz="1400" dirty="0">
                          <a:latin typeface="Times New Roman" panose="02020603050405020304" pitchFamily="18" charset="0"/>
                          <a:cs typeface="Times New Roman" panose="02020603050405020304" pitchFamily="18" charset="0"/>
                        </a:rPr>
                        <a:t>Не определена </a:t>
                      </a:r>
                    </a:p>
                  </a:txBody>
                  <a:tcPr/>
                </a:tc>
                <a:tc>
                  <a:txBody>
                    <a:bodyPr/>
                    <a:lstStyle/>
                    <a:p>
                      <a:r>
                        <a:rPr lang="ru-RU" sz="1400" dirty="0">
                          <a:latin typeface="Times New Roman" panose="02020603050405020304" pitchFamily="18" charset="0"/>
                          <a:cs typeface="Times New Roman" panose="02020603050405020304" pitchFamily="18" charset="0"/>
                        </a:rPr>
                        <a:t>Не менее 2 смен</a:t>
                      </a:r>
                      <a:r>
                        <a:rPr lang="ru-RU" sz="1400" baseline="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926744571"/>
                  </a:ext>
                </a:extLst>
              </a:tr>
              <a:tr h="370840">
                <a:tc>
                  <a:txBody>
                    <a:bodyPr/>
                    <a:lstStyle/>
                    <a:p>
                      <a:r>
                        <a:rPr lang="ru-RU" sz="1400" dirty="0">
                          <a:latin typeface="Times New Roman" panose="02020603050405020304" pitchFamily="18" charset="0"/>
                          <a:cs typeface="Times New Roman" panose="02020603050405020304" pitchFamily="18" charset="0"/>
                        </a:rPr>
                        <a:t>Необходимость</a:t>
                      </a:r>
                      <a:r>
                        <a:rPr lang="ru-RU" sz="1400" baseline="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проверки знаний </a:t>
                      </a:r>
                    </a:p>
                  </a:txBody>
                  <a:tcPr/>
                </a:tc>
                <a:tc>
                  <a:txBody>
                    <a:bodyPr/>
                    <a:lstStyle/>
                    <a:p>
                      <a:r>
                        <a:rPr lang="ru-RU" sz="1400" dirty="0">
                          <a:latin typeface="Times New Roman" panose="02020603050405020304" pitchFamily="18" charset="0"/>
                          <a:cs typeface="Times New Roman" panose="02020603050405020304" pitchFamily="18" charset="0"/>
                        </a:rPr>
                        <a:t>Не определена </a:t>
                      </a:r>
                    </a:p>
                  </a:txBody>
                  <a:tcPr/>
                </a:tc>
                <a:tc>
                  <a:txBody>
                    <a:bodyPr/>
                    <a:lstStyle/>
                    <a:p>
                      <a:r>
                        <a:rPr lang="ru-RU" sz="1400" dirty="0">
                          <a:latin typeface="Times New Roman" panose="02020603050405020304" pitchFamily="18" charset="0"/>
                          <a:cs typeface="Times New Roman" panose="02020603050405020304" pitchFamily="18" charset="0"/>
                        </a:rPr>
                        <a:t>Не требуется</a:t>
                      </a:r>
                    </a:p>
                  </a:txBody>
                  <a:tcPr/>
                </a:tc>
                <a:extLst>
                  <a:ext uri="{0D108BD9-81ED-4DB2-BD59-A6C34878D82A}">
                    <a16:rowId xmlns="" xmlns:a16="http://schemas.microsoft.com/office/drawing/2014/main" val="381667531"/>
                  </a:ext>
                </a:extLst>
              </a:tr>
              <a:tr h="370840">
                <a:tc>
                  <a:txBody>
                    <a:bodyPr/>
                    <a:lstStyle/>
                    <a:p>
                      <a:r>
                        <a:rPr lang="ru-RU" sz="1400" dirty="0">
                          <a:latin typeface="Times New Roman" panose="02020603050405020304" pitchFamily="18" charset="0"/>
                          <a:cs typeface="Times New Roman" panose="02020603050405020304" pitchFamily="18" charset="0"/>
                        </a:rPr>
                        <a:t>Форма документоведения </a:t>
                      </a:r>
                    </a:p>
                  </a:txBody>
                  <a:tcPr/>
                </a:tc>
                <a:tc>
                  <a:txBody>
                    <a:bodyPr/>
                    <a:lstStyle/>
                    <a:p>
                      <a:r>
                        <a:rPr lang="ru-RU" sz="1400" dirty="0">
                          <a:latin typeface="Times New Roman" panose="02020603050405020304" pitchFamily="18" charset="0"/>
                          <a:cs typeface="Times New Roman" panose="02020603050405020304" pitchFamily="18" charset="0"/>
                        </a:rPr>
                        <a:t>Не определена </a:t>
                      </a:r>
                    </a:p>
                  </a:txBody>
                  <a:tcPr/>
                </a:tc>
                <a:tc>
                  <a:txBody>
                    <a:bodyPr/>
                    <a:lstStyle/>
                    <a:p>
                      <a:r>
                        <a:rPr lang="ru-RU" sz="1400" dirty="0">
                          <a:latin typeface="Times New Roman" panose="02020603050405020304" pitchFamily="18" charset="0"/>
                          <a:cs typeface="Times New Roman" panose="02020603050405020304" pitchFamily="18" charset="0"/>
                        </a:rPr>
                        <a:t>Определяется работодателем </a:t>
                      </a:r>
                    </a:p>
                  </a:txBody>
                  <a:tcPr/>
                </a:tc>
                <a:extLst>
                  <a:ext uri="{0D108BD9-81ED-4DB2-BD59-A6C34878D82A}">
                    <a16:rowId xmlns="" xmlns:a16="http://schemas.microsoft.com/office/drawing/2014/main" val="4179748727"/>
                  </a:ext>
                </a:extLst>
              </a:tr>
              <a:tr h="370840">
                <a:tc>
                  <a:txBody>
                    <a:bodyPr/>
                    <a:lstStyle/>
                    <a:p>
                      <a:r>
                        <a:rPr lang="ru-RU" sz="1400" dirty="0">
                          <a:latin typeface="Times New Roman" panose="02020603050405020304" pitchFamily="18" charset="0"/>
                          <a:cs typeface="Times New Roman" panose="02020603050405020304" pitchFamily="18" charset="0"/>
                        </a:rPr>
                        <a:t>Содержание</a:t>
                      </a:r>
                      <a:r>
                        <a:rPr lang="ru-RU" sz="1400" baseline="0" dirty="0">
                          <a:latin typeface="Times New Roman" panose="02020603050405020304" pitchFamily="18" charset="0"/>
                          <a:cs typeface="Times New Roman" panose="02020603050405020304" pitchFamily="18" charset="0"/>
                        </a:rPr>
                        <a:t> формы документоведения </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dirty="0">
                          <a:latin typeface="Times New Roman" panose="02020603050405020304" pitchFamily="18" charset="0"/>
                          <a:cs typeface="Times New Roman" panose="02020603050405020304" pitchFamily="18" charset="0"/>
                        </a:rPr>
                        <a:t>Не определено </a:t>
                      </a:r>
                    </a:p>
                  </a:txBody>
                  <a:tcPr/>
                </a:tc>
                <a:tc>
                  <a:txBody>
                    <a:bodyPr/>
                    <a:lstStyle/>
                    <a:p>
                      <a:pPr marL="342900" indent="-342900">
                        <a:buAutoNum type="arabicParenR"/>
                      </a:pPr>
                      <a:r>
                        <a:rPr lang="ru-RU" sz="1400" dirty="0">
                          <a:latin typeface="Times New Roman" panose="02020603050405020304" pitchFamily="18" charset="0"/>
                          <a:cs typeface="Times New Roman" panose="02020603050405020304" pitchFamily="18" charset="0"/>
                        </a:rPr>
                        <a:t>Количество смен стажировки на рабочем месте;</a:t>
                      </a:r>
                    </a:p>
                    <a:p>
                      <a:pPr marL="342900" indent="-342900">
                        <a:buAutoNum type="arabicParenR"/>
                      </a:pPr>
                      <a:r>
                        <a:rPr lang="ru-RU" sz="1400" dirty="0">
                          <a:latin typeface="Times New Roman" panose="02020603050405020304" pitchFamily="18" charset="0"/>
                          <a:cs typeface="Times New Roman" panose="02020603050405020304" pitchFamily="18" charset="0"/>
                        </a:rPr>
                        <a:t>Период проведения стажировки на рабочем месте;</a:t>
                      </a:r>
                    </a:p>
                    <a:p>
                      <a:pPr marL="342900" indent="-342900">
                        <a:buAutoNum type="arabicParenR"/>
                      </a:pPr>
                      <a:r>
                        <a:rPr lang="ru-RU" sz="1400" dirty="0">
                          <a:latin typeface="Times New Roman" panose="02020603050405020304" pitchFamily="18" charset="0"/>
                          <a:cs typeface="Times New Roman" panose="02020603050405020304" pitchFamily="18" charset="0"/>
                        </a:rPr>
                        <a:t>Фамилия, имя, отчество (при</a:t>
                      </a:r>
                      <a:r>
                        <a:rPr lang="ru-RU" sz="1400" baseline="0" dirty="0">
                          <a:latin typeface="Times New Roman" panose="02020603050405020304" pitchFamily="18" charset="0"/>
                          <a:cs typeface="Times New Roman" panose="02020603050405020304" pitchFamily="18" charset="0"/>
                        </a:rPr>
                        <a:t> наличии), профессия (должность), подпись лица, прошедшего стажировку на рабочем месте </a:t>
                      </a:r>
                    </a:p>
                    <a:p>
                      <a:pPr marL="342900" marR="0" indent="-342900" algn="l" defTabSz="457200" rtl="0" eaLnBrk="1" fontAlgn="auto" latinLnBrk="0" hangingPunct="1">
                        <a:lnSpc>
                          <a:spcPct val="100000"/>
                        </a:lnSpc>
                        <a:spcBef>
                          <a:spcPts val="0"/>
                        </a:spcBef>
                        <a:spcAft>
                          <a:spcPts val="0"/>
                        </a:spcAft>
                        <a:buClrTx/>
                        <a:buSzTx/>
                        <a:buFontTx/>
                        <a:buAutoNum type="arabicParenR"/>
                        <a:tabLst/>
                        <a:defRPr/>
                      </a:pPr>
                      <a:r>
                        <a:rPr lang="ru-RU" sz="1400" baseline="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Фамилия, имя, отчество (при</a:t>
                      </a:r>
                      <a:r>
                        <a:rPr lang="ru-RU" sz="1400" baseline="0" dirty="0">
                          <a:latin typeface="Times New Roman" panose="02020603050405020304" pitchFamily="18" charset="0"/>
                          <a:cs typeface="Times New Roman" panose="02020603050405020304" pitchFamily="18" charset="0"/>
                        </a:rPr>
                        <a:t> наличии), профессия (должность), подпись лица, проводившего стажировку на рабочем месте </a:t>
                      </a:r>
                    </a:p>
                    <a:p>
                      <a:pPr marL="342900" marR="0" indent="-342900" algn="l" defTabSz="457200" rtl="0" eaLnBrk="1" fontAlgn="auto" latinLnBrk="0" hangingPunct="1">
                        <a:lnSpc>
                          <a:spcPct val="100000"/>
                        </a:lnSpc>
                        <a:spcBef>
                          <a:spcPts val="0"/>
                        </a:spcBef>
                        <a:spcAft>
                          <a:spcPts val="0"/>
                        </a:spcAft>
                        <a:buClrTx/>
                        <a:buSzTx/>
                        <a:buFontTx/>
                        <a:buAutoNum type="arabicParenR"/>
                        <a:tabLst/>
                        <a:defRPr/>
                      </a:pPr>
                      <a:r>
                        <a:rPr lang="ru-RU" sz="1400" baseline="0" dirty="0">
                          <a:latin typeface="Times New Roman" panose="02020603050405020304" pitchFamily="18" charset="0"/>
                          <a:cs typeface="Times New Roman" panose="02020603050405020304" pitchFamily="18" charset="0"/>
                        </a:rPr>
                        <a:t>Дата допуска работника к самостоятельной работе</a:t>
                      </a:r>
                    </a:p>
                    <a:p>
                      <a:pPr marL="0" indent="0">
                        <a:buNone/>
                      </a:pPr>
                      <a:r>
                        <a:rPr lang="ru-RU" sz="1400" baseline="0" dirty="0" smtClean="0">
                          <a:solidFill>
                            <a:srgbClr val="FF0000"/>
                          </a:solidFill>
                          <a:latin typeface="Times New Roman" panose="02020603050405020304" pitchFamily="18" charset="0"/>
                          <a:cs typeface="Times New Roman" panose="02020603050405020304" pitchFamily="18" charset="0"/>
                        </a:rPr>
                        <a:t>Требования к порядку проведения, работникам, ответственным за организацию проведение, продолжительность уст-</a:t>
                      </a:r>
                      <a:r>
                        <a:rPr lang="ru-RU" sz="1400" baseline="0" dirty="0" err="1" smtClean="0">
                          <a:solidFill>
                            <a:srgbClr val="FF0000"/>
                          </a:solidFill>
                          <a:latin typeface="Times New Roman" panose="02020603050405020304" pitchFamily="18" charset="0"/>
                          <a:cs typeface="Times New Roman" panose="02020603050405020304" pitchFamily="18" charset="0"/>
                        </a:rPr>
                        <a:t>ся</a:t>
                      </a:r>
                      <a:r>
                        <a:rPr lang="ru-RU" sz="1400" baseline="0" dirty="0" smtClean="0">
                          <a:solidFill>
                            <a:srgbClr val="FF0000"/>
                          </a:solidFill>
                          <a:latin typeface="Times New Roman" panose="02020603050405020304" pitchFamily="18" charset="0"/>
                          <a:cs typeface="Times New Roman" panose="02020603050405020304" pitchFamily="18" charset="0"/>
                        </a:rPr>
                        <a:t> РАБОТОДАТЕЛЕМ!</a:t>
                      </a:r>
                      <a:endParaRPr lang="ru-RU" sz="1400" baseline="0" dirty="0">
                        <a:solidFill>
                          <a:srgbClr val="FF0000"/>
                        </a:solidFill>
                        <a:latin typeface="Times New Roman" panose="02020603050405020304" pitchFamily="18" charset="0"/>
                        <a:cs typeface="Times New Roman" panose="02020603050405020304" pitchFamily="18" charset="0"/>
                      </a:endParaRPr>
                    </a:p>
                    <a:p>
                      <a:pPr marL="0" indent="0">
                        <a:buNone/>
                      </a:pP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462794976"/>
                  </a:ext>
                </a:extLst>
              </a:tr>
            </a:tbl>
          </a:graphicData>
        </a:graphic>
      </p:graphicFrame>
      <p:sp>
        <p:nvSpPr>
          <p:cNvPr id="3" name="TextBox 2"/>
          <p:cNvSpPr txBox="1"/>
          <p:nvPr/>
        </p:nvSpPr>
        <p:spPr>
          <a:xfrm>
            <a:off x="1324304" y="420413"/>
            <a:ext cx="7777655" cy="646331"/>
          </a:xfrm>
          <a:prstGeom prst="rect">
            <a:avLst/>
          </a:prstGeom>
          <a:noFill/>
        </p:spPr>
        <p:txBody>
          <a:bodyPr wrap="square" rtlCol="0">
            <a:spAutoFit/>
          </a:bodyPr>
          <a:lstStyle/>
          <a:p>
            <a:r>
              <a:rPr lang="ru-RU" i="1" dirty="0"/>
              <a:t>Продолжительность стажировки. Необходимость проверки знаний. Форма документирования и ее содержание </a:t>
            </a:r>
          </a:p>
        </p:txBody>
      </p:sp>
    </p:spTree>
    <p:extLst>
      <p:ext uri="{BB962C8B-B14F-4D97-AF65-F5344CB8AC3E}">
        <p14:creationId xmlns:p14="http://schemas.microsoft.com/office/powerpoint/2010/main" val="1993824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41867"/>
          </a:xfrm>
        </p:spPr>
        <p:txBody>
          <a:bodyPr>
            <a:normAutofit fontScale="90000"/>
          </a:bodyPr>
          <a:lstStyle/>
          <a:p>
            <a:pPr algn="ctr"/>
            <a:r>
              <a:rPr lang="ru-RU" dirty="0">
                <a:solidFill>
                  <a:schemeClr val="accent2">
                    <a:lumMod val="50000"/>
                  </a:schemeClr>
                </a:solidFill>
                <a:latin typeface="Times New Roman" pitchFamily="18" charset="0"/>
                <a:cs typeface="Times New Roman" pitchFamily="18" charset="0"/>
              </a:rPr>
              <a:t>Стажировка (сравнение)</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36247813"/>
              </p:ext>
            </p:extLst>
          </p:nvPr>
        </p:nvGraphicFramePr>
        <p:xfrm>
          <a:off x="677863" y="1312863"/>
          <a:ext cx="8905875" cy="4051300"/>
        </p:xfrm>
        <a:graphic>
          <a:graphicData uri="http://schemas.openxmlformats.org/drawingml/2006/table">
            <a:tbl>
              <a:tblPr firstRow="1" bandRow="1">
                <a:tableStyleId>{5C22544A-7EE6-4342-B048-85BDC9FD1C3A}</a:tableStyleId>
              </a:tblPr>
              <a:tblGrid>
                <a:gridCol w="880004">
                  <a:extLst>
                    <a:ext uri="{9D8B030D-6E8A-4147-A177-3AD203B41FA5}">
                      <a16:colId xmlns="" xmlns:a16="http://schemas.microsoft.com/office/drawing/2014/main" val="20000"/>
                    </a:ext>
                  </a:extLst>
                </a:gridCol>
                <a:gridCol w="4700890">
                  <a:extLst>
                    <a:ext uri="{9D8B030D-6E8A-4147-A177-3AD203B41FA5}">
                      <a16:colId xmlns="" xmlns:a16="http://schemas.microsoft.com/office/drawing/2014/main" val="20001"/>
                    </a:ext>
                  </a:extLst>
                </a:gridCol>
                <a:gridCol w="3324981">
                  <a:extLst>
                    <a:ext uri="{9D8B030D-6E8A-4147-A177-3AD203B41FA5}">
                      <a16:colId xmlns="" xmlns:a16="http://schemas.microsoft.com/office/drawing/2014/main" val="20002"/>
                    </a:ext>
                  </a:extLst>
                </a:gridCol>
              </a:tblGrid>
              <a:tr h="370840">
                <a:tc>
                  <a:txBody>
                    <a:bodyPr/>
                    <a:lstStyle/>
                    <a:p>
                      <a:r>
                        <a:rPr lang="ru-RU" dirty="0">
                          <a:latin typeface="Times New Roman" pitchFamily="18" charset="0"/>
                          <a:cs typeface="Times New Roman" pitchFamily="18" charset="0"/>
                        </a:rPr>
                        <a:t>№ п/п</a:t>
                      </a:r>
                    </a:p>
                  </a:txBody>
                  <a:tcPr/>
                </a:tc>
                <a:tc>
                  <a:txBody>
                    <a:bodyPr/>
                    <a:lstStyle/>
                    <a:p>
                      <a:r>
                        <a:rPr lang="ru-RU" dirty="0">
                          <a:latin typeface="Times New Roman" pitchFamily="18" charset="0"/>
                          <a:cs typeface="Times New Roman" pitchFamily="18" charset="0"/>
                        </a:rPr>
                        <a:t>Было</a:t>
                      </a:r>
                    </a:p>
                  </a:txBody>
                  <a:tcPr/>
                </a:tc>
                <a:tc>
                  <a:txBody>
                    <a:bodyPr/>
                    <a:lstStyle/>
                    <a:p>
                      <a:r>
                        <a:rPr lang="ru-RU" dirty="0">
                          <a:latin typeface="Times New Roman" pitchFamily="18" charset="0"/>
                          <a:cs typeface="Times New Roman" pitchFamily="18" charset="0"/>
                        </a:rPr>
                        <a:t>Стало</a:t>
                      </a:r>
                    </a:p>
                  </a:txBody>
                  <a:tcPr/>
                </a:tc>
                <a:extLst>
                  <a:ext uri="{0D108BD9-81ED-4DB2-BD59-A6C34878D82A}">
                    <a16:rowId xmlns="" xmlns:a16="http://schemas.microsoft.com/office/drawing/2014/main" val="10000"/>
                  </a:ext>
                </a:extLst>
              </a:tr>
              <a:tr h="370840">
                <a:tc>
                  <a:txBody>
                    <a:bodyPr/>
                    <a:lstStyle/>
                    <a:p>
                      <a:r>
                        <a:rPr lang="ru-RU" sz="1400" dirty="0">
                          <a:latin typeface="Times New Roman" pitchFamily="18" charset="0"/>
                          <a:cs typeface="Times New Roman" pitchFamily="18" charset="0"/>
                        </a:rPr>
                        <a:t>1.</a:t>
                      </a:r>
                    </a:p>
                  </a:txBody>
                  <a:tcPr/>
                </a:tc>
                <a:tc>
                  <a:txBody>
                    <a:bodyPr/>
                    <a:lstStyle/>
                    <a:p>
                      <a:pPr>
                        <a:lnSpc>
                          <a:spcPct val="115000"/>
                        </a:lnSpc>
                        <a:spcAft>
                          <a:spcPts val="0"/>
                        </a:spcAft>
                      </a:pPr>
                      <a:r>
                        <a:rPr lang="ru-RU" sz="1400" dirty="0">
                          <a:effectLst/>
                          <a:latin typeface="Times New Roman"/>
                          <a:ea typeface="Calibri"/>
                          <a:cs typeface="Times New Roman"/>
                        </a:rPr>
                        <a:t>Количество смен (с _____ по _____)</a:t>
                      </a:r>
                      <a:endParaRPr lang="ru-RU" sz="1100" dirty="0">
                        <a:effectLst/>
                        <a:latin typeface="Calibri"/>
                        <a:ea typeface="Calibri"/>
                        <a:cs typeface="Times New Roman"/>
                      </a:endParaRPr>
                    </a:p>
                    <a:p>
                      <a:pPr>
                        <a:lnSpc>
                          <a:spcPct val="115000"/>
                        </a:lnSpc>
                        <a:spcAft>
                          <a:spcPts val="0"/>
                        </a:spcAft>
                      </a:pPr>
                      <a:r>
                        <a:rPr lang="ru-RU" sz="14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400" dirty="0">
                          <a:effectLst/>
                          <a:latin typeface="Times New Roman"/>
                          <a:ea typeface="Calibri"/>
                          <a:cs typeface="Times New Roman"/>
                        </a:rPr>
                        <a:t>количество смен стажировки на рабочем месте; </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r>
                        <a:rPr lang="ru-RU" sz="1400" dirty="0">
                          <a:latin typeface="Times New Roman" pitchFamily="18" charset="0"/>
                          <a:cs typeface="Times New Roman" pitchFamily="18" charset="0"/>
                        </a:rPr>
                        <a:t>2.</a:t>
                      </a:r>
                    </a:p>
                  </a:txBody>
                  <a:tcPr/>
                </a:tc>
                <a:tc>
                  <a:txBody>
                    <a:bodyPr/>
                    <a:lstStyle/>
                    <a:p>
                      <a:pPr>
                        <a:lnSpc>
                          <a:spcPct val="115000"/>
                        </a:lnSpc>
                        <a:spcAft>
                          <a:spcPts val="0"/>
                        </a:spcAft>
                      </a:pPr>
                      <a:r>
                        <a:rPr lang="ru-RU" sz="1400" dirty="0">
                          <a:effectLst/>
                          <a:latin typeface="Times New Roman"/>
                          <a:ea typeface="Calibri"/>
                          <a:cs typeface="Times New Roman"/>
                        </a:rPr>
                        <a:t>Стажировку прошел (подпись рабочего)</a:t>
                      </a:r>
                      <a:endParaRPr lang="ru-RU" sz="1100" dirty="0">
                        <a:effectLst/>
                        <a:latin typeface="Calibri"/>
                        <a:ea typeface="Calibri"/>
                        <a:cs typeface="Times New Roman"/>
                      </a:endParaRPr>
                    </a:p>
                    <a:p>
                      <a:pPr>
                        <a:lnSpc>
                          <a:spcPct val="115000"/>
                        </a:lnSpc>
                        <a:spcAft>
                          <a:spcPts val="0"/>
                        </a:spcAft>
                      </a:pPr>
                      <a:r>
                        <a:rPr lang="ru-RU" sz="14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400" dirty="0">
                          <a:effectLst/>
                          <a:latin typeface="Times New Roman"/>
                          <a:ea typeface="Calibri"/>
                          <a:cs typeface="Times New Roman"/>
                        </a:rPr>
                        <a:t>период проведения стажировки на рабочем месте;</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r>
                        <a:rPr lang="ru-RU" sz="1400" dirty="0">
                          <a:latin typeface="Times New Roman" pitchFamily="18" charset="0"/>
                          <a:cs typeface="Times New Roman" pitchFamily="18" charset="0"/>
                        </a:rPr>
                        <a:t>3.</a:t>
                      </a:r>
                    </a:p>
                  </a:txBody>
                  <a:tcPr/>
                </a:tc>
                <a:tc>
                  <a:txBody>
                    <a:bodyPr/>
                    <a:lstStyle/>
                    <a:p>
                      <a:pPr>
                        <a:lnSpc>
                          <a:spcPct val="115000"/>
                        </a:lnSpc>
                        <a:spcAft>
                          <a:spcPts val="0"/>
                        </a:spcAft>
                      </a:pPr>
                      <a:r>
                        <a:rPr lang="ru-RU" sz="1400" dirty="0">
                          <a:effectLst/>
                          <a:latin typeface="Times New Roman"/>
                          <a:ea typeface="Calibri"/>
                          <a:cs typeface="Times New Roman"/>
                        </a:rPr>
                        <a:t>Знания проверил, допуск к работе произвел (подпись,</a:t>
                      </a:r>
                      <a:endParaRPr lang="ru-RU" sz="1100" dirty="0">
                        <a:effectLst/>
                        <a:latin typeface="Calibri"/>
                        <a:ea typeface="Calibri"/>
                        <a:cs typeface="Times New Roman"/>
                      </a:endParaRPr>
                    </a:p>
                    <a:p>
                      <a:pPr>
                        <a:lnSpc>
                          <a:spcPct val="115000"/>
                        </a:lnSpc>
                        <a:spcAft>
                          <a:spcPts val="0"/>
                        </a:spcAft>
                      </a:pPr>
                      <a:r>
                        <a:rPr lang="ru-RU" sz="1400" dirty="0">
                          <a:effectLst/>
                          <a:latin typeface="Times New Roman"/>
                          <a:ea typeface="Calibri"/>
                          <a:cs typeface="Times New Roman"/>
                        </a:rPr>
                        <a:t>дата)</a:t>
                      </a:r>
                      <a:endParaRPr lang="ru-RU" sz="11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400" dirty="0">
                          <a:effectLst/>
                          <a:latin typeface="Times New Roman"/>
                          <a:ea typeface="Calibri"/>
                          <a:cs typeface="Times New Roman"/>
                        </a:rPr>
                        <a:t>фамилия, имя, отчество (при наличии), профессия (должность), подпись лица, прошедшего стажировку на рабочем месте; </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370840">
                <a:tc>
                  <a:txBody>
                    <a:bodyPr/>
                    <a:lstStyle/>
                    <a:p>
                      <a:r>
                        <a:rPr lang="ru-RU" sz="1400" dirty="0">
                          <a:latin typeface="Times New Roman" pitchFamily="18" charset="0"/>
                          <a:cs typeface="Times New Roman" pitchFamily="18" charset="0"/>
                        </a:rPr>
                        <a:t>4.</a:t>
                      </a:r>
                    </a:p>
                  </a:txBody>
                  <a:tcPr/>
                </a:tc>
                <a:tc>
                  <a:txBody>
                    <a:bodyPr/>
                    <a:lstStyle/>
                    <a:p>
                      <a:endParaRPr lang="ru-RU" dirty="0"/>
                    </a:p>
                  </a:txBody>
                  <a:tcPr/>
                </a:tc>
                <a:tc>
                  <a:txBody>
                    <a:bodyPr/>
                    <a:lstStyle/>
                    <a:p>
                      <a:pPr>
                        <a:lnSpc>
                          <a:spcPct val="115000"/>
                        </a:lnSpc>
                        <a:spcAft>
                          <a:spcPts val="0"/>
                        </a:spcAft>
                      </a:pPr>
                      <a:r>
                        <a:rPr lang="ru-RU" sz="1400" dirty="0">
                          <a:effectLst/>
                          <a:latin typeface="Times New Roman"/>
                          <a:ea typeface="Calibri"/>
                          <a:cs typeface="Times New Roman"/>
                        </a:rPr>
                        <a:t>фамилия, имя, отчество (при наличии), профессия (должность), подпись лица, проводившего стажировку на рабочем месте; </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370840">
                <a:tc>
                  <a:txBody>
                    <a:bodyPr/>
                    <a:lstStyle/>
                    <a:p>
                      <a:r>
                        <a:rPr lang="ru-RU" sz="1400" dirty="0">
                          <a:latin typeface="Times New Roman" pitchFamily="18" charset="0"/>
                          <a:cs typeface="Times New Roman" pitchFamily="18" charset="0"/>
                        </a:rPr>
                        <a:t>5.</a:t>
                      </a:r>
                    </a:p>
                  </a:txBody>
                  <a:tcPr/>
                </a:tc>
                <a:tc>
                  <a:txBody>
                    <a:bodyPr/>
                    <a:lstStyle/>
                    <a:p>
                      <a:endParaRPr lang="ru-RU" dirty="0"/>
                    </a:p>
                  </a:txBody>
                  <a:tcPr/>
                </a:tc>
                <a:tc>
                  <a:txBody>
                    <a:bodyPr/>
                    <a:lstStyle/>
                    <a:p>
                      <a:pPr>
                        <a:lnSpc>
                          <a:spcPct val="115000"/>
                        </a:lnSpc>
                        <a:spcAft>
                          <a:spcPts val="0"/>
                        </a:spcAft>
                        <a:tabLst>
                          <a:tab pos="1666875" algn="l"/>
                        </a:tabLst>
                      </a:pPr>
                      <a:r>
                        <a:rPr lang="ru-RU" sz="1400" dirty="0">
                          <a:effectLst/>
                          <a:latin typeface="Times New Roman"/>
                          <a:ea typeface="Calibri"/>
                          <a:cs typeface="Times New Roman"/>
                        </a:rPr>
                        <a:t>дата допуска работника к самостоятельной работе.</a:t>
                      </a:r>
                      <a:endParaRPr lang="ru-RU" sz="1100" dirty="0">
                        <a:effectLst/>
                        <a:latin typeface="Calibri"/>
                        <a:ea typeface="Calibri"/>
                        <a:cs typeface="Times New Roman"/>
                      </a:endParaRPr>
                    </a:p>
                    <a:p>
                      <a:pPr>
                        <a:lnSpc>
                          <a:spcPct val="115000"/>
                        </a:lnSpc>
                        <a:spcAft>
                          <a:spcPts val="0"/>
                        </a:spcAft>
                        <a:tabLst>
                          <a:tab pos="1666875" algn="l"/>
                        </a:tabLst>
                      </a:pPr>
                      <a:r>
                        <a:rPr lang="ru-RU" sz="14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156530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3521" y="84082"/>
            <a:ext cx="8596668" cy="766439"/>
          </a:xfrm>
        </p:spPr>
        <p:txBody>
          <a:bodyPr/>
          <a:lstStyle/>
          <a:p>
            <a:pPr algn="ctr"/>
            <a:r>
              <a:rPr lang="ru-RU" dirty="0" smtClean="0">
                <a:solidFill>
                  <a:schemeClr val="accent2">
                    <a:lumMod val="75000"/>
                  </a:schemeClr>
                </a:solidFill>
                <a:latin typeface="Times New Roman" panose="02020603050405020304" pitchFamily="18" charset="0"/>
                <a:cs typeface="Times New Roman" panose="02020603050405020304" pitchFamily="18" charset="0"/>
              </a:rPr>
              <a:t>Итого: Стажировка</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0189" y="984094"/>
            <a:ext cx="8866060" cy="5668953"/>
          </a:xfrm>
          <a:solidFill>
            <a:schemeClr val="accent3">
              <a:lumMod val="20000"/>
              <a:lumOff val="80000"/>
            </a:schemeClr>
          </a:solidFill>
          <a:ln>
            <a:solidFill>
              <a:schemeClr val="accent3">
                <a:lumMod val="75000"/>
              </a:schemeClr>
            </a:solidFill>
          </a:ln>
        </p:spPr>
        <p:txBody>
          <a:bodyPr>
            <a:normAutofit fontScale="92500" lnSpcReduction="20000"/>
          </a:bodyPr>
          <a:lstStyle/>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Приказ об утверждении перечня профессий и должностей работников, которым необходимо пройти стажировку на рабочем месте (п. 26);</a:t>
            </a: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Перечень работников, которым не требуется прохождение стажировки на рабочем месте (п.83);</a:t>
            </a: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Перечень профессий и должностей работников, подлежащих прохождению стажировки. (п.80);</a:t>
            </a: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Положение о проведении стажировки (п. 31);</a:t>
            </a: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Программа (иной документ) прохождения стажировки (п. 27);</a:t>
            </a: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Приказ о назначении ответственных за проведение стажировки (пример – работник 2 группы при работе на высоте);</a:t>
            </a: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Приказ о стажировке.</a:t>
            </a: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Приказ о допуске.</a:t>
            </a: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Журнал, </a:t>
            </a:r>
            <a:r>
              <a:rPr lang="ru-RU" dirty="0" err="1" smtClean="0">
                <a:latin typeface="Times New Roman" panose="02020603050405020304" pitchFamily="18" charset="0"/>
                <a:cs typeface="Times New Roman" panose="02020603050405020304" pitchFamily="18" charset="0"/>
              </a:rPr>
              <a:t>стажировочный</a:t>
            </a:r>
            <a:r>
              <a:rPr lang="ru-RU" dirty="0" smtClean="0">
                <a:latin typeface="Times New Roman" panose="02020603050405020304" pitchFamily="18" charset="0"/>
                <a:cs typeface="Times New Roman" panose="02020603050405020304" pitchFamily="18" charset="0"/>
              </a:rPr>
              <a:t> лист и др. (п.90).</a:t>
            </a:r>
          </a:p>
          <a:p>
            <a:pPr>
              <a:buFont typeface="Wingdings" panose="05000000000000000000" pitchFamily="2" charset="2"/>
              <a:buChar char="ü"/>
            </a:pPr>
            <a:endParaRPr lang="ru-RU" dirty="0" smtClean="0">
              <a:latin typeface="Times New Roman" panose="02020603050405020304" pitchFamily="18" charset="0"/>
              <a:cs typeface="Times New Roman" panose="02020603050405020304" pitchFamily="18" charset="0"/>
            </a:endParaRPr>
          </a:p>
          <a:p>
            <a:pPr marL="0" indent="0" algn="ctr">
              <a:buNone/>
            </a:pPr>
            <a:r>
              <a:rPr lang="ru-RU" b="1" dirty="0" smtClean="0">
                <a:solidFill>
                  <a:srgbClr val="FF0000"/>
                </a:solidFill>
                <a:latin typeface="Times New Roman" panose="02020603050405020304" pitchFamily="18" charset="0"/>
                <a:cs typeface="Times New Roman" panose="02020603050405020304" pitchFamily="18" charset="0"/>
              </a:rPr>
              <a:t>Дополнительные требования. Пример:</a:t>
            </a:r>
            <a:r>
              <a:rPr lang="ru-RU" dirty="0">
                <a:solidFill>
                  <a:srgbClr val="FF0000"/>
                </a:solidFill>
                <a:latin typeface="Times New Roman" panose="02020603050405020304" pitchFamily="18" charset="0"/>
                <a:cs typeface="Times New Roman" panose="02020603050405020304" pitchFamily="18" charset="0"/>
              </a:rPr>
              <a:t/>
            </a:r>
            <a:br>
              <a:rPr lang="ru-RU" dirty="0">
                <a:solidFill>
                  <a:srgbClr val="FF0000"/>
                </a:solidFill>
                <a:latin typeface="Times New Roman" panose="02020603050405020304" pitchFamily="18" charset="0"/>
                <a:cs typeface="Times New Roman" panose="02020603050405020304" pitchFamily="18" charset="0"/>
              </a:rPr>
            </a:br>
            <a:r>
              <a:rPr lang="ru-RU" i="1" dirty="0">
                <a:latin typeface="Times New Roman" panose="02020603050405020304" pitchFamily="18" charset="0"/>
                <a:cs typeface="Times New Roman" panose="02020603050405020304" pitchFamily="18" charset="0"/>
              </a:rPr>
              <a:t>Электротехнический персонал при перерыве в работе свыше года обязан пройти стажировку на рабочем месте, </a:t>
            </a:r>
            <a:r>
              <a:rPr lang="ru-RU" i="1" dirty="0">
                <a:latin typeface="Times New Roman" panose="02020603050405020304" pitchFamily="18" charset="0"/>
                <a:cs typeface="Times New Roman" panose="02020603050405020304" pitchFamily="18" charset="0"/>
                <a:hlinkClick r:id="rId3"/>
              </a:rPr>
              <a:t>п. 1.4.8</a:t>
            </a:r>
            <a:r>
              <a:rPr lang="ru-RU" i="1" dirty="0">
                <a:latin typeface="Times New Roman" panose="02020603050405020304" pitchFamily="18" charset="0"/>
                <a:cs typeface="Times New Roman" panose="02020603050405020304" pitchFamily="18" charset="0"/>
              </a:rPr>
              <a:t> приказа Минэнерго от 13.01.2003 № 6.</a:t>
            </a:r>
            <a:r>
              <a:rPr lang="ru-RU" dirty="0"/>
              <a:t/>
            </a:r>
            <a:br>
              <a:rPr lang="ru-RU" dirty="0"/>
            </a:br>
            <a:r>
              <a:rPr lang="ru-RU" dirty="0"/>
              <a:t/>
            </a:r>
            <a:br>
              <a:rPr lang="ru-RU" dirty="0"/>
            </a:br>
            <a:endParaRPr lang="ru-RU" dirty="0" smtClean="0"/>
          </a:p>
          <a:p>
            <a:pPr marL="0" indent="0">
              <a:buNone/>
            </a:pPr>
            <a:endParaRPr lang="ru-RU" dirty="0"/>
          </a:p>
        </p:txBody>
      </p:sp>
    </p:spTree>
    <p:extLst>
      <p:ext uri="{BB962C8B-B14F-4D97-AF65-F5344CB8AC3E}">
        <p14:creationId xmlns:p14="http://schemas.microsoft.com/office/powerpoint/2010/main" val="2927525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15518"/>
          </a:xfrm>
        </p:spPr>
        <p:txBody>
          <a:bodyPr>
            <a:normAutofit fontScale="90000"/>
          </a:bodyPr>
          <a:lstStyle/>
          <a:p>
            <a:pPr algn="ctr"/>
            <a:r>
              <a:rPr lang="ru-RU" dirty="0" smtClean="0"/>
              <a:t>Примерная программа стажировки</a:t>
            </a:r>
            <a:endParaRPr lang="ru-RU" dirty="0"/>
          </a:p>
        </p:txBody>
      </p:sp>
      <p:sp>
        <p:nvSpPr>
          <p:cNvPr id="3" name="Объект 2"/>
          <p:cNvSpPr>
            <a:spLocks noGrp="1"/>
          </p:cNvSpPr>
          <p:nvPr>
            <p:ph idx="1"/>
          </p:nvPr>
        </p:nvSpPr>
        <p:spPr>
          <a:xfrm>
            <a:off x="659579" y="1468131"/>
            <a:ext cx="8596668" cy="4790626"/>
          </a:xfrm>
        </p:spPr>
        <p:txBody>
          <a:bodyPr/>
          <a:lstStyle/>
          <a:p>
            <a:pPr marL="0" indent="0" algn="ctr">
              <a:buNone/>
            </a:pPr>
            <a:r>
              <a:rPr lang="ru-RU" b="1" dirty="0" smtClean="0"/>
              <a:t>Программа стажировки по охране труда</a:t>
            </a:r>
          </a:p>
          <a:p>
            <a:pPr marL="0" indent="0" algn="ctr">
              <a:spcBef>
                <a:spcPts val="0"/>
              </a:spcBef>
              <a:buNone/>
            </a:pPr>
            <a:r>
              <a:rPr lang="ru-RU" dirty="0" smtClean="0"/>
              <a:t>для ____________________</a:t>
            </a:r>
          </a:p>
          <a:p>
            <a:pPr marL="0" indent="0" algn="ctr">
              <a:spcBef>
                <a:spcPts val="0"/>
              </a:spcBef>
              <a:buNone/>
            </a:pPr>
            <a:r>
              <a:rPr lang="ru-RU" sz="1400" dirty="0" smtClean="0"/>
              <a:t>          наименование профессии</a:t>
            </a:r>
          </a:p>
          <a:p>
            <a:pPr marL="0" indent="0">
              <a:spcBef>
                <a:spcPts val="0"/>
              </a:spcBef>
              <a:buNone/>
            </a:pPr>
            <a:endParaRPr lang="ru-RU" sz="1400" dirty="0"/>
          </a:p>
          <a:p>
            <a:pPr marL="0" indent="0">
              <a:spcBef>
                <a:spcPts val="0"/>
              </a:spcBef>
              <a:buNone/>
            </a:pPr>
            <a:r>
              <a:rPr lang="ru-RU" sz="1400" dirty="0" smtClean="0"/>
              <a:t>1.</a:t>
            </a:r>
            <a:r>
              <a:rPr lang="ru-RU" dirty="0" smtClean="0"/>
              <a:t>Ознакомление со структурой организации</a:t>
            </a:r>
          </a:p>
          <a:p>
            <a:pPr marL="0" indent="0">
              <a:spcBef>
                <a:spcPts val="0"/>
              </a:spcBef>
              <a:buNone/>
            </a:pPr>
            <a:r>
              <a:rPr lang="ru-RU" dirty="0" smtClean="0"/>
              <a:t>2.Трудовая дисциплина.</a:t>
            </a:r>
          </a:p>
          <a:p>
            <a:pPr marL="0" indent="0">
              <a:spcBef>
                <a:spcPts val="0"/>
              </a:spcBef>
              <a:buNone/>
            </a:pPr>
            <a:r>
              <a:rPr lang="ru-RU" dirty="0" smtClean="0"/>
              <a:t>3.Наличие вредных и опасных производственных факторов.</a:t>
            </a:r>
          </a:p>
          <a:p>
            <a:pPr marL="0" indent="0">
              <a:spcBef>
                <a:spcPts val="0"/>
              </a:spcBef>
              <a:buNone/>
            </a:pPr>
            <a:r>
              <a:rPr lang="ru-RU" dirty="0" smtClean="0"/>
              <a:t>4.Общие требования охраны труда.</a:t>
            </a:r>
          </a:p>
          <a:p>
            <a:pPr marL="0" indent="0">
              <a:spcBef>
                <a:spcPts val="0"/>
              </a:spcBef>
              <a:buNone/>
            </a:pPr>
            <a:r>
              <a:rPr lang="ru-RU" dirty="0" smtClean="0"/>
              <a:t>5.</a:t>
            </a:r>
          </a:p>
          <a:p>
            <a:pPr>
              <a:spcBef>
                <a:spcPts val="0"/>
              </a:spcBef>
              <a:buAutoNum type="arabicPeriod"/>
            </a:pPr>
            <a:endParaRPr lang="ru-RU" dirty="0" smtClean="0"/>
          </a:p>
          <a:p>
            <a:pPr algn="ctr">
              <a:spcBef>
                <a:spcPts val="0"/>
              </a:spcBef>
              <a:buAutoNum type="arabicPeriod"/>
            </a:pPr>
            <a:endParaRPr lang="ru-RU" dirty="0"/>
          </a:p>
        </p:txBody>
      </p:sp>
      <p:sp>
        <p:nvSpPr>
          <p:cNvPr id="4" name="Прямоугольник 3"/>
          <p:cNvSpPr/>
          <p:nvPr/>
        </p:nvSpPr>
        <p:spPr>
          <a:xfrm>
            <a:off x="985421" y="3630968"/>
            <a:ext cx="5397624" cy="346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Средства индивидуальной защиты</a:t>
            </a:r>
            <a:endParaRPr lang="ru-RU" dirty="0"/>
          </a:p>
        </p:txBody>
      </p:sp>
    </p:spTree>
    <p:extLst>
      <p:ext uri="{BB962C8B-B14F-4D97-AF65-F5344CB8AC3E}">
        <p14:creationId xmlns:p14="http://schemas.microsoft.com/office/powerpoint/2010/main" val="3654724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9"/>
          <p:cNvSpPr>
            <a:spLocks noChangeArrowheads="1"/>
          </p:cNvSpPr>
          <p:nvPr/>
        </p:nvSpPr>
        <p:spPr bwMode="auto">
          <a:xfrm>
            <a:off x="5094432" y="42822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TextBox 1"/>
          <p:cNvSpPr txBox="1"/>
          <p:nvPr/>
        </p:nvSpPr>
        <p:spPr>
          <a:xfrm>
            <a:off x="1836403" y="831882"/>
            <a:ext cx="5312227" cy="954107"/>
          </a:xfrm>
          <a:prstGeom prst="rect">
            <a:avLst/>
          </a:prstGeom>
          <a:noFill/>
        </p:spPr>
        <p:txBody>
          <a:bodyPr wrap="square" rtlCol="0">
            <a:spAutoFit/>
          </a:bodyPr>
          <a:lstStyle/>
          <a:p>
            <a:pPr algn="r"/>
            <a:r>
              <a:rPr lang="ru-RU" sz="2800" dirty="0"/>
              <a:t>Отдельные программы обучения по охране труда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392" y="2688772"/>
            <a:ext cx="1593435" cy="159343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987" y="2688772"/>
            <a:ext cx="1499665" cy="149966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183" y="2830305"/>
            <a:ext cx="2230413" cy="131036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8499" y="2664121"/>
            <a:ext cx="1612928" cy="1612928"/>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0699" y="2744750"/>
            <a:ext cx="1587473" cy="1498135"/>
          </a:xfrm>
          <a:prstGeom prst="rect">
            <a:avLst/>
          </a:prstGeom>
        </p:spPr>
      </p:pic>
      <p:sp>
        <p:nvSpPr>
          <p:cNvPr id="13" name="TextBox 12"/>
          <p:cNvSpPr txBox="1"/>
          <p:nvPr/>
        </p:nvSpPr>
        <p:spPr>
          <a:xfrm>
            <a:off x="258331" y="4282207"/>
            <a:ext cx="1817610" cy="5232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1400" b="1" i="1" dirty="0">
                <a:solidFill>
                  <a:schemeClr val="tx1"/>
                </a:solidFill>
              </a:rPr>
              <a:t>ОКАЗАНИЕ ПЕРВОЙ ПОМОЩИ </a:t>
            </a:r>
          </a:p>
        </p:txBody>
      </p:sp>
      <p:sp>
        <p:nvSpPr>
          <p:cNvPr id="18" name="TextBox 17"/>
          <p:cNvSpPr txBox="1"/>
          <p:nvPr/>
        </p:nvSpPr>
        <p:spPr>
          <a:xfrm>
            <a:off x="2244994" y="4282207"/>
            <a:ext cx="1977327" cy="73866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ru-RU" sz="1400" b="1" i="1" dirty="0">
                <a:solidFill>
                  <a:schemeClr val="tx1"/>
                </a:solidFill>
              </a:rPr>
              <a:t>СРЕДСТВА ИНДИВИДУАЛЬНОЙ ЗАЩИТЫ</a:t>
            </a:r>
          </a:p>
        </p:txBody>
      </p:sp>
      <p:sp>
        <p:nvSpPr>
          <p:cNvPr id="19" name="TextBox 18"/>
          <p:cNvSpPr txBox="1"/>
          <p:nvPr/>
        </p:nvSpPr>
        <p:spPr>
          <a:xfrm>
            <a:off x="4492517" y="4282207"/>
            <a:ext cx="1817610" cy="5232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1400" b="1" i="1" dirty="0">
                <a:solidFill>
                  <a:schemeClr val="tx1"/>
                </a:solidFill>
              </a:rPr>
              <a:t>ОБЩИЕ ВОПРОСЫ ОХРАНЫ ТРУДА </a:t>
            </a:r>
          </a:p>
        </p:txBody>
      </p:sp>
      <p:sp>
        <p:nvSpPr>
          <p:cNvPr id="24" name="TextBox 23"/>
          <p:cNvSpPr txBox="1"/>
          <p:nvPr/>
        </p:nvSpPr>
        <p:spPr>
          <a:xfrm>
            <a:off x="6580323" y="4277049"/>
            <a:ext cx="2042178" cy="9541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1400" b="1" i="1" dirty="0">
                <a:solidFill>
                  <a:schemeClr val="tx1"/>
                </a:solidFill>
              </a:rPr>
              <a:t>БЕЗОПАСНЫЕ МЕТОДЫ И ПРИЕМЫ ВЫПОЛНЕНИЯ РАБОТ СОУТ И ОПР </a:t>
            </a:r>
          </a:p>
        </p:txBody>
      </p:sp>
      <p:sp>
        <p:nvSpPr>
          <p:cNvPr id="25" name="TextBox 24"/>
          <p:cNvSpPr txBox="1"/>
          <p:nvPr/>
        </p:nvSpPr>
        <p:spPr>
          <a:xfrm>
            <a:off x="8773817" y="4277049"/>
            <a:ext cx="1817610" cy="138499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1400" b="1" i="1" dirty="0">
                <a:solidFill>
                  <a:schemeClr val="tx1"/>
                </a:solidFill>
              </a:rPr>
              <a:t>БЕЗОПАСНЫЕ МЕТОДЫ И ПРЕМЫ ВЫПОЛНЕНИЯ РАБОТ ПОВЫШЕННОЙ ОПАСНОСТИ</a:t>
            </a:r>
          </a:p>
        </p:txBody>
      </p:sp>
    </p:spTree>
    <p:extLst>
      <p:ext uri="{BB962C8B-B14F-4D97-AF65-F5344CB8AC3E}">
        <p14:creationId xmlns:p14="http://schemas.microsoft.com/office/powerpoint/2010/main" val="466315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9"/>
          <p:cNvSpPr>
            <a:spLocks noChangeArrowheads="1"/>
          </p:cNvSpPr>
          <p:nvPr/>
        </p:nvSpPr>
        <p:spPr bwMode="auto">
          <a:xfrm>
            <a:off x="5094432" y="42822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TextBox 3"/>
          <p:cNvSpPr txBox="1"/>
          <p:nvPr/>
        </p:nvSpPr>
        <p:spPr>
          <a:xfrm>
            <a:off x="-39378" y="54180"/>
            <a:ext cx="8229600" cy="584775"/>
          </a:xfrm>
          <a:prstGeom prst="rect">
            <a:avLst/>
          </a:prstGeom>
          <a:noFill/>
        </p:spPr>
        <p:txBody>
          <a:bodyPr wrap="square" rtlCol="0">
            <a:spAutoFit/>
          </a:bodyPr>
          <a:lstStyle/>
          <a:p>
            <a:r>
              <a:rPr lang="ru-RU" sz="1600" dirty="0"/>
              <a:t>Организация обучения по охране труда в соответствии с новыми Правилами обучения по охране труда. </a:t>
            </a: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9571" y="238060"/>
            <a:ext cx="1057078" cy="105707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dk1"/>
          </a:fontRef>
        </p:style>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8509" t="4365" r="9255" b="2579"/>
          <a:stretch/>
        </p:blipFill>
        <p:spPr>
          <a:xfrm>
            <a:off x="483476" y="4282207"/>
            <a:ext cx="2900856" cy="2464782"/>
          </a:xfrm>
          <a:prstGeom prst="rect">
            <a:avLst/>
          </a:prstGeom>
        </p:spPr>
      </p:pic>
      <p:sp>
        <p:nvSpPr>
          <p:cNvPr id="9" name="TextBox 8"/>
          <p:cNvSpPr txBox="1"/>
          <p:nvPr/>
        </p:nvSpPr>
        <p:spPr>
          <a:xfrm>
            <a:off x="7470224" y="3079084"/>
            <a:ext cx="4035973" cy="3785652"/>
          </a:xfrm>
          <a:prstGeom prst="rect">
            <a:avLst/>
          </a:prstGeom>
          <a:effectLst>
            <a:softEdge rad="317500"/>
          </a:effectLst>
        </p:spPr>
        <p:style>
          <a:lnRef idx="2">
            <a:schemeClr val="dk1"/>
          </a:lnRef>
          <a:fillRef idx="1">
            <a:schemeClr val="lt1"/>
          </a:fillRef>
          <a:effectRef idx="0">
            <a:schemeClr val="dk1"/>
          </a:effectRef>
          <a:fontRef idx="minor">
            <a:schemeClr val="dk1"/>
          </a:fontRef>
        </p:style>
        <p:txBody>
          <a:bodyPr wrap="square" rtlCol="0">
            <a:spAutoFit/>
          </a:bodyPr>
          <a:lstStyle/>
          <a:p>
            <a:r>
              <a:rPr lang="ru-RU" sz="1600" b="1" u="sng" dirty="0" smtClean="0">
                <a:solidFill>
                  <a:schemeClr val="tx1"/>
                </a:solidFill>
              </a:rPr>
              <a:t>Категории </a:t>
            </a:r>
            <a:r>
              <a:rPr lang="ru-RU" sz="1600" b="1" u="sng" dirty="0">
                <a:solidFill>
                  <a:schemeClr val="tx1"/>
                </a:solidFill>
              </a:rPr>
              <a:t>обучающихся </a:t>
            </a:r>
          </a:p>
          <a:p>
            <a:pPr marL="285750" indent="-285750">
              <a:buFontTx/>
              <a:buChar char="-"/>
            </a:pPr>
            <a:r>
              <a:rPr lang="ru-RU" sz="1600" dirty="0">
                <a:solidFill>
                  <a:schemeClr val="tx1"/>
                </a:solidFill>
              </a:rPr>
              <a:t>работники, проводящие инструктаж </a:t>
            </a:r>
          </a:p>
          <a:p>
            <a:pPr marL="285750" indent="-285750">
              <a:buFontTx/>
              <a:buChar char="-"/>
            </a:pPr>
            <a:r>
              <a:rPr lang="ru-RU" sz="1600" dirty="0">
                <a:solidFill>
                  <a:schemeClr val="tx1"/>
                </a:solidFill>
              </a:rPr>
              <a:t>Работники рабочих профессий </a:t>
            </a:r>
          </a:p>
          <a:p>
            <a:pPr marL="285750" indent="-285750">
              <a:buFontTx/>
              <a:buChar char="-"/>
            </a:pPr>
            <a:r>
              <a:rPr lang="ru-RU" sz="1600" dirty="0">
                <a:solidFill>
                  <a:schemeClr val="tx1"/>
                </a:solidFill>
              </a:rPr>
              <a:t>Лица, обязанные оказывать ПП </a:t>
            </a:r>
          </a:p>
          <a:p>
            <a:pPr marL="285750" indent="-285750">
              <a:buFontTx/>
              <a:buChar char="-"/>
            </a:pPr>
            <a:r>
              <a:rPr lang="ru-RU" sz="1600" dirty="0">
                <a:solidFill>
                  <a:schemeClr val="tx1"/>
                </a:solidFill>
              </a:rPr>
              <a:t>Работники, управляющие автотранспортом </a:t>
            </a:r>
          </a:p>
          <a:p>
            <a:pPr marL="285750" indent="-285750">
              <a:buFontTx/>
              <a:buChar char="-"/>
            </a:pPr>
            <a:r>
              <a:rPr lang="ru-RU" sz="1600" dirty="0">
                <a:solidFill>
                  <a:schemeClr val="tx1"/>
                </a:solidFill>
              </a:rPr>
              <a:t>Работники, с дополнительными компетенциями, оказывающие ПП </a:t>
            </a:r>
          </a:p>
          <a:p>
            <a:pPr marL="285750" indent="-285750">
              <a:buFontTx/>
              <a:buChar char="-"/>
            </a:pPr>
            <a:r>
              <a:rPr lang="ru-RU" sz="1600" dirty="0">
                <a:solidFill>
                  <a:srgbClr val="FF0000"/>
                </a:solidFill>
              </a:rPr>
              <a:t>Председатель и ЧАК </a:t>
            </a:r>
          </a:p>
          <a:p>
            <a:pPr marL="285750" indent="-285750">
              <a:buFontTx/>
              <a:buChar char="-"/>
            </a:pPr>
            <a:r>
              <a:rPr lang="ru-RU" sz="1600" dirty="0">
                <a:solidFill>
                  <a:srgbClr val="FF0000"/>
                </a:solidFill>
              </a:rPr>
              <a:t>Лица, проводящие обучение ПП</a:t>
            </a:r>
          </a:p>
          <a:p>
            <a:pPr marL="285750" indent="-285750">
              <a:buFontTx/>
              <a:buChar char="-"/>
            </a:pPr>
            <a:r>
              <a:rPr lang="ru-RU" sz="1600" dirty="0">
                <a:solidFill>
                  <a:srgbClr val="FF0000"/>
                </a:solidFill>
              </a:rPr>
              <a:t>СОТ</a:t>
            </a:r>
          </a:p>
          <a:p>
            <a:pPr marL="285750" indent="-285750">
              <a:buFontTx/>
              <a:buChar char="-"/>
            </a:pPr>
            <a:r>
              <a:rPr lang="ru-RU" sz="1600" dirty="0">
                <a:solidFill>
                  <a:srgbClr val="FF0000"/>
                </a:solidFill>
              </a:rPr>
              <a:t>Члены комитетов (комиссий) по охране труда иные работники по решению работодателя </a:t>
            </a:r>
            <a:endParaRPr lang="ru-RU" sz="1600" dirty="0" smtClean="0">
              <a:solidFill>
                <a:srgbClr val="FF0000"/>
              </a:solidFill>
            </a:endParaRPr>
          </a:p>
          <a:p>
            <a:pPr marL="285750" indent="-285750">
              <a:buFontTx/>
              <a:buChar char="-"/>
            </a:pPr>
            <a:r>
              <a:rPr lang="ru-RU" sz="1600" dirty="0" smtClean="0">
                <a:solidFill>
                  <a:schemeClr val="tx1"/>
                </a:solidFill>
              </a:rPr>
              <a:t>Иные работники по решению раб-ля</a:t>
            </a:r>
            <a:endParaRPr lang="ru-RU" sz="1600" dirty="0">
              <a:solidFill>
                <a:schemeClr val="tx1"/>
              </a:solidFill>
            </a:endParaRPr>
          </a:p>
        </p:txBody>
      </p:sp>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601" y="1426444"/>
            <a:ext cx="1124115" cy="1124115"/>
          </a:xfrm>
          <a:prstGeom prst="rect">
            <a:avLst/>
          </a:prstGeom>
        </p:spPr>
      </p:pic>
      <p:sp>
        <p:nvSpPr>
          <p:cNvPr id="17" name="TextBox 16"/>
          <p:cNvSpPr txBox="1"/>
          <p:nvPr/>
        </p:nvSpPr>
        <p:spPr>
          <a:xfrm>
            <a:off x="294289" y="2677719"/>
            <a:ext cx="1639615" cy="738664"/>
          </a:xfrm>
          <a:prstGeom prst="rect">
            <a:avLst/>
          </a:prstGeom>
          <a:noFill/>
        </p:spPr>
        <p:txBody>
          <a:bodyPr wrap="square" rtlCol="0">
            <a:spAutoFit/>
          </a:bodyPr>
          <a:lstStyle/>
          <a:p>
            <a:pPr algn="ctr"/>
            <a:r>
              <a:rPr lang="ru-RU" sz="1400" dirty="0"/>
              <a:t>Пункт Правил </a:t>
            </a:r>
          </a:p>
          <a:p>
            <a:pPr algn="ctr"/>
            <a:r>
              <a:rPr lang="ru-RU" sz="2800" dirty="0"/>
              <a:t>34</a:t>
            </a:r>
          </a:p>
        </p:txBody>
      </p:sp>
      <p:sp>
        <p:nvSpPr>
          <p:cNvPr id="20" name="TextBox 19"/>
          <p:cNvSpPr txBox="1"/>
          <p:nvPr/>
        </p:nvSpPr>
        <p:spPr>
          <a:xfrm>
            <a:off x="2406869" y="2677719"/>
            <a:ext cx="977463" cy="1015663"/>
          </a:xfrm>
          <a:prstGeom prst="rect">
            <a:avLst/>
          </a:prstGeom>
          <a:noFill/>
        </p:spPr>
        <p:txBody>
          <a:bodyPr wrap="square" rtlCol="0">
            <a:spAutoFit/>
          </a:bodyPr>
          <a:lstStyle/>
          <a:p>
            <a:r>
              <a:rPr lang="ru-RU" sz="1400" dirty="0"/>
              <a:t>Практика</a:t>
            </a:r>
            <a:r>
              <a:rPr lang="ru-RU" dirty="0"/>
              <a:t> </a:t>
            </a:r>
          </a:p>
          <a:p>
            <a:r>
              <a:rPr lang="ru-RU" sz="1400" dirty="0"/>
              <a:t>Не менее </a:t>
            </a:r>
            <a:r>
              <a:rPr lang="ru-RU" sz="2800" dirty="0"/>
              <a:t>50%</a:t>
            </a:r>
          </a:p>
        </p:txBody>
      </p:sp>
      <p:pic>
        <p:nvPicPr>
          <p:cNvPr id="21" name="Рисунок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8562" y="1573502"/>
            <a:ext cx="1474076" cy="1104217"/>
          </a:xfrm>
          <a:prstGeom prst="rect">
            <a:avLst/>
          </a:prstGeom>
          <a:ln>
            <a:noFill/>
          </a:ln>
          <a:effectLst>
            <a:softEdge rad="112500"/>
          </a:effectLst>
        </p:spPr>
      </p:pic>
      <p:sp>
        <p:nvSpPr>
          <p:cNvPr id="26" name="TextBox 25"/>
          <p:cNvSpPr txBox="1"/>
          <p:nvPr/>
        </p:nvSpPr>
        <p:spPr>
          <a:xfrm>
            <a:off x="3857297" y="2692393"/>
            <a:ext cx="1639615" cy="1815882"/>
          </a:xfrm>
          <a:prstGeom prst="rect">
            <a:avLst/>
          </a:prstGeom>
          <a:noFill/>
        </p:spPr>
        <p:txBody>
          <a:bodyPr wrap="square" rtlCol="0">
            <a:spAutoFit/>
          </a:bodyPr>
          <a:lstStyle/>
          <a:p>
            <a:pPr algn="ctr"/>
            <a:r>
              <a:rPr lang="ru-RU" sz="1400" dirty="0"/>
              <a:t>Длительность программы </a:t>
            </a:r>
          </a:p>
          <a:p>
            <a:pPr algn="ctr"/>
            <a:r>
              <a:rPr lang="ru-RU" sz="1400" dirty="0"/>
              <a:t>не менее </a:t>
            </a:r>
          </a:p>
          <a:p>
            <a:pPr algn="ctr"/>
            <a:r>
              <a:rPr lang="ru-RU" sz="2800" dirty="0"/>
              <a:t>8 </a:t>
            </a:r>
            <a:r>
              <a:rPr lang="ru-RU" sz="2800" dirty="0" smtClean="0"/>
              <a:t>часов </a:t>
            </a:r>
            <a:r>
              <a:rPr lang="ru-RU" sz="1400" dirty="0" smtClean="0"/>
              <a:t>(при отдельном обучении)</a:t>
            </a:r>
            <a:r>
              <a:rPr lang="ru-RU" sz="2800" dirty="0" smtClean="0"/>
              <a:t> </a:t>
            </a:r>
            <a:endParaRPr lang="ru-RU" sz="2800" dirty="0"/>
          </a:p>
        </p:txBody>
      </p:sp>
      <p:pic>
        <p:nvPicPr>
          <p:cNvPr id="27" name="Рисунок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422" y="1536078"/>
            <a:ext cx="1019010" cy="1014481"/>
          </a:xfrm>
          <a:prstGeom prst="rect">
            <a:avLst/>
          </a:prstGeom>
        </p:spPr>
      </p:pic>
      <p:sp>
        <p:nvSpPr>
          <p:cNvPr id="28" name="TextBox 27"/>
          <p:cNvSpPr txBox="1"/>
          <p:nvPr/>
        </p:nvSpPr>
        <p:spPr>
          <a:xfrm>
            <a:off x="5728136" y="2677719"/>
            <a:ext cx="1510864" cy="1169551"/>
          </a:xfrm>
          <a:prstGeom prst="rect">
            <a:avLst/>
          </a:prstGeom>
          <a:noFill/>
        </p:spPr>
        <p:txBody>
          <a:bodyPr wrap="square" rtlCol="0">
            <a:spAutoFit/>
          </a:bodyPr>
          <a:lstStyle/>
          <a:p>
            <a:r>
              <a:rPr lang="ru-RU" sz="1400" dirty="0"/>
              <a:t>Периодичность</a:t>
            </a:r>
          </a:p>
          <a:p>
            <a:r>
              <a:rPr lang="ru-RU" sz="1400" dirty="0"/>
              <a:t>НЕ РЕЖЕ ОДНОГО РАЗА В  </a:t>
            </a:r>
            <a:r>
              <a:rPr lang="ru-RU" sz="2800" dirty="0"/>
              <a:t>3 года</a:t>
            </a:r>
          </a:p>
        </p:txBody>
      </p:sp>
      <p:pic>
        <p:nvPicPr>
          <p:cNvPr id="29" name="Рисунок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8004" y="1300365"/>
            <a:ext cx="1103539" cy="1360303"/>
          </a:xfrm>
          <a:prstGeom prst="rect">
            <a:avLst/>
          </a:prstGeom>
          <a:ln>
            <a:noFill/>
          </a:ln>
          <a:effectLst>
            <a:softEdge rad="112500"/>
          </a:effectLst>
        </p:spPr>
      </p:pic>
      <p:sp>
        <p:nvSpPr>
          <p:cNvPr id="30" name="TextBox 29"/>
          <p:cNvSpPr txBox="1"/>
          <p:nvPr/>
        </p:nvSpPr>
        <p:spPr>
          <a:xfrm>
            <a:off x="3632638" y="729790"/>
            <a:ext cx="3682919" cy="369332"/>
          </a:xfrm>
          <a:prstGeom prst="rect">
            <a:avLst/>
          </a:prstGeom>
          <a:noFill/>
        </p:spPr>
        <p:txBody>
          <a:bodyPr wrap="square" rtlCol="0">
            <a:spAutoFit/>
          </a:bodyPr>
          <a:lstStyle/>
          <a:p>
            <a:r>
              <a:rPr lang="ru-RU" b="1" i="1" dirty="0"/>
              <a:t>ОКАЗАНИЕ ПЕРВОЙ ПОМОЩИ </a:t>
            </a:r>
          </a:p>
        </p:txBody>
      </p:sp>
      <p:sp>
        <p:nvSpPr>
          <p:cNvPr id="32" name="TextBox 31"/>
          <p:cNvSpPr txBox="1"/>
          <p:nvPr/>
        </p:nvSpPr>
        <p:spPr>
          <a:xfrm>
            <a:off x="8031592" y="540585"/>
            <a:ext cx="453036"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ru-RU" sz="3200" b="1" u="sng" dirty="0">
                <a:solidFill>
                  <a:schemeClr val="accent5">
                    <a:lumMod val="50000"/>
                  </a:schemeClr>
                </a:solidFill>
              </a:rPr>
              <a:t>1</a:t>
            </a:r>
          </a:p>
        </p:txBody>
      </p:sp>
      <p:sp>
        <p:nvSpPr>
          <p:cNvPr id="6" name="Выноска со стрелкой вправо 5"/>
          <p:cNvSpPr/>
          <p:nvPr/>
        </p:nvSpPr>
        <p:spPr>
          <a:xfrm>
            <a:off x="5019120" y="4964597"/>
            <a:ext cx="2518379" cy="1340528"/>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Обучение </a:t>
            </a:r>
          </a:p>
          <a:p>
            <a:pPr algn="ctr"/>
            <a:r>
              <a:rPr lang="ru-RU" dirty="0" smtClean="0"/>
              <a:t>в УЦ</a:t>
            </a:r>
            <a:endParaRPr lang="ru-RU" dirty="0"/>
          </a:p>
        </p:txBody>
      </p:sp>
    </p:spTree>
    <p:extLst>
      <p:ext uri="{BB962C8B-B14F-4D97-AF65-F5344CB8AC3E}">
        <p14:creationId xmlns:p14="http://schemas.microsoft.com/office/powerpoint/2010/main" val="4118991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a:solidFill>
                  <a:schemeClr val="accent2">
                    <a:lumMod val="50000"/>
                  </a:schemeClr>
                </a:solidFill>
              </a:rPr>
              <a:t>Лица, обязанные оказывать </a:t>
            </a:r>
            <a:r>
              <a:rPr lang="ru-RU" sz="2800" dirty="0" smtClean="0">
                <a:solidFill>
                  <a:schemeClr val="accent2">
                    <a:lumMod val="50000"/>
                  </a:schemeClr>
                </a:solidFill>
              </a:rPr>
              <a:t>ПП в соответствии с требованиями нормативно-правовых актов </a:t>
            </a:r>
            <a:r>
              <a:rPr lang="ru-RU" sz="2800" dirty="0">
                <a:solidFill>
                  <a:schemeClr val="tx1"/>
                </a:solidFill>
              </a:rPr>
              <a:t/>
            </a:r>
            <a:br>
              <a:rPr lang="ru-RU" sz="2800" dirty="0">
                <a:solidFill>
                  <a:schemeClr val="tx1"/>
                </a:solidFill>
              </a:rPr>
            </a:br>
            <a:endParaRPr lang="ru-RU" sz="2800" dirty="0"/>
          </a:p>
        </p:txBody>
      </p:sp>
      <p:sp>
        <p:nvSpPr>
          <p:cNvPr id="3" name="Объект 2"/>
          <p:cNvSpPr>
            <a:spLocks noGrp="1"/>
          </p:cNvSpPr>
          <p:nvPr>
            <p:ph idx="1"/>
          </p:nvPr>
        </p:nvSpPr>
        <p:spPr>
          <a:xfrm>
            <a:off x="1076727" y="1849106"/>
            <a:ext cx="8596668" cy="4403323"/>
          </a:xfr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ru-RU" sz="2000" baseline="30000" dirty="0">
                <a:solidFill>
                  <a:srgbClr val="222222"/>
                </a:solidFill>
                <a:latin typeface="Times New Roman" panose="02020603050405020304" pitchFamily="18" charset="0"/>
                <a:cs typeface="Times New Roman" panose="02020603050405020304" pitchFamily="18" charset="0"/>
              </a:rPr>
              <a:t/>
            </a:r>
            <a:br>
              <a:rPr lang="ru-RU" sz="2000" baseline="30000" dirty="0">
                <a:solidFill>
                  <a:srgbClr val="222222"/>
                </a:solidFill>
                <a:latin typeface="Times New Roman" panose="02020603050405020304" pitchFamily="18" charset="0"/>
                <a:cs typeface="Times New Roman" panose="02020603050405020304" pitchFamily="18" charset="0"/>
              </a:rPr>
            </a:br>
            <a:r>
              <a:rPr lang="ru-RU" sz="2600" baseline="30000" dirty="0">
                <a:solidFill>
                  <a:srgbClr val="222222"/>
                </a:solidFill>
                <a:latin typeface="Times New Roman" panose="02020603050405020304" pitchFamily="18" charset="0"/>
                <a:cs typeface="Times New Roman" panose="02020603050405020304" pitchFamily="18" charset="0"/>
              </a:rPr>
              <a:t>1 К работникам относят лиц, перечисленных в </a:t>
            </a:r>
            <a:r>
              <a:rPr lang="ru-RU" sz="2600" b="1" baseline="30000" dirty="0">
                <a:solidFill>
                  <a:schemeClr val="accent2">
                    <a:lumMod val="50000"/>
                  </a:schemeClr>
                </a:solidFill>
                <a:latin typeface="Times New Roman" panose="02020603050405020304" pitchFamily="18" charset="0"/>
                <a:cs typeface="Times New Roman" panose="02020603050405020304" pitchFamily="18" charset="0"/>
                <a:hlinkClick r:id="rId3"/>
              </a:rPr>
              <a:t>части 1 статьи 31 Закона </a:t>
            </a:r>
            <a:r>
              <a:rPr lang="ru-RU" sz="2600" b="1" baseline="30000" dirty="0">
                <a:solidFill>
                  <a:srgbClr val="01745C"/>
                </a:solidFill>
                <a:latin typeface="Times New Roman" panose="02020603050405020304" pitchFamily="18" charset="0"/>
                <a:cs typeface="Times New Roman" panose="02020603050405020304" pitchFamily="18" charset="0"/>
                <a:hlinkClick r:id="rId3"/>
              </a:rPr>
              <a:t>от 21.11.2011 № 323-ФЗ</a:t>
            </a:r>
            <a:r>
              <a:rPr lang="ru-RU" sz="2600" b="1" baseline="30000" dirty="0">
                <a:solidFill>
                  <a:srgbClr val="222222"/>
                </a:solidFill>
                <a:latin typeface="Times New Roman" panose="02020603050405020304" pitchFamily="18" charset="0"/>
                <a:cs typeface="Times New Roman" panose="02020603050405020304" pitchFamily="18" charset="0"/>
              </a:rPr>
              <a:t>:</a:t>
            </a:r>
            <a:endParaRPr lang="ru-RU" sz="2600" b="1" dirty="0">
              <a:solidFill>
                <a:srgbClr val="222222"/>
              </a:solidFill>
              <a:latin typeface="Times New Roman" panose="02020603050405020304" pitchFamily="18" charset="0"/>
              <a:cs typeface="Times New Roman" panose="02020603050405020304" pitchFamily="18" charset="0"/>
            </a:endParaRPr>
          </a:p>
          <a:p>
            <a:pPr>
              <a:buFont typeface="Arial"/>
              <a:buChar char="•"/>
            </a:pPr>
            <a:r>
              <a:rPr lang="ru-RU" sz="2600" baseline="30000" dirty="0">
                <a:solidFill>
                  <a:srgbClr val="222222"/>
                </a:solidFill>
                <a:latin typeface="Times New Roman" panose="02020603050405020304" pitchFamily="18" charset="0"/>
                <a:cs typeface="Times New Roman" panose="02020603050405020304" pitchFamily="18" charset="0"/>
              </a:rPr>
              <a:t>сотрудники органов внутренних дел;</a:t>
            </a:r>
            <a:endParaRPr lang="ru-RU" sz="2600" dirty="0">
              <a:solidFill>
                <a:srgbClr val="222222"/>
              </a:solidFill>
              <a:latin typeface="Times New Roman" panose="02020603050405020304" pitchFamily="18" charset="0"/>
              <a:cs typeface="Times New Roman" panose="02020603050405020304" pitchFamily="18" charset="0"/>
            </a:endParaRPr>
          </a:p>
          <a:p>
            <a:pPr>
              <a:buFont typeface="Arial"/>
              <a:buChar char="•"/>
            </a:pPr>
            <a:r>
              <a:rPr lang="ru-RU" sz="2600" baseline="30000" dirty="0">
                <a:solidFill>
                  <a:srgbClr val="222222"/>
                </a:solidFill>
                <a:latin typeface="Times New Roman" panose="02020603050405020304" pitchFamily="18" charset="0"/>
                <a:cs typeface="Times New Roman" panose="02020603050405020304" pitchFamily="18" charset="0"/>
              </a:rPr>
              <a:t>военнослужащие;</a:t>
            </a:r>
            <a:endParaRPr lang="ru-RU" sz="2600" dirty="0">
              <a:solidFill>
                <a:srgbClr val="222222"/>
              </a:solidFill>
              <a:latin typeface="Times New Roman" panose="02020603050405020304" pitchFamily="18" charset="0"/>
              <a:cs typeface="Times New Roman" panose="02020603050405020304" pitchFamily="18" charset="0"/>
            </a:endParaRPr>
          </a:p>
          <a:p>
            <a:pPr>
              <a:buFont typeface="Arial"/>
              <a:buChar char="•"/>
            </a:pPr>
            <a:r>
              <a:rPr lang="ru-RU" sz="2600" baseline="30000" dirty="0">
                <a:solidFill>
                  <a:srgbClr val="222222"/>
                </a:solidFill>
                <a:latin typeface="Times New Roman" panose="02020603050405020304" pitchFamily="18" charset="0"/>
                <a:cs typeface="Times New Roman" panose="02020603050405020304" pitchFamily="18" charset="0"/>
              </a:rPr>
              <a:t>работники противопожарной службы;</a:t>
            </a:r>
            <a:endParaRPr lang="ru-RU" sz="2600" dirty="0">
              <a:solidFill>
                <a:srgbClr val="222222"/>
              </a:solidFill>
              <a:latin typeface="Times New Roman" panose="02020603050405020304" pitchFamily="18" charset="0"/>
              <a:cs typeface="Times New Roman" panose="02020603050405020304" pitchFamily="18" charset="0"/>
            </a:endParaRPr>
          </a:p>
          <a:p>
            <a:pPr>
              <a:buFont typeface="Arial"/>
              <a:buChar char="•"/>
            </a:pPr>
            <a:r>
              <a:rPr lang="ru-RU" sz="2600" baseline="30000" dirty="0">
                <a:solidFill>
                  <a:srgbClr val="222222"/>
                </a:solidFill>
                <a:latin typeface="Times New Roman" panose="02020603050405020304" pitchFamily="18" charset="0"/>
                <a:cs typeface="Times New Roman" panose="02020603050405020304" pitchFamily="18" charset="0"/>
              </a:rPr>
              <a:t>спасатели аварийно-спасательных формирований и аварийно-спасательных служб.</a:t>
            </a:r>
            <a:endParaRPr lang="ru-RU" sz="2600" dirty="0">
              <a:solidFill>
                <a:srgbClr val="222222"/>
              </a:solidFill>
              <a:latin typeface="Times New Roman" panose="02020603050405020304" pitchFamily="18" charset="0"/>
              <a:cs typeface="Times New Roman" panose="02020603050405020304" pitchFamily="18" charset="0"/>
            </a:endParaRPr>
          </a:p>
          <a:p>
            <a:r>
              <a:rPr lang="ru-RU" sz="2600" baseline="30000" dirty="0">
                <a:solidFill>
                  <a:srgbClr val="222222"/>
                </a:solidFill>
                <a:latin typeface="Times New Roman" panose="02020603050405020304" pitchFamily="18" charset="0"/>
                <a:cs typeface="Times New Roman" panose="02020603050405020304" pitchFamily="18" charset="0"/>
              </a:rPr>
              <a:t>Также такие требования можно найти в правилах по охране труда, например, члены бригады, которые выполняют работы на высоте, обязаны уметь оказывать первую помощь (</a:t>
            </a:r>
            <a:r>
              <a:rPr lang="ru-RU" sz="2600" b="1" baseline="30000" dirty="0">
                <a:solidFill>
                  <a:srgbClr val="01745C"/>
                </a:solidFill>
                <a:latin typeface="Times New Roman" panose="02020603050405020304" pitchFamily="18" charset="0"/>
                <a:cs typeface="Times New Roman" panose="02020603050405020304" pitchFamily="18" charset="0"/>
                <a:hlinkClick r:id="rId4"/>
              </a:rPr>
              <a:t>п. 60 ПОТ при работе на высоте</a:t>
            </a:r>
            <a:r>
              <a:rPr lang="ru-RU" sz="2600" baseline="30000" dirty="0">
                <a:solidFill>
                  <a:srgbClr val="222222"/>
                </a:solidFill>
                <a:latin typeface="Times New Roman" panose="02020603050405020304" pitchFamily="18" charset="0"/>
                <a:cs typeface="Times New Roman" panose="02020603050405020304" pitchFamily="18" charset="0"/>
              </a:rPr>
              <a:t>).</a:t>
            </a:r>
            <a:endParaRPr lang="ru-RU" sz="2600" dirty="0">
              <a:solidFill>
                <a:srgbClr val="222222"/>
              </a:solidFill>
              <a:latin typeface="Times New Roman" panose="02020603050405020304" pitchFamily="18" charset="0"/>
              <a:cs typeface="Times New Roman" panose="02020603050405020304" pitchFamily="18" charset="0"/>
            </a:endParaRPr>
          </a:p>
          <a:p>
            <a:pPr marL="0" indent="0">
              <a:buNone/>
            </a:pPr>
            <a:r>
              <a:rPr lang="ru-RU" dirty="0"/>
              <a:t/>
            </a:r>
            <a:br>
              <a:rPr lang="ru-RU" dirty="0"/>
            </a:br>
            <a:r>
              <a:rPr lang="ru-RU" dirty="0">
                <a:solidFill>
                  <a:srgbClr val="222222"/>
                </a:solidFill>
                <a:latin typeface="Proxima Nova Rg Inner"/>
              </a:rPr>
              <a:t/>
            </a:r>
            <a:br>
              <a:rPr lang="ru-RU" dirty="0">
                <a:solidFill>
                  <a:srgbClr val="222222"/>
                </a:solidFill>
                <a:latin typeface="Proxima Nova Rg Inner"/>
              </a:rPr>
            </a:br>
            <a:endParaRPr lang="ru-RU" dirty="0"/>
          </a:p>
        </p:txBody>
      </p:sp>
    </p:spTree>
    <p:extLst>
      <p:ext uri="{BB962C8B-B14F-4D97-AF65-F5344CB8AC3E}">
        <p14:creationId xmlns:p14="http://schemas.microsoft.com/office/powerpoint/2010/main" val="1009656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0397" y="1156138"/>
            <a:ext cx="8596668" cy="651029"/>
          </a:xfrm>
        </p:spPr>
        <p:txBody>
          <a:bodyPr/>
          <a:lstStyle/>
          <a:p>
            <a:pPr algn="ctr"/>
            <a:r>
              <a:rPr lang="ru-RU" dirty="0" smtClean="0">
                <a:solidFill>
                  <a:schemeClr val="accent2">
                    <a:lumMod val="50000"/>
                  </a:schemeClr>
                </a:solidFill>
              </a:rPr>
              <a:t>Кто обучает?</a:t>
            </a:r>
            <a:endParaRPr lang="ru-RU" dirty="0">
              <a:solidFill>
                <a:schemeClr val="accent2">
                  <a:lumMod val="50000"/>
                </a:schemeClr>
              </a:solidFill>
            </a:endParaRPr>
          </a:p>
        </p:txBody>
      </p:sp>
      <p:sp>
        <p:nvSpPr>
          <p:cNvPr id="4" name="TextBox 3"/>
          <p:cNvSpPr txBox="1"/>
          <p:nvPr/>
        </p:nvSpPr>
        <p:spPr>
          <a:xfrm>
            <a:off x="0" y="2436952"/>
            <a:ext cx="3657600" cy="2031325"/>
          </a:xfrm>
          <a:prstGeom prst="rect">
            <a:avLst/>
          </a:prstGeom>
          <a:noFill/>
        </p:spPr>
        <p:txBody>
          <a:bodyPr wrap="square" rtlCol="0">
            <a:spAutoFit/>
          </a:bodyPr>
          <a:lstStyle/>
          <a:p>
            <a:pPr marL="285750" indent="-285750">
              <a:buFont typeface="Wingdings" panose="05000000000000000000" pitchFamily="2" charset="2"/>
              <a:buChar char="ü"/>
            </a:pPr>
            <a:r>
              <a:rPr lang="ru-RU" dirty="0">
                <a:latin typeface="Times New Roman"/>
                <a:ea typeface="Times New Roman"/>
              </a:rPr>
              <a:t>имеющих подготовку по оказанию первой помощи в объеме не менее 8 часов и в соответствии с примерными перечнями тем, предусмотренными </a:t>
            </a:r>
            <a:r>
              <a:rPr lang="ru-RU" u="sng" dirty="0">
                <a:solidFill>
                  <a:srgbClr val="0000FF"/>
                </a:solidFill>
                <a:latin typeface="Times New Roman"/>
                <a:ea typeface="Times New Roman"/>
                <a:hlinkClick r:id="rId2"/>
              </a:rPr>
              <a:t>приложением № 2</a:t>
            </a:r>
            <a:r>
              <a:rPr lang="ru-RU" dirty="0">
                <a:latin typeface="Times New Roman"/>
                <a:ea typeface="Times New Roman"/>
              </a:rPr>
              <a:t>, </a:t>
            </a:r>
          </a:p>
        </p:txBody>
      </p:sp>
      <p:sp>
        <p:nvSpPr>
          <p:cNvPr id="5" name="TextBox 4"/>
          <p:cNvSpPr txBox="1"/>
          <p:nvPr/>
        </p:nvSpPr>
        <p:spPr>
          <a:xfrm>
            <a:off x="6449498" y="2436952"/>
            <a:ext cx="3657600" cy="2308324"/>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ru-RU" dirty="0" smtClean="0">
                <a:latin typeface="Times New Roman"/>
                <a:ea typeface="Times New Roman"/>
              </a:rPr>
              <a:t>прошедших </a:t>
            </a:r>
            <a:r>
              <a:rPr lang="ru-RU" dirty="0">
                <a:latin typeface="Times New Roman"/>
                <a:ea typeface="Times New Roman"/>
              </a:rPr>
              <a:t>подготовку по программам дополнительного профессионального образования повышения квалификации по подготовке преподавателей, обучающих приемам оказания первой помощи.</a:t>
            </a:r>
            <a:endParaRPr lang="ru-RU"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3895" y="2436952"/>
            <a:ext cx="3360707" cy="237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947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23892"/>
          </a:xfrm>
        </p:spPr>
        <p:txBody>
          <a:bodyPr>
            <a:normAutofit fontScale="90000"/>
          </a:bodyPr>
          <a:lstStyle/>
          <a:p>
            <a:r>
              <a:rPr lang="ru-RU" b="1" cap="all" dirty="0" smtClean="0">
                <a:solidFill>
                  <a:srgbClr val="FF0000"/>
                </a:solidFill>
                <a:latin typeface="Times New Roman" panose="02020603050405020304" pitchFamily="18" charset="0"/>
                <a:cs typeface="Times New Roman" panose="02020603050405020304" pitchFamily="18" charset="0"/>
              </a:rPr>
              <a:t>Рекомендация!</a:t>
            </a:r>
            <a:r>
              <a:rPr lang="ru-RU" b="1" dirty="0" smtClean="0">
                <a:solidFill>
                  <a:srgbClr val="90C226"/>
                </a:solidFill>
                <a:latin typeface="Times New Roman" panose="02020603050405020304" pitchFamily="18" charset="0"/>
                <a:cs typeface="Times New Roman" panose="02020603050405020304" pitchFamily="18" charset="0"/>
              </a:rPr>
              <a:t> </a:t>
            </a:r>
            <a:r>
              <a:rPr lang="ru-RU" sz="2700" b="1" dirty="0" smtClean="0">
                <a:solidFill>
                  <a:schemeClr val="accent2">
                    <a:lumMod val="50000"/>
                  </a:schemeClr>
                </a:solidFill>
                <a:latin typeface="Times New Roman" panose="02020603050405020304" pitchFamily="18" charset="0"/>
                <a:cs typeface="Times New Roman" panose="02020603050405020304" pitchFamily="18" charset="0"/>
              </a:rPr>
              <a:t>Используйте четыре приема, чтобы заинтересовать сотрудников в обучении</a:t>
            </a:r>
            <a:r>
              <a:rPr lang="ru-RU" b="1" cap="all" dirty="0"/>
              <a:t/>
            </a:r>
            <a:br>
              <a:rPr lang="ru-RU" b="1" cap="all" dirty="0"/>
            </a:br>
            <a:endParaRPr lang="ru-RU" dirty="0"/>
          </a:p>
        </p:txBody>
      </p:sp>
      <p:sp>
        <p:nvSpPr>
          <p:cNvPr id="3" name="Объект 2"/>
          <p:cNvSpPr>
            <a:spLocks noGrp="1"/>
          </p:cNvSpPr>
          <p:nvPr>
            <p:ph idx="1"/>
          </p:nvPr>
        </p:nvSpPr>
        <p:spPr>
          <a:xfrm>
            <a:off x="677334" y="1925944"/>
            <a:ext cx="8596668" cy="4283583"/>
          </a:xfrm>
        </p:spPr>
        <p:txBody>
          <a:bodyPr/>
          <a:lstStyle/>
          <a:p>
            <a:r>
              <a:rPr lang="ru-RU" dirty="0">
                <a:solidFill>
                  <a:schemeClr val="tx1"/>
                </a:solidFill>
                <a:latin typeface="Times New Roman" panose="02020603050405020304" pitchFamily="18" charset="0"/>
                <a:cs typeface="Times New Roman" panose="02020603050405020304" pitchFamily="18" charset="0"/>
              </a:rPr>
              <a:t>Дайте работникам информацию, которую они смогут применить и в обычной жизни, например, чтобы оказать первую помощь своим близким</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Уделите </a:t>
            </a:r>
            <a:r>
              <a:rPr lang="ru-RU" dirty="0">
                <a:solidFill>
                  <a:schemeClr val="tx1"/>
                </a:solidFill>
                <a:latin typeface="Times New Roman" panose="02020603050405020304" pitchFamily="18" charset="0"/>
                <a:cs typeface="Times New Roman" panose="02020603050405020304" pitchFamily="18" charset="0"/>
              </a:rPr>
              <a:t>больше времени темам, с которыми работник сталкивается чаще: раны, ожоги, переломы, обморок, отравление</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В </a:t>
            </a:r>
            <a:r>
              <a:rPr lang="ru-RU" dirty="0">
                <a:solidFill>
                  <a:schemeClr val="tx1"/>
                </a:solidFill>
                <a:latin typeface="Times New Roman" panose="02020603050405020304" pitchFamily="18" charset="0"/>
                <a:cs typeface="Times New Roman" panose="02020603050405020304" pitchFamily="18" charset="0"/>
              </a:rPr>
              <a:t>программу обучения включите реальные примеры, видеоматериалы и практические занятия</a:t>
            </a:r>
            <a:r>
              <a:rPr lang="ru-RU" dirty="0" smtClean="0">
                <a:solidFill>
                  <a:schemeClr val="tx1"/>
                </a:solidFill>
                <a:latin typeface="Times New Roman" panose="02020603050405020304" pitchFamily="18" charset="0"/>
                <a:cs typeface="Times New Roman" panose="02020603050405020304" pitchFamily="18" charset="0"/>
              </a:rPr>
              <a:t>.</a:t>
            </a:r>
          </a:p>
          <a:p>
            <a:r>
              <a:rPr lang="ru-RU" dirty="0" smtClean="0">
                <a:solidFill>
                  <a:schemeClr val="tx1"/>
                </a:solidFill>
                <a:latin typeface="Times New Roman" panose="02020603050405020304" pitchFamily="18" charset="0"/>
                <a:cs typeface="Times New Roman" panose="02020603050405020304" pitchFamily="18" charset="0"/>
              </a:rPr>
              <a:t>Закрепите </a:t>
            </a:r>
            <a:r>
              <a:rPr lang="ru-RU" dirty="0">
                <a:solidFill>
                  <a:schemeClr val="tx1"/>
                </a:solidFill>
                <a:latin typeface="Times New Roman" panose="02020603050405020304" pitchFamily="18" charset="0"/>
                <a:cs typeface="Times New Roman" panose="02020603050405020304" pitchFamily="18" charset="0"/>
              </a:rPr>
              <a:t>полученные знания и отработайте порядок оказания первой помощи в ситуационно-ролевых играх.</a:t>
            </a:r>
            <a:r>
              <a:rPr lang="ru-RU" dirty="0"/>
              <a:t/>
            </a:r>
            <a:br>
              <a:rPr lang="ru-RU" dirty="0"/>
            </a:br>
            <a:r>
              <a:rPr lang="ru-RU" dirty="0">
                <a:solidFill>
                  <a:srgbClr val="222222"/>
                </a:solidFill>
                <a:latin typeface="Proxima Nova Rg Inner"/>
              </a:rPr>
              <a:t/>
            </a:r>
            <a:br>
              <a:rPr lang="ru-RU" dirty="0">
                <a:solidFill>
                  <a:srgbClr val="222222"/>
                </a:solidFill>
                <a:latin typeface="Proxima Nova Rg Inner"/>
              </a:rPr>
            </a:b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116" y="4280338"/>
            <a:ext cx="3436883" cy="2577662"/>
          </a:xfrm>
          <a:prstGeom prst="rect">
            <a:avLst/>
          </a:prstGeom>
        </p:spPr>
      </p:pic>
    </p:spTree>
    <p:extLst>
      <p:ext uri="{BB962C8B-B14F-4D97-AF65-F5344CB8AC3E}">
        <p14:creationId xmlns:p14="http://schemas.microsoft.com/office/powerpoint/2010/main" val="2658403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823" y="511946"/>
            <a:ext cx="8596668" cy="1068280"/>
          </a:xfrm>
        </p:spPr>
        <p:txBody>
          <a:bodyPr>
            <a:normAutofit fontScale="90000"/>
          </a:bodyPr>
          <a:lstStyle/>
          <a:p>
            <a:pPr algn="ctr"/>
            <a:r>
              <a:rPr lang="ru-RU" dirty="0" smtClean="0">
                <a:solidFill>
                  <a:schemeClr val="accent2">
                    <a:lumMod val="50000"/>
                  </a:schemeClr>
                </a:solidFill>
                <a:latin typeface="Times New Roman" panose="02020603050405020304" pitchFamily="18" charset="0"/>
                <a:cs typeface="Times New Roman" panose="02020603050405020304" pitchFamily="18" charset="0"/>
              </a:rPr>
              <a:t>Ситуационная </a:t>
            </a:r>
            <a:r>
              <a:rPr lang="ru-RU" dirty="0">
                <a:solidFill>
                  <a:schemeClr val="accent2">
                    <a:lumMod val="50000"/>
                  </a:schemeClr>
                </a:solidFill>
                <a:latin typeface="Times New Roman" panose="02020603050405020304" pitchFamily="18" charset="0"/>
                <a:cs typeface="Times New Roman" panose="02020603050405020304" pitchFamily="18" charset="0"/>
              </a:rPr>
              <a:t>задача </a:t>
            </a:r>
            <a:r>
              <a:rPr lang="ru-RU" dirty="0" smtClean="0">
                <a:solidFill>
                  <a:schemeClr val="accent2">
                    <a:lumMod val="50000"/>
                  </a:schemeClr>
                </a:solidFill>
                <a:latin typeface="Times New Roman" panose="02020603050405020304" pitchFamily="18" charset="0"/>
                <a:cs typeface="Times New Roman" panose="02020603050405020304" pitchFamily="18" charset="0"/>
              </a:rPr>
              <a:t/>
            </a:r>
            <a:br>
              <a:rPr lang="ru-RU" dirty="0" smtClean="0">
                <a:solidFill>
                  <a:schemeClr val="accent2">
                    <a:lumMod val="50000"/>
                  </a:schemeClr>
                </a:solidFill>
                <a:latin typeface="Times New Roman" panose="02020603050405020304" pitchFamily="18" charset="0"/>
                <a:cs typeface="Times New Roman" panose="02020603050405020304" pitchFamily="18" charset="0"/>
              </a:rPr>
            </a:br>
            <a:r>
              <a:rPr lang="ru-RU" dirty="0" smtClean="0">
                <a:solidFill>
                  <a:schemeClr val="accent2">
                    <a:lumMod val="50000"/>
                  </a:schemeClr>
                </a:solidFill>
                <a:latin typeface="Times New Roman" panose="02020603050405020304" pitchFamily="18" charset="0"/>
                <a:cs typeface="Times New Roman" panose="02020603050405020304" pitchFamily="18" charset="0"/>
              </a:rPr>
              <a:t>«</a:t>
            </a:r>
            <a:r>
              <a:rPr lang="ru-RU" dirty="0">
                <a:solidFill>
                  <a:schemeClr val="accent2">
                    <a:lumMod val="50000"/>
                  </a:schemeClr>
                </a:solidFill>
                <a:latin typeface="Times New Roman" panose="02020603050405020304" pitchFamily="18" charset="0"/>
                <a:cs typeface="Times New Roman" panose="02020603050405020304" pitchFamily="18" charset="0"/>
              </a:rPr>
              <a:t>Собственная безопасность»</a:t>
            </a:r>
          </a:p>
        </p:txBody>
      </p:sp>
      <p:sp>
        <p:nvSpPr>
          <p:cNvPr id="3" name="Объект 2"/>
          <p:cNvSpPr>
            <a:spLocks noGrp="1"/>
          </p:cNvSpPr>
          <p:nvPr>
            <p:ph idx="1"/>
          </p:nvPr>
        </p:nvSpPr>
        <p:spPr>
          <a:xfrm>
            <a:off x="919072" y="1868290"/>
            <a:ext cx="8596668" cy="4141541"/>
          </a:xfrm>
          <a:solidFill>
            <a:schemeClr val="accent3">
              <a:lumMod val="20000"/>
              <a:lumOff val="80000"/>
            </a:schemeClr>
          </a:solidFill>
          <a:ln>
            <a:solidFill>
              <a:schemeClr val="accent3">
                <a:lumMod val="75000"/>
              </a:schemeClr>
            </a:solidFill>
          </a:ln>
        </p:spPr>
        <p:txBody>
          <a:bodyPr>
            <a:normAutofit/>
          </a:bodyPr>
          <a:lstStyle/>
          <a:p>
            <a:pPr marL="0" indent="0">
              <a:buNone/>
            </a:pPr>
            <a:r>
              <a:rPr lang="ru-RU" dirty="0" smtClean="0">
                <a:solidFill>
                  <a:srgbClr val="222222"/>
                </a:solidFill>
                <a:latin typeface="Proxima Nova Rg Inner"/>
              </a:rPr>
              <a:t> </a:t>
            </a:r>
            <a:r>
              <a:rPr lang="ru-RU" dirty="0">
                <a:solidFill>
                  <a:srgbClr val="222222"/>
                </a:solidFill>
                <a:latin typeface="Proxima Nova Rg Inner"/>
              </a:rPr>
              <a:t/>
            </a:r>
            <a:br>
              <a:rPr lang="ru-RU" dirty="0">
                <a:solidFill>
                  <a:srgbClr val="222222"/>
                </a:solidFill>
                <a:latin typeface="Proxima Nova Rg Inner"/>
              </a:rPr>
            </a:br>
            <a:r>
              <a:rPr lang="ru-RU" dirty="0" smtClean="0">
                <a:solidFill>
                  <a:srgbClr val="222222"/>
                </a:solidFill>
                <a:latin typeface="Times New Roman" panose="02020603050405020304" pitchFamily="18" charset="0"/>
                <a:cs typeface="Times New Roman" panose="02020603050405020304" pitchFamily="18" charset="0"/>
              </a:rPr>
              <a:t>     </a:t>
            </a:r>
            <a:r>
              <a:rPr lang="ru-RU" sz="2000" dirty="0" smtClean="0">
                <a:solidFill>
                  <a:srgbClr val="FF0000"/>
                </a:solidFill>
                <a:latin typeface="Times New Roman" panose="02020603050405020304" pitchFamily="18" charset="0"/>
                <a:cs typeface="Times New Roman" panose="02020603050405020304" pitchFamily="18" charset="0"/>
              </a:rPr>
              <a:t>Цель</a:t>
            </a:r>
            <a:r>
              <a:rPr lang="ru-RU" sz="2000" dirty="0">
                <a:solidFill>
                  <a:srgbClr val="222222"/>
                </a:solidFill>
                <a:latin typeface="Times New Roman" panose="02020603050405020304" pitchFamily="18" charset="0"/>
                <a:cs typeface="Times New Roman" panose="02020603050405020304" pitchFamily="18" charset="0"/>
              </a:rPr>
              <a:t>: заставить работников задуматься о собственной безопасности.</a:t>
            </a:r>
          </a:p>
          <a:p>
            <a:r>
              <a:rPr lang="ru-RU" sz="2000" dirty="0">
                <a:solidFill>
                  <a:srgbClr val="FF0000"/>
                </a:solidFill>
                <a:latin typeface="Times New Roman" panose="02020603050405020304" pitchFamily="18" charset="0"/>
                <a:cs typeface="Times New Roman" panose="02020603050405020304" pitchFamily="18" charset="0"/>
              </a:rPr>
              <a:t>Суть задачи</a:t>
            </a:r>
            <a:r>
              <a:rPr lang="ru-RU" sz="2000" dirty="0">
                <a:solidFill>
                  <a:srgbClr val="222222"/>
                </a:solidFill>
                <a:latin typeface="Times New Roman" panose="02020603050405020304" pitchFamily="18" charset="0"/>
                <a:cs typeface="Times New Roman" panose="02020603050405020304" pitchFamily="18" charset="0"/>
              </a:rPr>
              <a:t>: инструктор просит работников представить, что они пришли после обеда и увидели на полу человека, который лежит без движения. Какими будут их первые действия?</a:t>
            </a:r>
          </a:p>
          <a:p>
            <a:r>
              <a:rPr lang="ru-RU" sz="2000" dirty="0">
                <a:solidFill>
                  <a:srgbClr val="222222"/>
                </a:solidFill>
                <a:latin typeface="Times New Roman" panose="02020603050405020304" pitchFamily="18" charset="0"/>
                <a:cs typeface="Times New Roman" panose="02020603050405020304" pitchFamily="18" charset="0"/>
              </a:rPr>
              <a:t>Те, кто предложат проверить пульс и дыхание или сразу приступить к реанимации пострадавшего, должны лечь на пол рядом с ним. И так до тех пор, пока кто-либо из работников не догадается, что первым делом нужно осмотреться, оценить ситуацию и обезопасить себя.</a:t>
            </a:r>
          </a:p>
          <a:p>
            <a:pPr marL="0" indent="0">
              <a:buNone/>
            </a:pPr>
            <a:r>
              <a:rPr lang="ru-RU" dirty="0"/>
              <a:t/>
            </a:r>
            <a:br>
              <a:rPr lang="ru-RU" dirty="0"/>
            </a:br>
            <a:r>
              <a:rPr lang="ru-RU" dirty="0">
                <a:solidFill>
                  <a:srgbClr val="222222"/>
                </a:solidFill>
                <a:latin typeface="Proxima Nova Rg Inner"/>
              </a:rPr>
              <a:t/>
            </a:r>
            <a:br>
              <a:rPr lang="ru-RU" dirty="0">
                <a:solidFill>
                  <a:srgbClr val="222222"/>
                </a:solidFill>
                <a:latin typeface="Proxima Nova Rg Inner"/>
              </a:rPr>
            </a:br>
            <a:endParaRPr lang="ru-RU" dirty="0"/>
          </a:p>
        </p:txBody>
      </p:sp>
    </p:spTree>
    <p:extLst>
      <p:ext uri="{BB962C8B-B14F-4D97-AF65-F5344CB8AC3E}">
        <p14:creationId xmlns:p14="http://schemas.microsoft.com/office/powerpoint/2010/main" val="2526063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12182" y="127000"/>
            <a:ext cx="7061200" cy="673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93931"/>
            <a:ext cx="2112579" cy="2864069"/>
          </a:xfrm>
          <a:prstGeom prst="rect">
            <a:avLst/>
          </a:prstGeom>
          <a:effectLst>
            <a:softEdge rad="127000"/>
          </a:effectLst>
        </p:spPr>
      </p:pic>
    </p:spTree>
    <p:extLst>
      <p:ext uri="{BB962C8B-B14F-4D97-AF65-F5344CB8AC3E}">
        <p14:creationId xmlns:p14="http://schemas.microsoft.com/office/powerpoint/2010/main" val="22042854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3809646"/>
            <a:ext cx="5061314" cy="713173"/>
          </a:xfrm>
        </p:spPr>
        <p:txBody>
          <a:bodyPr/>
          <a:lstStyle/>
          <a:p>
            <a:r>
              <a:rPr lang="ru-RU" dirty="0" smtClean="0">
                <a:solidFill>
                  <a:schemeClr val="accent2">
                    <a:lumMod val="50000"/>
                  </a:schemeClr>
                </a:solidFill>
              </a:rPr>
              <a:t>Итого: Первая помощь</a:t>
            </a:r>
            <a:endParaRPr lang="ru-RU" dirty="0">
              <a:solidFill>
                <a:schemeClr val="accent2">
                  <a:lumMod val="50000"/>
                </a:schemeClr>
              </a:solidFill>
            </a:endParaRPr>
          </a:p>
        </p:txBody>
      </p:sp>
      <p:sp>
        <p:nvSpPr>
          <p:cNvPr id="4" name="TextBox 3"/>
          <p:cNvSpPr txBox="1"/>
          <p:nvPr/>
        </p:nvSpPr>
        <p:spPr>
          <a:xfrm>
            <a:off x="273267" y="916178"/>
            <a:ext cx="2385849" cy="116955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1. Приказ </a:t>
            </a:r>
            <a:r>
              <a:rPr lang="ru-RU" sz="1400" b="1" dirty="0">
                <a:latin typeface="Times New Roman" panose="02020603050405020304" pitchFamily="18" charset="0"/>
                <a:cs typeface="Times New Roman" panose="02020603050405020304" pitchFamily="18" charset="0"/>
              </a:rPr>
              <a:t>об утверждении Перечня работников, которые подлежат обучения первой помощи пострадавшим. (п.80);</a:t>
            </a:r>
          </a:p>
        </p:txBody>
      </p:sp>
      <p:sp>
        <p:nvSpPr>
          <p:cNvPr id="5" name="TextBox 4"/>
          <p:cNvSpPr txBox="1"/>
          <p:nvPr/>
        </p:nvSpPr>
        <p:spPr>
          <a:xfrm>
            <a:off x="2747868" y="1500953"/>
            <a:ext cx="2385849" cy="116955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ru-RU" sz="1400" b="1" dirty="0">
                <a:solidFill>
                  <a:schemeClr val="bg1"/>
                </a:solidFill>
                <a:latin typeface="Times New Roman" panose="02020603050405020304" pitchFamily="18" charset="0"/>
                <a:cs typeface="Times New Roman" panose="02020603050405020304" pitchFamily="18" charset="0"/>
              </a:rPr>
              <a:t>2. Положение о порядке обучения первой помощи пострадавшим – отдельный ЛНА или в общем Положении.</a:t>
            </a:r>
          </a:p>
        </p:txBody>
      </p:sp>
      <p:sp>
        <p:nvSpPr>
          <p:cNvPr id="6" name="TextBox 5"/>
          <p:cNvSpPr txBox="1"/>
          <p:nvPr/>
        </p:nvSpPr>
        <p:spPr>
          <a:xfrm>
            <a:off x="5222469" y="1911235"/>
            <a:ext cx="1965435" cy="113877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1400" b="1" dirty="0">
                <a:latin typeface="Times New Roman" panose="02020603050405020304" pitchFamily="18" charset="0"/>
                <a:cs typeface="Times New Roman" panose="02020603050405020304" pitchFamily="18" charset="0"/>
              </a:rPr>
              <a:t>3.Приказ о назначении ответственных лиц за проведение обучения</a:t>
            </a:r>
            <a:r>
              <a:rPr lang="ru-RU" sz="1400" b="1" dirty="0" smtClean="0">
                <a:latin typeface="Times New Roman" panose="02020603050405020304" pitchFamily="18" charset="0"/>
                <a:cs typeface="Times New Roman" panose="02020603050405020304" pitchFamily="18" charset="0"/>
              </a:rPr>
              <a:t>.</a:t>
            </a:r>
          </a:p>
          <a:p>
            <a:endParaRPr lang="ru-RU" sz="1200" dirty="0"/>
          </a:p>
        </p:txBody>
      </p:sp>
      <p:sp>
        <p:nvSpPr>
          <p:cNvPr id="7" name="TextBox 6"/>
          <p:cNvSpPr txBox="1"/>
          <p:nvPr/>
        </p:nvSpPr>
        <p:spPr>
          <a:xfrm>
            <a:off x="6311459" y="3132661"/>
            <a:ext cx="2385849" cy="73866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1400" b="1" dirty="0">
                <a:latin typeface="Times New Roman" panose="02020603050405020304" pitchFamily="18" charset="0"/>
                <a:cs typeface="Times New Roman" panose="02020603050405020304" pitchFamily="18" charset="0"/>
              </a:rPr>
              <a:t>4. Программа обучения первой помощи пострадавшим.</a:t>
            </a:r>
          </a:p>
        </p:txBody>
      </p:sp>
      <p:sp>
        <p:nvSpPr>
          <p:cNvPr id="8" name="TextBox 7"/>
          <p:cNvSpPr txBox="1"/>
          <p:nvPr/>
        </p:nvSpPr>
        <p:spPr>
          <a:xfrm>
            <a:off x="5843747" y="4166232"/>
            <a:ext cx="2385849" cy="73866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1400" b="1" dirty="0">
                <a:latin typeface="Times New Roman" panose="02020603050405020304" pitchFamily="18" charset="0"/>
                <a:cs typeface="Times New Roman" panose="02020603050405020304" pitchFamily="18" charset="0"/>
              </a:rPr>
              <a:t> 5. Приказ о создании специализированной комиссии.</a:t>
            </a:r>
          </a:p>
        </p:txBody>
      </p:sp>
      <p:sp>
        <p:nvSpPr>
          <p:cNvPr id="9" name="TextBox 8"/>
          <p:cNvSpPr txBox="1"/>
          <p:nvPr/>
        </p:nvSpPr>
        <p:spPr>
          <a:xfrm>
            <a:off x="4513607" y="5199803"/>
            <a:ext cx="2039008" cy="138499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6. Протокол </a:t>
            </a:r>
            <a:r>
              <a:rPr lang="ru-RU" sz="1400" b="1" dirty="0">
                <a:latin typeface="Times New Roman" panose="02020603050405020304" pitchFamily="18" charset="0"/>
                <a:cs typeface="Times New Roman" panose="02020603050405020304" pitchFamily="18" charset="0"/>
              </a:rPr>
              <a:t>проверки знаний требований охраны труда по оказанию первой помощи пострадавшим.</a:t>
            </a: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7904" y="472858"/>
            <a:ext cx="2412124" cy="2412124"/>
          </a:xfrm>
          <a:prstGeom prst="rect">
            <a:avLst/>
          </a:prstGeom>
          <a:ln>
            <a:noFill/>
          </a:ln>
          <a:effectLst>
            <a:softEdge rad="112500"/>
          </a:effectLst>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153" y="4657971"/>
            <a:ext cx="2430813" cy="1823553"/>
          </a:xfrm>
          <a:prstGeom prst="rect">
            <a:avLst/>
          </a:prstGeom>
          <a:ln>
            <a:noFill/>
          </a:ln>
          <a:effectLst>
            <a:softEdge rad="112500"/>
          </a:effectLst>
        </p:spPr>
      </p:pic>
    </p:spTree>
    <p:extLst>
      <p:ext uri="{BB962C8B-B14F-4D97-AF65-F5344CB8AC3E}">
        <p14:creationId xmlns:p14="http://schemas.microsoft.com/office/powerpoint/2010/main" val="1644069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256" y="377301"/>
            <a:ext cx="9304615" cy="927715"/>
          </a:xfrm>
        </p:spPr>
        <p:txBody>
          <a:bodyPr>
            <a:noAutofit/>
          </a:bodyPr>
          <a:lstStyle/>
          <a:p>
            <a:pPr algn="ct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Обучение по использованию (применению) СИЗ. </a:t>
            </a:r>
            <a:br>
              <a:rPr lang="ru-RU" sz="2800" dirty="0" smtClean="0">
                <a:solidFill>
                  <a:schemeClr val="accent2">
                    <a:lumMod val="50000"/>
                  </a:schemeClr>
                </a:solidFill>
                <a:latin typeface="Times New Roman" panose="02020603050405020304" pitchFamily="18" charset="0"/>
                <a:cs typeface="Times New Roman" panose="02020603050405020304" pitchFamily="18" charset="0"/>
              </a:rPr>
            </a:br>
            <a:r>
              <a:rPr lang="ru-RU" sz="2800" dirty="0" smtClean="0">
                <a:solidFill>
                  <a:schemeClr val="accent2">
                    <a:lumMod val="50000"/>
                  </a:schemeClr>
                </a:solidFill>
                <a:latin typeface="Times New Roman" panose="02020603050405020304" pitchFamily="18" charset="0"/>
                <a:cs typeface="Times New Roman" panose="02020603050405020304" pitchFamily="18" charset="0"/>
              </a:rPr>
              <a:t>Примеры НС – применение СИЗ</a:t>
            </a:r>
            <a:endParaRPr lang="ru-RU"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2857279" y="1660124"/>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533164" y="1554715"/>
            <a:ext cx="3807609" cy="4341588"/>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err="1" smtClean="0">
                <a:solidFill>
                  <a:srgbClr val="FF0000"/>
                </a:solidFill>
                <a:latin typeface="Times New Roman" panose="02020603050405020304" pitchFamily="18" charset="0"/>
                <a:cs typeface="Times New Roman" panose="02020603050405020304" pitchFamily="18" charset="0"/>
              </a:rPr>
              <a:t>Газоэлектросварщик</a:t>
            </a:r>
            <a:r>
              <a:rPr lang="ru-RU" dirty="0" smtClean="0">
                <a:solidFill>
                  <a:srgbClr val="FF0000"/>
                </a:solidFill>
                <a:latin typeface="Times New Roman" panose="02020603050405020304" pitchFamily="18" charset="0"/>
                <a:cs typeface="Times New Roman" panose="02020603050405020304" pitchFamily="18" charset="0"/>
              </a:rPr>
              <a:t> А. занимался извлечением арматуры внутри частично снесенного здания больницы. Он сидел на корточках перед бетонными плитами. Так как у работника не был застегнут подбородочный ремешок к каске во время падения первого кирпича каска слетела с головы, последующие падали на открытую голову – смерть через 3 часа после госпитализации.</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5549462" y="1554715"/>
            <a:ext cx="3869735" cy="4236485"/>
          </a:xfrm>
          <a:prstGeom prst="roundRect">
            <a:avLst/>
          </a:prstGeom>
          <a:solidFill>
            <a:schemeClr val="accent1">
              <a:lumMod val="20000"/>
              <a:lumOff val="80000"/>
            </a:schemeClr>
          </a:solidFill>
          <a:ln>
            <a:solidFill>
              <a:schemeClr val="accent2">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solidFill>
                  <a:srgbClr val="7030A0"/>
                </a:solidFill>
                <a:latin typeface="Times New Roman" panose="02020603050405020304" pitchFamily="18" charset="0"/>
                <a:cs typeface="Times New Roman" panose="02020603050405020304" pitchFamily="18" charset="0"/>
              </a:rPr>
              <a:t>При спуске в канализационную шахту наладчик В. Не проследил за герметичностью маски противогаза. В результате ее неплотного прилегания, в том числе из-за неправильного подобранного размера в </a:t>
            </a:r>
            <a:r>
              <a:rPr lang="ru-RU" dirty="0" err="1" smtClean="0">
                <a:solidFill>
                  <a:srgbClr val="7030A0"/>
                </a:solidFill>
                <a:latin typeface="Times New Roman" panose="02020603050405020304" pitchFamily="18" charset="0"/>
                <a:cs typeface="Times New Roman" panose="02020603050405020304" pitchFamily="18" charset="0"/>
              </a:rPr>
              <a:t>подмасочное</a:t>
            </a:r>
            <a:r>
              <a:rPr lang="ru-RU" dirty="0" smtClean="0">
                <a:solidFill>
                  <a:srgbClr val="7030A0"/>
                </a:solidFill>
                <a:latin typeface="Times New Roman" panose="02020603050405020304" pitchFamily="18" charset="0"/>
                <a:cs typeface="Times New Roman" panose="02020603050405020304" pitchFamily="18" charset="0"/>
              </a:rPr>
              <a:t> пространство проникли отравляющие вещества сводя применение противогаза к бессмысленному использованию. Смерть.</a:t>
            </a:r>
            <a:endParaRPr lang="ru-RU"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6943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32769"/>
          </a:xfrm>
        </p:spPr>
        <p:txBody>
          <a:bodyPr>
            <a:normAutofit fontScale="90000"/>
          </a:bodyPr>
          <a:lstStyle/>
          <a:p>
            <a:pPr algn="ctr"/>
            <a:r>
              <a:rPr lang="ru-RU" sz="3200" dirty="0">
                <a:solidFill>
                  <a:schemeClr val="accent2">
                    <a:lumMod val="50000"/>
                  </a:schemeClr>
                </a:solidFill>
                <a:latin typeface="Times New Roman" panose="02020603050405020304" pitchFamily="18" charset="0"/>
                <a:cs typeface="Times New Roman" panose="02020603050405020304" pitchFamily="18" charset="0"/>
              </a:rPr>
              <a:t>Обучение по использованию (применению) СИЗ</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72300" y="1642369"/>
            <a:ext cx="8596668" cy="2211867"/>
          </a:xfr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buNone/>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ТР ТС 019/2011 Технический регламент Таможенного союза "О безопасности средств индивидуальной </a:t>
            </a:r>
            <a:r>
              <a:rPr lang="ru-RU" dirty="0" smtClean="0">
                <a:latin typeface="Times New Roman" panose="02020603050405020304" pitchFamily="18" charset="0"/>
                <a:cs typeface="Times New Roman" panose="02020603050405020304" pitchFamily="18" charset="0"/>
              </a:rPr>
              <a:t>защиты» указано, что </a:t>
            </a:r>
            <a:r>
              <a:rPr lang="ru-RU" dirty="0" smtClean="0">
                <a:solidFill>
                  <a:srgbClr val="FF0000"/>
                </a:solidFill>
                <a:latin typeface="Times New Roman" panose="02020603050405020304" pitchFamily="18" charset="0"/>
                <a:cs typeface="Times New Roman" panose="02020603050405020304" pitchFamily="18" charset="0"/>
              </a:rPr>
              <a:t>все СИЗ не должны наносить вред здоровью и предостерегать работников от воздействия тех факторов для защиты от которых они предназначены</a:t>
            </a:r>
            <a:r>
              <a:rPr lang="ru-RU" dirty="0" smtClean="0">
                <a:latin typeface="Times New Roman" panose="02020603050405020304" pitchFamily="18" charset="0"/>
                <a:cs typeface="Times New Roman" panose="02020603050405020304" pitchFamily="18" charset="0"/>
              </a:rPr>
              <a:t>, независимо от класса риска причинения вреда, при условии применения их по назначению и выполнению требований к эксплуатации и техническому обслуживанию!!!! </a:t>
            </a:r>
            <a:r>
              <a:rPr lang="ru-RU" dirty="0"/>
              <a:t/>
            </a:r>
            <a:br>
              <a:rPr lang="ru-RU" dirty="0"/>
            </a:br>
            <a:r>
              <a:rPr lang="ru-RU" dirty="0"/>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22683"/>
            <a:ext cx="5470634" cy="2735317"/>
          </a:xfrm>
          <a:prstGeom prst="rect">
            <a:avLst/>
          </a:prstGeom>
        </p:spPr>
      </p:pic>
    </p:spTree>
    <p:extLst>
      <p:ext uri="{BB962C8B-B14F-4D97-AF65-F5344CB8AC3E}">
        <p14:creationId xmlns:p14="http://schemas.microsoft.com/office/powerpoint/2010/main" val="872392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3987"/>
            <a:ext cx="3091543" cy="3091543"/>
          </a:xfrm>
          <a:prstGeom prst="rect">
            <a:avLst/>
          </a:prstGeom>
        </p:spPr>
      </p:pic>
      <p:sp>
        <p:nvSpPr>
          <p:cNvPr id="6" name="TextBox 5"/>
          <p:cNvSpPr txBox="1"/>
          <p:nvPr/>
        </p:nvSpPr>
        <p:spPr>
          <a:xfrm>
            <a:off x="3091543" y="1278093"/>
            <a:ext cx="2895600" cy="1015663"/>
          </a:xfrm>
          <a:prstGeom prst="rect">
            <a:avLst/>
          </a:prstGeom>
          <a:noFill/>
        </p:spPr>
        <p:txBody>
          <a:bodyPr wrap="square" rtlCol="0">
            <a:spAutoFit/>
          </a:bodyPr>
          <a:lstStyle/>
          <a:p>
            <a:r>
              <a:rPr lang="ru-RU" sz="2000" b="1" i="1" dirty="0"/>
              <a:t>СРЕДСТВА ИНДИВИДУАЛЬНОЙ ЗАЩИТЫ</a:t>
            </a:r>
          </a:p>
        </p:txBody>
      </p:sp>
      <p:sp>
        <p:nvSpPr>
          <p:cNvPr id="7" name="TextBox 6"/>
          <p:cNvSpPr txBox="1"/>
          <p:nvPr/>
        </p:nvSpPr>
        <p:spPr>
          <a:xfrm>
            <a:off x="413655" y="3377862"/>
            <a:ext cx="3907972" cy="3139321"/>
          </a:xfrm>
          <a:prstGeom prst="rect">
            <a:avLst/>
          </a:prstGeom>
          <a:noFill/>
        </p:spPr>
        <p:txBody>
          <a:bodyPr wrap="square" rtlCol="0">
            <a:spAutoFit/>
          </a:bodyPr>
          <a:lstStyle/>
          <a:p>
            <a:r>
              <a:rPr lang="ru-RU" b="1" u="sng" dirty="0"/>
              <a:t>Категория обучающихся </a:t>
            </a:r>
          </a:p>
          <a:p>
            <a:endParaRPr lang="ru-RU" dirty="0"/>
          </a:p>
          <a:p>
            <a:pPr marL="285750" indent="-285750">
              <a:buFontTx/>
              <a:buChar char="-"/>
            </a:pPr>
            <a:r>
              <a:rPr lang="ru-RU" dirty="0"/>
              <a:t>Работники, применяющие СИЗ, применение которых требует практических навыков.</a:t>
            </a:r>
          </a:p>
          <a:p>
            <a:pPr marL="285750" indent="-285750">
              <a:buFontTx/>
              <a:buChar char="-"/>
            </a:pPr>
            <a:r>
              <a:rPr lang="ru-RU" dirty="0">
                <a:solidFill>
                  <a:srgbClr val="FF0000"/>
                </a:solidFill>
              </a:rPr>
              <a:t>Председатель и ЧАК </a:t>
            </a:r>
          </a:p>
          <a:p>
            <a:pPr marL="285750" indent="-285750">
              <a:buFontTx/>
              <a:buChar char="-"/>
            </a:pPr>
            <a:r>
              <a:rPr lang="ru-RU" dirty="0">
                <a:solidFill>
                  <a:srgbClr val="FF0000"/>
                </a:solidFill>
              </a:rPr>
              <a:t>Лица, поводящие обучение по СИЗ</a:t>
            </a:r>
          </a:p>
          <a:p>
            <a:pPr marL="285750" indent="-285750">
              <a:buFontTx/>
              <a:buChar char="-"/>
            </a:pPr>
            <a:r>
              <a:rPr lang="ru-RU" dirty="0">
                <a:solidFill>
                  <a:srgbClr val="FF0000"/>
                </a:solidFill>
              </a:rPr>
              <a:t>СОТ</a:t>
            </a:r>
          </a:p>
          <a:p>
            <a:pPr marL="285750" indent="-285750">
              <a:buFontTx/>
              <a:buChar char="-"/>
            </a:pPr>
            <a:r>
              <a:rPr lang="ru-RU" dirty="0">
                <a:solidFill>
                  <a:srgbClr val="FF0000"/>
                </a:solidFill>
              </a:rPr>
              <a:t>Члены комитетов (комиссий) по охране труда</a:t>
            </a:r>
          </a:p>
        </p:txBody>
      </p:sp>
      <p:sp>
        <p:nvSpPr>
          <p:cNvPr id="8" name="TextBox 7"/>
          <p:cNvSpPr txBox="1"/>
          <p:nvPr/>
        </p:nvSpPr>
        <p:spPr>
          <a:xfrm>
            <a:off x="6986726" y="3377861"/>
            <a:ext cx="3923930" cy="3139321"/>
          </a:xfrm>
          <a:prstGeom prst="rect">
            <a:avLst/>
          </a:prstGeom>
          <a:noFill/>
        </p:spPr>
        <p:txBody>
          <a:bodyPr wrap="square" rtlCol="0">
            <a:spAutoFit/>
          </a:bodyPr>
          <a:lstStyle/>
          <a:p>
            <a:r>
              <a:rPr lang="ru-RU" b="1" u="sng" dirty="0"/>
              <a:t>Особенность программы </a:t>
            </a:r>
          </a:p>
          <a:p>
            <a:endParaRPr lang="ru-RU" dirty="0"/>
          </a:p>
          <a:p>
            <a:r>
              <a:rPr lang="ru-RU" dirty="0"/>
              <a:t>-Требуется определение перечня СИЗ, требующих практических </a:t>
            </a:r>
            <a:r>
              <a:rPr lang="ru-RU" dirty="0" smtClean="0"/>
              <a:t>навыков в зависимости от степени риска причинения вреда.</a:t>
            </a:r>
            <a:endParaRPr lang="ru-RU" dirty="0"/>
          </a:p>
          <a:p>
            <a:endParaRPr lang="ru-RU" dirty="0"/>
          </a:p>
          <a:p>
            <a:r>
              <a:rPr lang="ru-RU" dirty="0"/>
              <a:t>-Различные программы для работников различных профессий </a:t>
            </a:r>
            <a:r>
              <a:rPr lang="ru-RU" dirty="0" smtClean="0"/>
              <a:t>(обучение методам </a:t>
            </a:r>
            <a:r>
              <a:rPr lang="ru-RU" dirty="0"/>
              <a:t>ношения и </a:t>
            </a:r>
            <a:r>
              <a:rPr lang="ru-RU" dirty="0" smtClean="0"/>
              <a:t>методам </a:t>
            </a:r>
            <a:r>
              <a:rPr lang="ru-RU" dirty="0"/>
              <a:t>применения)</a:t>
            </a:r>
          </a:p>
        </p:txBody>
      </p:sp>
      <p:sp>
        <p:nvSpPr>
          <p:cNvPr id="9" name="TextBox 8"/>
          <p:cNvSpPr txBox="1"/>
          <p:nvPr/>
        </p:nvSpPr>
        <p:spPr>
          <a:xfrm>
            <a:off x="6308270" y="1658896"/>
            <a:ext cx="1066800" cy="892552"/>
          </a:xfrm>
          <a:prstGeom prst="rect">
            <a:avLst/>
          </a:prstGeom>
          <a:noFill/>
        </p:spPr>
        <p:txBody>
          <a:bodyPr wrap="square" rtlCol="0">
            <a:spAutoFit/>
          </a:bodyPr>
          <a:lstStyle/>
          <a:p>
            <a:pPr algn="ctr"/>
            <a:r>
              <a:rPr lang="ru-RU" sz="1400" dirty="0"/>
              <a:t>Пункт Правил </a:t>
            </a:r>
          </a:p>
          <a:p>
            <a:pPr algn="ctr"/>
            <a:r>
              <a:rPr lang="ru-RU" sz="2400" dirty="0"/>
              <a:t>38</a:t>
            </a:r>
          </a:p>
        </p:txBody>
      </p:sp>
      <p:sp>
        <p:nvSpPr>
          <p:cNvPr id="10" name="TextBox 9"/>
          <p:cNvSpPr txBox="1"/>
          <p:nvPr/>
        </p:nvSpPr>
        <p:spPr>
          <a:xfrm>
            <a:off x="7728856" y="1658896"/>
            <a:ext cx="1066800" cy="892552"/>
          </a:xfrm>
          <a:prstGeom prst="rect">
            <a:avLst/>
          </a:prstGeom>
          <a:noFill/>
        </p:spPr>
        <p:txBody>
          <a:bodyPr wrap="square" rtlCol="0">
            <a:spAutoFit/>
          </a:bodyPr>
          <a:lstStyle/>
          <a:p>
            <a:pPr algn="ctr"/>
            <a:r>
              <a:rPr lang="ru-RU" sz="1400" dirty="0"/>
              <a:t>Практика </a:t>
            </a:r>
          </a:p>
          <a:p>
            <a:pPr algn="ctr"/>
            <a:r>
              <a:rPr lang="ru-RU" sz="1400" dirty="0"/>
              <a:t>Не менее </a:t>
            </a:r>
            <a:r>
              <a:rPr lang="ru-RU" sz="2400" dirty="0"/>
              <a:t>50%</a:t>
            </a:r>
            <a:endParaRPr lang="ru-RU" sz="4000" dirty="0"/>
          </a:p>
        </p:txBody>
      </p:sp>
      <p:sp>
        <p:nvSpPr>
          <p:cNvPr id="11" name="TextBox 10"/>
          <p:cNvSpPr txBox="1"/>
          <p:nvPr/>
        </p:nvSpPr>
        <p:spPr>
          <a:xfrm>
            <a:off x="9078686" y="1658896"/>
            <a:ext cx="1491346" cy="769441"/>
          </a:xfrm>
          <a:prstGeom prst="rect">
            <a:avLst/>
          </a:prstGeom>
          <a:noFill/>
        </p:spPr>
        <p:txBody>
          <a:bodyPr wrap="square" rtlCol="0">
            <a:spAutoFit/>
          </a:bodyPr>
          <a:lstStyle/>
          <a:p>
            <a:pPr algn="ctr"/>
            <a:r>
              <a:rPr lang="ru-RU" sz="1400" dirty="0"/>
              <a:t>Периодичность</a:t>
            </a:r>
          </a:p>
          <a:p>
            <a:pPr algn="ctr"/>
            <a:r>
              <a:rPr lang="ru-RU" sz="1200" dirty="0"/>
              <a:t>НЕ РЕЖЕ ОДНОГО РАЗА В </a:t>
            </a:r>
            <a:r>
              <a:rPr lang="ru-RU" dirty="0"/>
              <a:t>3 ГОДА </a:t>
            </a: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308269" y="490053"/>
            <a:ext cx="1066801" cy="1168843"/>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9203869" y="625279"/>
            <a:ext cx="1183821" cy="898389"/>
          </a:xfrm>
          <a:prstGeom prst="rect">
            <a:avLst/>
          </a:prstGeom>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0903" y="593121"/>
            <a:ext cx="962706" cy="962706"/>
          </a:xfrm>
          <a:prstGeom prst="rect">
            <a:avLst/>
          </a:prstGeom>
        </p:spPr>
      </p:pic>
      <p:sp>
        <p:nvSpPr>
          <p:cNvPr id="3" name="Выноска со стрелкой влево 2"/>
          <p:cNvSpPr/>
          <p:nvPr/>
        </p:nvSpPr>
        <p:spPr>
          <a:xfrm>
            <a:off x="4321627" y="4838330"/>
            <a:ext cx="1422225" cy="1509204"/>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В УЦ</a:t>
            </a:r>
            <a:endParaRPr lang="ru-RU" dirty="0"/>
          </a:p>
        </p:txBody>
      </p:sp>
    </p:spTree>
    <p:extLst>
      <p:ext uri="{BB962C8B-B14F-4D97-AF65-F5344CB8AC3E}">
        <p14:creationId xmlns:p14="http://schemas.microsoft.com/office/powerpoint/2010/main" val="2510041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165934"/>
          </a:xfrm>
        </p:spPr>
        <p:txBody>
          <a:bodyPr>
            <a:normAutofit fontScale="90000"/>
          </a:bodyPr>
          <a:lstStyle/>
          <a:p>
            <a:pPr algn="ctr"/>
            <a:r>
              <a:rPr lang="ru-RU" dirty="0" smtClean="0">
                <a:solidFill>
                  <a:schemeClr val="accent2">
                    <a:lumMod val="50000"/>
                  </a:schemeClr>
                </a:solidFill>
                <a:latin typeface="Times New Roman" panose="02020603050405020304" pitchFamily="18" charset="0"/>
                <a:cs typeface="Times New Roman" panose="02020603050405020304" pitchFamily="18" charset="0"/>
              </a:rPr>
              <a:t>Обучение по использованию (применению) СИЗ</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828801"/>
            <a:ext cx="8596668" cy="4212562"/>
          </a:xfrm>
          <a:solidFill>
            <a:schemeClr val="accent3">
              <a:lumMod val="20000"/>
              <a:lumOff val="80000"/>
            </a:schemeClr>
          </a:solidFill>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lgn="ctr">
              <a:buNone/>
            </a:pPr>
            <a:r>
              <a:rPr lang="ru-RU" b="1" dirty="0" smtClean="0">
                <a:latin typeface="Times New Roman" panose="02020603050405020304" pitchFamily="18" charset="0"/>
                <a:cs typeface="Times New Roman" panose="02020603050405020304" pitchFamily="18" charset="0"/>
              </a:rPr>
              <a:t>Перечень </a:t>
            </a:r>
            <a:r>
              <a:rPr lang="ru-RU" b="1" dirty="0">
                <a:latin typeface="Times New Roman" panose="02020603050405020304" pitchFamily="18" charset="0"/>
                <a:cs typeface="Times New Roman" panose="02020603050405020304" pitchFamily="18" charset="0"/>
              </a:rPr>
              <a:t>СИЗ, применение которых требует от работников практических навыков</a:t>
            </a:r>
            <a:r>
              <a:rPr lang="ru-RU" b="1" dirty="0" smtClean="0">
                <a:latin typeface="Times New Roman" panose="02020603050405020304" pitchFamily="18" charset="0"/>
                <a:cs typeface="Times New Roman" panose="02020603050405020304" pitchFamily="18" charset="0"/>
              </a:rPr>
              <a:t>.</a:t>
            </a:r>
          </a:p>
          <a:p>
            <a:pPr marL="0" indent="0" algn="ctr">
              <a:buNone/>
            </a:pPr>
            <a:endParaRPr lang="ru-RU" b="1" dirty="0" smtClean="0">
              <a:latin typeface="Times New Roman" panose="02020603050405020304" pitchFamily="18" charset="0"/>
              <a:cs typeface="Times New Roman" panose="02020603050405020304" pitchFamily="18" charset="0"/>
            </a:endParaRPr>
          </a:p>
          <a:p>
            <a:pPr algn="just">
              <a:spcAft>
                <a:spcPts val="1115"/>
              </a:spcAft>
            </a:pPr>
            <a:r>
              <a:rPr lang="ru-RU" dirty="0">
                <a:latin typeface="Times New Roman" panose="02020603050405020304" pitchFamily="18" charset="0"/>
                <a:ea typeface="Times New Roman"/>
                <a:cs typeface="Times New Roman" panose="02020603050405020304" pitchFamily="18" charset="0"/>
              </a:rPr>
              <a:t>При выдаче средств индивидуальной защиты, применение которых не требует от работников практических навыков, </a:t>
            </a:r>
            <a:r>
              <a:rPr lang="ru-RU" b="1" dirty="0">
                <a:solidFill>
                  <a:srgbClr val="FF0000"/>
                </a:solidFill>
                <a:latin typeface="Times New Roman" panose="02020603050405020304" pitchFamily="18" charset="0"/>
                <a:ea typeface="Times New Roman"/>
                <a:cs typeface="Times New Roman" panose="02020603050405020304" pitchFamily="18" charset="0"/>
              </a:rPr>
              <a:t>работодатель обеспечивает ознакомление со способами проверки их работоспособности</a:t>
            </a:r>
            <a:r>
              <a:rPr lang="ru-RU" b="1" dirty="0">
                <a:latin typeface="Times New Roman" panose="02020603050405020304" pitchFamily="18" charset="0"/>
                <a:ea typeface="Times New Roman"/>
                <a:cs typeface="Times New Roman" panose="02020603050405020304" pitchFamily="18" charset="0"/>
              </a:rPr>
              <a:t> </a:t>
            </a:r>
            <a:r>
              <a:rPr lang="ru-RU" dirty="0">
                <a:latin typeface="Times New Roman" panose="02020603050405020304" pitchFamily="18" charset="0"/>
                <a:ea typeface="Times New Roman"/>
                <a:cs typeface="Times New Roman" panose="02020603050405020304" pitchFamily="18" charset="0"/>
              </a:rPr>
              <a:t>и исправности в рамках проведения </a:t>
            </a:r>
            <a:r>
              <a:rPr lang="ru-RU" b="1" dirty="0">
                <a:solidFill>
                  <a:srgbClr val="FF0000"/>
                </a:solidFill>
                <a:latin typeface="Times New Roman" panose="02020603050405020304" pitchFamily="18" charset="0"/>
                <a:ea typeface="Times New Roman"/>
                <a:cs typeface="Times New Roman" panose="02020603050405020304" pitchFamily="18" charset="0"/>
              </a:rPr>
              <a:t>инструктажа по охране труда на рабочем месте</a:t>
            </a:r>
            <a:r>
              <a:rPr lang="ru-RU" dirty="0">
                <a:solidFill>
                  <a:srgbClr val="FF0000"/>
                </a:solidFill>
                <a:latin typeface="Times New Roman" panose="02020603050405020304" pitchFamily="18" charset="0"/>
                <a:ea typeface="Times New Roman"/>
                <a:cs typeface="Times New Roman" panose="02020603050405020304" pitchFamily="18" charset="0"/>
              </a:rPr>
              <a:t>.</a:t>
            </a:r>
          </a:p>
          <a:p>
            <a:pPr algn="just">
              <a:spcAft>
                <a:spcPts val="1115"/>
              </a:spcAft>
            </a:pPr>
            <a:r>
              <a:rPr lang="ru-RU" dirty="0">
                <a:latin typeface="Times New Roman" panose="02020603050405020304" pitchFamily="18" charset="0"/>
                <a:ea typeface="Times New Roman"/>
                <a:cs typeface="Times New Roman" panose="02020603050405020304" pitchFamily="18" charset="0"/>
              </a:rPr>
              <a:t>39. Программа обучения по использованию (применению) средств индивидуальной защиты для работников, использующих специальную одежду и специальную обувь, включает обучение методам ее ношения, а для работников, использующих остальные виды средств индивидуальной защиты, - обучение методам их применения.</a:t>
            </a:r>
            <a:br>
              <a:rPr lang="ru-RU" dirty="0">
                <a:latin typeface="Times New Roman" panose="02020603050405020304" pitchFamily="18" charset="0"/>
                <a:ea typeface="Times New Roman"/>
                <a:cs typeface="Times New Roman" panose="02020603050405020304" pitchFamily="18" charset="0"/>
              </a:rPr>
            </a:br>
            <a:r>
              <a:rPr lang="ru-RU" dirty="0">
                <a:latin typeface="Times New Roman" panose="02020603050405020304" pitchFamily="18" charset="0"/>
                <a:ea typeface="Times New Roman"/>
                <a:cs typeface="Times New Roman" panose="02020603050405020304" pitchFamily="18" charset="0"/>
              </a:rPr>
              <a:t/>
            </a:r>
            <a:br>
              <a:rPr lang="ru-RU" dirty="0">
                <a:latin typeface="Times New Roman" panose="02020603050405020304" pitchFamily="18" charset="0"/>
                <a:ea typeface="Times New Roman"/>
                <a:cs typeface="Times New Roman" panose="02020603050405020304" pitchFamily="18" charset="0"/>
              </a:rPr>
            </a:br>
            <a:r>
              <a:rPr lang="ru-RU" dirty="0">
                <a:latin typeface="Times New Roman" panose="02020603050405020304" pitchFamily="18" charset="0"/>
                <a:ea typeface="Times New Roman"/>
                <a:cs typeface="Times New Roman" panose="02020603050405020304" pitchFamily="18" charset="0"/>
              </a:rPr>
              <a:t>В рамках проведения обучения по использованию (применению) средств индивидуальной защиты работники, использующие специальную одежду и специальную обувь, должны быть обучены методам их ношения. Работники, использующие остальные виды средств индивидуальной защиты, должны быть обучены методам их применения.</a:t>
            </a:r>
          </a:p>
          <a:p>
            <a:pPr marL="0" indent="0">
              <a:buNone/>
            </a:pPr>
            <a:endParaRPr lang="ru-RU" dirty="0"/>
          </a:p>
        </p:txBody>
      </p:sp>
    </p:spTree>
    <p:extLst>
      <p:ext uri="{BB962C8B-B14F-4D97-AF65-F5344CB8AC3E}">
        <p14:creationId xmlns:p14="http://schemas.microsoft.com/office/powerpoint/2010/main" val="38346393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307" y="283143"/>
            <a:ext cx="8596668" cy="890726"/>
          </a:xfrm>
        </p:spPr>
        <p:txBody>
          <a:bodyPr>
            <a:normAutofit fontScale="90000"/>
          </a:bodyPr>
          <a:lstStyle/>
          <a:p>
            <a:r>
              <a:rPr lang="ru-RU" sz="3200" b="1" dirty="0">
                <a:solidFill>
                  <a:schemeClr val="accent2">
                    <a:lumMod val="50000"/>
                  </a:schemeClr>
                </a:solidFill>
                <a:latin typeface="Times New Roman" panose="02020603050405020304" pitchFamily="18" charset="0"/>
                <a:cs typeface="Times New Roman" panose="02020603050405020304" pitchFamily="18" charset="0"/>
              </a:rPr>
              <a:t>Обучение по использованию (применению) СИЗ</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0189" y="1173869"/>
            <a:ext cx="8596668" cy="2634651"/>
          </a:xfrm>
        </p:spPr>
        <p:txBody>
          <a:bodyPr>
            <a:normAutofit fontScale="70000" lnSpcReduction="20000"/>
          </a:bodyPr>
          <a:lstStyle/>
          <a:p>
            <a:pPr marL="0" indent="0" algn="ctr">
              <a:buNone/>
            </a:pPr>
            <a:r>
              <a:rPr lang="ru-RU" sz="2100" dirty="0">
                <a:latin typeface="Times New Roman" panose="02020603050405020304" pitchFamily="18" charset="0"/>
                <a:cs typeface="Times New Roman" panose="02020603050405020304" pitchFamily="18" charset="0"/>
              </a:rPr>
              <a:t>Р</a:t>
            </a:r>
            <a:r>
              <a:rPr lang="ru-RU" sz="2100" dirty="0" smtClean="0">
                <a:latin typeface="Times New Roman" panose="02020603050405020304" pitchFamily="18" charset="0"/>
                <a:cs typeface="Times New Roman" panose="02020603050405020304" pitchFamily="18" charset="0"/>
              </a:rPr>
              <a:t>екомендуем </a:t>
            </a:r>
            <a:r>
              <a:rPr lang="ru-RU" sz="2100" dirty="0">
                <a:latin typeface="Times New Roman" panose="02020603050405020304" pitchFamily="18" charset="0"/>
                <a:cs typeface="Times New Roman" panose="02020603050405020304" pitchFamily="18" charset="0"/>
              </a:rPr>
              <a:t>обязательно включать в перечень СИЗ, которые по техническому регламенту ТР ТС 019/2011 относятся к средствам защиты 2-го класса риска (</a:t>
            </a:r>
            <a:r>
              <a:rPr lang="ru-RU" sz="2100" b="1" dirty="0">
                <a:latin typeface="Times New Roman" panose="02020603050405020304" pitchFamily="18" charset="0"/>
                <a:cs typeface="Times New Roman" panose="02020603050405020304" pitchFamily="18" charset="0"/>
                <a:hlinkClick r:id="rId2"/>
              </a:rPr>
              <a:t>приложение 4</a:t>
            </a:r>
            <a:r>
              <a:rPr lang="ru-RU" sz="2100" dirty="0">
                <a:latin typeface="Times New Roman" panose="02020603050405020304" pitchFamily="18" charset="0"/>
                <a:cs typeface="Times New Roman" panose="02020603050405020304" pitchFamily="18" charset="0"/>
              </a:rPr>
              <a:t>). Также вы вправе добавить в этот перечень СИЗ 1-го класса опасности, если результаты оценки </a:t>
            </a:r>
            <a:r>
              <a:rPr lang="ru-RU" sz="2100" dirty="0" err="1">
                <a:latin typeface="Times New Roman" panose="02020603050405020304" pitchFamily="18" charset="0"/>
                <a:cs typeface="Times New Roman" panose="02020603050405020304" pitchFamily="18" charset="0"/>
              </a:rPr>
              <a:t>профрисков</a:t>
            </a:r>
            <a:r>
              <a:rPr lang="ru-RU" sz="2100" dirty="0">
                <a:latin typeface="Times New Roman" panose="02020603050405020304" pitchFamily="18" charset="0"/>
                <a:cs typeface="Times New Roman" panose="02020603050405020304" pitchFamily="18" charset="0"/>
              </a:rPr>
              <a:t> показали, что работникам нужно отработать практические навыки по их применению. </a:t>
            </a:r>
            <a:endParaRPr lang="ru-RU" sz="2100" dirty="0" smtClean="0">
              <a:latin typeface="Times New Roman" panose="02020603050405020304" pitchFamily="18" charset="0"/>
              <a:cs typeface="Times New Roman" panose="02020603050405020304" pitchFamily="18" charset="0"/>
            </a:endParaRPr>
          </a:p>
          <a:p>
            <a:pPr marL="0" indent="0" algn="ctr">
              <a:buNone/>
            </a:pPr>
            <a:r>
              <a:rPr lang="ru-RU" sz="2100" dirty="0" smtClean="0">
                <a:solidFill>
                  <a:srgbClr val="FF0000"/>
                </a:solidFill>
                <a:latin typeface="Times New Roman" panose="02020603050405020304" pitchFamily="18" charset="0"/>
                <a:cs typeface="Times New Roman" panose="02020603050405020304" pitchFamily="18" charset="0"/>
              </a:rPr>
              <a:t>1 класс</a:t>
            </a:r>
            <a:r>
              <a:rPr lang="ru-RU" sz="2100" dirty="0" smtClean="0">
                <a:latin typeface="Times New Roman" panose="02020603050405020304" pitchFamily="18" charset="0"/>
                <a:cs typeface="Times New Roman" panose="02020603050405020304" pitchFamily="18" charset="0"/>
              </a:rPr>
              <a:t> – средства индивидуальной защиты простой конструкции, применяемые в условиях с минимальными рисками причинения вреда пользователю, которые подлежат </a:t>
            </a:r>
            <a:r>
              <a:rPr lang="ru-RU" sz="2100" dirty="0" smtClean="0">
                <a:solidFill>
                  <a:srgbClr val="FF0000"/>
                </a:solidFill>
                <a:latin typeface="Times New Roman" panose="02020603050405020304" pitchFamily="18" charset="0"/>
                <a:cs typeface="Times New Roman" panose="02020603050405020304" pitchFamily="18" charset="0"/>
              </a:rPr>
              <a:t>декларированию соответствия.</a:t>
            </a:r>
          </a:p>
          <a:p>
            <a:pPr marL="0" indent="0" algn="ctr">
              <a:buNone/>
            </a:pPr>
            <a:r>
              <a:rPr lang="ru-RU" sz="2100" dirty="0" smtClean="0">
                <a:solidFill>
                  <a:srgbClr val="FF0000"/>
                </a:solidFill>
                <a:latin typeface="Times New Roman" panose="02020603050405020304" pitchFamily="18" charset="0"/>
                <a:cs typeface="Times New Roman" panose="02020603050405020304" pitchFamily="18" charset="0"/>
              </a:rPr>
              <a:t>2 класс - </a:t>
            </a:r>
            <a:r>
              <a:rPr lang="ru-RU" sz="2100" dirty="0" smtClean="0">
                <a:solidFill>
                  <a:schemeClr val="tx1"/>
                </a:solidFill>
                <a:latin typeface="Times New Roman" panose="02020603050405020304" pitchFamily="18" charset="0"/>
                <a:cs typeface="Times New Roman" panose="02020603050405020304" pitchFamily="18" charset="0"/>
              </a:rPr>
              <a:t>средства индивидуальной защиты сложной конструкции, защищающие от гибели  или от опасностей, которые могут причинить необратимый вред здоровью пользователя, которые подлежат </a:t>
            </a:r>
            <a:r>
              <a:rPr lang="ru-RU" sz="2100" dirty="0" smtClean="0">
                <a:solidFill>
                  <a:srgbClr val="FF0000"/>
                </a:solidFill>
                <a:latin typeface="Times New Roman" panose="02020603050405020304" pitchFamily="18" charset="0"/>
                <a:cs typeface="Times New Roman" panose="02020603050405020304" pitchFamily="18" charset="0"/>
              </a:rPr>
              <a:t>обязательной сертификации.</a:t>
            </a:r>
          </a:p>
          <a:p>
            <a:pPr marL="0" indent="0" algn="ctr">
              <a:buNone/>
            </a:pP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sz="2000" dirty="0" smtClean="0">
                <a:solidFill>
                  <a:srgbClr val="FF0000"/>
                </a:solidFill>
                <a:latin typeface="Times New Roman" panose="02020603050405020304" pitchFamily="18" charset="0"/>
                <a:cs typeface="Times New Roman" panose="02020603050405020304" pitchFamily="18" charset="0"/>
              </a:rPr>
              <a:t>Примеры СИЗ 2 класса:</a:t>
            </a:r>
          </a:p>
          <a:p>
            <a:pPr marL="0" indent="0">
              <a:buNone/>
            </a:pPr>
            <a:endParaRPr lang="ru-RU" dirty="0" smtClean="0">
              <a:solidFill>
                <a:srgbClr val="FF0000"/>
              </a:solidFill>
              <a:latin typeface="Times New Roman" panose="02020603050405020304" pitchFamily="18" charset="0"/>
              <a:cs typeface="Times New Roman" panose="02020603050405020304" pitchFamily="18" charset="0"/>
            </a:endParaRPr>
          </a:p>
          <a:p>
            <a:endParaRPr lang="ru-RU" dirty="0"/>
          </a:p>
        </p:txBody>
      </p:sp>
      <p:sp>
        <p:nvSpPr>
          <p:cNvPr id="5" name="TextBox 4"/>
          <p:cNvSpPr txBox="1"/>
          <p:nvPr/>
        </p:nvSpPr>
        <p:spPr>
          <a:xfrm>
            <a:off x="3625088" y="3995678"/>
            <a:ext cx="223417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a:solidFill>
                  <a:srgbClr val="222222"/>
                </a:solidFill>
                <a:latin typeface="Times New Roman" panose="02020603050405020304" pitchFamily="18" charset="0"/>
                <a:cs typeface="Times New Roman" panose="02020603050405020304" pitchFamily="18" charset="0"/>
              </a:rPr>
              <a:t>Средства индивидуальной защиты органа слуха</a:t>
            </a:r>
          </a:p>
        </p:txBody>
      </p:sp>
      <p:sp>
        <p:nvSpPr>
          <p:cNvPr id="6" name="TextBox 5"/>
          <p:cNvSpPr txBox="1"/>
          <p:nvPr/>
        </p:nvSpPr>
        <p:spPr>
          <a:xfrm>
            <a:off x="594805" y="3995678"/>
            <a:ext cx="239013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a:solidFill>
                  <a:srgbClr val="222222"/>
                </a:solidFill>
                <a:latin typeface="Times New Roman" panose="02020603050405020304" pitchFamily="18" charset="0"/>
                <a:cs typeface="Times New Roman" panose="02020603050405020304" pitchFamily="18" charset="0"/>
              </a:rPr>
              <a:t>Средства индивидуальной защиты головы (каски защитные)</a:t>
            </a:r>
          </a:p>
        </p:txBody>
      </p:sp>
      <p:sp>
        <p:nvSpPr>
          <p:cNvPr id="7" name="TextBox 6"/>
          <p:cNvSpPr txBox="1"/>
          <p:nvPr/>
        </p:nvSpPr>
        <p:spPr>
          <a:xfrm>
            <a:off x="6200126" y="3995678"/>
            <a:ext cx="3432146"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a:solidFill>
                  <a:srgbClr val="222222"/>
                </a:solidFill>
                <a:latin typeface="Times New Roman" panose="02020603050405020304" pitchFamily="18" charset="0"/>
                <a:cs typeface="Times New Roman" panose="02020603050405020304" pitchFamily="18" charset="0"/>
              </a:rPr>
              <a:t>Средства индивидуальной защиты от падения с высоты и средства спасения с высоты (ИСУ)</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527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35116"/>
          </a:xfrm>
        </p:spPr>
        <p:txBody>
          <a:bodyPr>
            <a:normAutofit/>
          </a:bodyPr>
          <a:lstStyle/>
          <a:p>
            <a:pPr algn="ctr"/>
            <a:r>
              <a:rPr lang="ru-RU" dirty="0" smtClean="0">
                <a:solidFill>
                  <a:schemeClr val="accent2">
                    <a:lumMod val="50000"/>
                  </a:schemeClr>
                </a:solidFill>
                <a:latin typeface="Times New Roman" panose="02020603050405020304" pitchFamily="18" charset="0"/>
                <a:cs typeface="Times New Roman" panose="02020603050405020304" pitchFamily="18" charset="0"/>
              </a:rPr>
              <a:t>Примерная программа – обучение СИЗ</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748901"/>
            <a:ext cx="8596668" cy="4292462"/>
          </a:xfrm>
        </p:spPr>
        <p:txBody>
          <a:bodyPr>
            <a:normAutofit/>
          </a:bodyPr>
          <a:lstStyle/>
          <a:p>
            <a:endParaRPr lang="ru-RU" b="1" dirty="0" smtClean="0"/>
          </a:p>
          <a:p>
            <a:endParaRPr lang="ru-RU" b="1" dirty="0"/>
          </a:p>
          <a:p>
            <a:endParaRPr lang="ru-RU" b="1" dirty="0" smtClean="0"/>
          </a:p>
          <a:p>
            <a:endParaRPr lang="ru-RU" b="1" dirty="0"/>
          </a:p>
          <a:p>
            <a:pPr marL="0" indent="0">
              <a:buNone/>
            </a:pPr>
            <a:endParaRPr lang="ru-RU" dirty="0"/>
          </a:p>
        </p:txBody>
      </p:sp>
      <p:sp>
        <p:nvSpPr>
          <p:cNvPr id="4" name="Прямоугольник 3"/>
          <p:cNvSpPr/>
          <p:nvPr/>
        </p:nvSpPr>
        <p:spPr>
          <a:xfrm>
            <a:off x="1171443" y="1544716"/>
            <a:ext cx="7825412" cy="4305670"/>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defTabSz="457200">
              <a:spcBef>
                <a:spcPts val="1000"/>
              </a:spcBef>
              <a:buClr>
                <a:srgbClr val="90C226"/>
              </a:buClr>
              <a:buSzPct val="80000"/>
              <a:buFont typeface="Arial" panose="020B0604020202020204" pitchFamily="34" charset="0"/>
              <a:buChar char="•"/>
            </a:pPr>
            <a:r>
              <a:rPr lang="en-US" sz="1600" dirty="0">
                <a:solidFill>
                  <a:prstClr val="black">
                    <a:lumMod val="75000"/>
                    <a:lumOff val="25000"/>
                  </a:prstClr>
                </a:solidFill>
                <a:latin typeface="Times New Roman" panose="02020603050405020304" pitchFamily="18" charset="0"/>
                <a:cs typeface="Times New Roman" panose="02020603050405020304" pitchFamily="18" charset="0"/>
              </a:rPr>
              <a:t>1. </a:t>
            </a:r>
            <a:r>
              <a:rPr lang="en-US" dirty="0" err="1">
                <a:solidFill>
                  <a:prstClr val="black">
                    <a:lumMod val="75000"/>
                    <a:lumOff val="25000"/>
                  </a:prstClr>
                </a:solidFill>
                <a:latin typeface="Times New Roman" panose="02020603050405020304" pitchFamily="18" charset="0"/>
                <a:cs typeface="Times New Roman" panose="02020603050405020304" pitchFamily="18" charset="0"/>
              </a:rPr>
              <a:t>Общие</a:t>
            </a:r>
            <a:r>
              <a:rPr lang="en-US"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dirty="0" err="1">
                <a:solidFill>
                  <a:prstClr val="black">
                    <a:lumMod val="75000"/>
                    <a:lumOff val="25000"/>
                  </a:prstClr>
                </a:solidFill>
                <a:latin typeface="Times New Roman" panose="02020603050405020304" pitchFamily="18" charset="0"/>
                <a:cs typeface="Times New Roman" panose="02020603050405020304" pitchFamily="18" charset="0"/>
              </a:rPr>
              <a:t>сведения</a:t>
            </a:r>
            <a:r>
              <a:rPr lang="en-US" dirty="0">
                <a:solidFill>
                  <a:prstClr val="black">
                    <a:lumMod val="75000"/>
                    <a:lumOff val="25000"/>
                  </a:prstClr>
                </a:solidFill>
                <a:latin typeface="Times New Roman" panose="02020603050405020304" pitchFamily="18" charset="0"/>
                <a:cs typeface="Times New Roman" panose="02020603050405020304" pitchFamily="18" charset="0"/>
              </a:rPr>
              <a:t> </a:t>
            </a:r>
            <a:endParaRPr lang="ru-RU" dirty="0">
              <a:solidFill>
                <a:prstClr val="black">
                  <a:lumMod val="75000"/>
                  <a:lumOff val="25000"/>
                </a:prstClr>
              </a:solidFill>
              <a:latin typeface="Times New Roman" panose="02020603050405020304" pitchFamily="18" charset="0"/>
              <a:cs typeface="Times New Roman" panose="02020603050405020304" pitchFamily="18" charset="0"/>
            </a:endParaRPr>
          </a:p>
          <a:p>
            <a:pPr marL="285750" lvl="0" indent="-285750" defTabSz="457200">
              <a:spcBef>
                <a:spcPts val="1000"/>
              </a:spcBef>
              <a:buClr>
                <a:srgbClr val="90C226"/>
              </a:buClr>
              <a:buSzPct val="80000"/>
              <a:buFont typeface="Arial" panose="020B0604020202020204" pitchFamily="34" charset="0"/>
              <a:buChar char="•"/>
            </a:pPr>
            <a:r>
              <a:rPr lang="en-US" dirty="0">
                <a:solidFill>
                  <a:prstClr val="black">
                    <a:lumMod val="75000"/>
                    <a:lumOff val="25000"/>
                  </a:prstClr>
                </a:solidFill>
                <a:latin typeface="Times New Roman" panose="02020603050405020304" pitchFamily="18" charset="0"/>
                <a:cs typeface="Times New Roman" panose="02020603050405020304" pitchFamily="18" charset="0"/>
              </a:rPr>
              <a:t>2. </a:t>
            </a:r>
            <a:r>
              <a:rPr lang="en-US" dirty="0" err="1">
                <a:solidFill>
                  <a:prstClr val="black">
                    <a:lumMod val="75000"/>
                    <a:lumOff val="25000"/>
                  </a:prstClr>
                </a:solidFill>
                <a:latin typeface="Times New Roman" panose="02020603050405020304" pitchFamily="18" charset="0"/>
                <a:cs typeface="Times New Roman" panose="02020603050405020304" pitchFamily="18" charset="0"/>
              </a:rPr>
              <a:t>Требования</a:t>
            </a:r>
            <a:r>
              <a:rPr lang="en-US" dirty="0">
                <a:solidFill>
                  <a:prstClr val="black">
                    <a:lumMod val="75000"/>
                    <a:lumOff val="25000"/>
                  </a:prstClr>
                </a:solidFill>
                <a:latin typeface="Times New Roman" panose="02020603050405020304" pitchFamily="18" charset="0"/>
                <a:cs typeface="Times New Roman" panose="02020603050405020304" pitchFamily="18" charset="0"/>
              </a:rPr>
              <a:t> к </a:t>
            </a:r>
            <a:r>
              <a:rPr lang="en-US" dirty="0" err="1">
                <a:solidFill>
                  <a:prstClr val="black">
                    <a:lumMod val="75000"/>
                    <a:lumOff val="25000"/>
                  </a:prstClr>
                </a:solidFill>
                <a:latin typeface="Times New Roman" panose="02020603050405020304" pitchFamily="18" charset="0"/>
                <a:cs typeface="Times New Roman" panose="02020603050405020304" pitchFamily="18" charset="0"/>
              </a:rPr>
              <a:t>порядку</a:t>
            </a:r>
            <a:r>
              <a:rPr lang="en-US"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dirty="0" err="1">
                <a:solidFill>
                  <a:prstClr val="black">
                    <a:lumMod val="75000"/>
                    <a:lumOff val="25000"/>
                  </a:prstClr>
                </a:solidFill>
                <a:latin typeface="Times New Roman" panose="02020603050405020304" pitchFamily="18" charset="0"/>
                <a:cs typeface="Times New Roman" panose="02020603050405020304" pitchFamily="18" charset="0"/>
              </a:rPr>
              <a:t>подготовки</a:t>
            </a:r>
            <a:r>
              <a:rPr lang="en-US"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dirty="0" err="1">
                <a:solidFill>
                  <a:prstClr val="black">
                    <a:lumMod val="75000"/>
                    <a:lumOff val="25000"/>
                  </a:prstClr>
                </a:solidFill>
                <a:latin typeface="Times New Roman" panose="02020603050405020304" pitchFamily="18" charset="0"/>
                <a:cs typeface="Times New Roman" panose="02020603050405020304" pitchFamily="18" charset="0"/>
              </a:rPr>
              <a:t>средств</a:t>
            </a:r>
            <a:r>
              <a:rPr lang="en-US"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dirty="0" err="1">
                <a:solidFill>
                  <a:prstClr val="black">
                    <a:lumMod val="75000"/>
                    <a:lumOff val="25000"/>
                  </a:prstClr>
                </a:solidFill>
                <a:latin typeface="Times New Roman" panose="02020603050405020304" pitchFamily="18" charset="0"/>
                <a:cs typeface="Times New Roman" panose="02020603050405020304" pitchFamily="18" charset="0"/>
              </a:rPr>
              <a:t>индивидуальной</a:t>
            </a:r>
            <a:r>
              <a:rPr lang="en-US"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dirty="0" err="1">
                <a:solidFill>
                  <a:prstClr val="black">
                    <a:lumMod val="75000"/>
                    <a:lumOff val="25000"/>
                  </a:prstClr>
                </a:solidFill>
                <a:latin typeface="Times New Roman" panose="02020603050405020304" pitchFamily="18" charset="0"/>
                <a:cs typeface="Times New Roman" panose="02020603050405020304" pitchFamily="18" charset="0"/>
              </a:rPr>
              <a:t>защиты</a:t>
            </a:r>
            <a:r>
              <a:rPr lang="en-US" dirty="0">
                <a:solidFill>
                  <a:prstClr val="black">
                    <a:lumMod val="75000"/>
                    <a:lumOff val="25000"/>
                  </a:prstClr>
                </a:solidFill>
                <a:latin typeface="Times New Roman" panose="02020603050405020304" pitchFamily="18" charset="0"/>
                <a:cs typeface="Times New Roman" panose="02020603050405020304" pitchFamily="18" charset="0"/>
              </a:rPr>
              <a:t> </a:t>
            </a:r>
            <a:endParaRPr lang="ru-RU" dirty="0">
              <a:solidFill>
                <a:prstClr val="black">
                  <a:lumMod val="75000"/>
                  <a:lumOff val="25000"/>
                </a:prstClr>
              </a:solidFill>
              <a:latin typeface="Times New Roman" panose="02020603050405020304" pitchFamily="18" charset="0"/>
              <a:cs typeface="Times New Roman" panose="02020603050405020304" pitchFamily="18" charset="0"/>
            </a:endParaRPr>
          </a:p>
          <a:p>
            <a:pPr marL="285750" lvl="0" indent="-285750" defTabSz="457200">
              <a:spcBef>
                <a:spcPts val="1000"/>
              </a:spcBef>
              <a:buClr>
                <a:srgbClr val="90C226"/>
              </a:buClr>
              <a:buSzPct val="80000"/>
              <a:buFont typeface="Arial" panose="020B0604020202020204" pitchFamily="34" charset="0"/>
              <a:buChar char="•"/>
            </a:pPr>
            <a:r>
              <a:rPr lang="en-US" sz="1600" dirty="0" err="1">
                <a:solidFill>
                  <a:srgbClr val="000000"/>
                </a:solidFill>
                <a:latin typeface="Times New Roman" panose="02020603050405020304" pitchFamily="18" charset="0"/>
                <a:ea typeface="Times New Roman"/>
                <a:cs typeface="Times New Roman" panose="02020603050405020304" pitchFamily="18" charset="0"/>
              </a:rPr>
              <a:t>Порядок</a:t>
            </a:r>
            <a:r>
              <a:rPr lang="en-US" sz="1600" dirty="0">
                <a:solidFill>
                  <a:srgbClr val="000000"/>
                </a:solidFill>
                <a:latin typeface="Times New Roman" panose="02020603050405020304" pitchFamily="18" charset="0"/>
                <a:ea typeface="Times New Roman"/>
                <a:cs typeface="Times New Roman" panose="02020603050405020304" pitchFamily="18" charset="0"/>
              </a:rPr>
              <a:t> </a:t>
            </a:r>
            <a:r>
              <a:rPr lang="en-US" sz="1600" dirty="0" err="1">
                <a:solidFill>
                  <a:srgbClr val="000000"/>
                </a:solidFill>
                <a:latin typeface="Times New Roman" panose="02020603050405020304" pitchFamily="18" charset="0"/>
                <a:ea typeface="Times New Roman"/>
                <a:cs typeface="Times New Roman" panose="02020603050405020304" pitchFamily="18" charset="0"/>
              </a:rPr>
              <a:t>выдачи</a:t>
            </a:r>
            <a:r>
              <a:rPr lang="en-US" sz="1600" dirty="0">
                <a:solidFill>
                  <a:srgbClr val="000000"/>
                </a:solidFill>
                <a:latin typeface="Times New Roman" panose="02020603050405020304" pitchFamily="18" charset="0"/>
                <a:ea typeface="Times New Roman"/>
                <a:cs typeface="Times New Roman" panose="02020603050405020304" pitchFamily="18" charset="0"/>
              </a:rPr>
              <a:t> </a:t>
            </a:r>
            <a:r>
              <a:rPr lang="en-US" sz="1600" dirty="0" err="1">
                <a:solidFill>
                  <a:srgbClr val="000000"/>
                </a:solidFill>
                <a:latin typeface="Times New Roman" panose="02020603050405020304" pitchFamily="18" charset="0"/>
                <a:ea typeface="Times New Roman"/>
                <a:cs typeface="Times New Roman" panose="02020603050405020304" pitchFamily="18" charset="0"/>
              </a:rPr>
              <a:t>работникам</a:t>
            </a:r>
            <a:r>
              <a:rPr lang="en-US" sz="1600" dirty="0">
                <a:solidFill>
                  <a:srgbClr val="000000"/>
                </a:solidFill>
                <a:latin typeface="Times New Roman" panose="02020603050405020304" pitchFamily="18" charset="0"/>
                <a:ea typeface="Times New Roman"/>
                <a:cs typeface="Times New Roman" panose="02020603050405020304" pitchFamily="18" charset="0"/>
              </a:rPr>
              <a:t> СИЗ</a:t>
            </a:r>
            <a:endParaRPr lang="ru-RU" sz="1600" dirty="0">
              <a:solidFill>
                <a:srgbClr val="000000"/>
              </a:solidFill>
              <a:latin typeface="Times New Roman" panose="02020603050405020304" pitchFamily="18" charset="0"/>
              <a:ea typeface="Times New Roman"/>
              <a:cs typeface="Times New Roman" panose="02020603050405020304" pitchFamily="18" charset="0"/>
            </a:endParaRPr>
          </a:p>
          <a:p>
            <a:pPr marL="285750" lvl="0" indent="-285750" defTabSz="457200">
              <a:spcBef>
                <a:spcPts val="1000"/>
              </a:spcBef>
              <a:buClr>
                <a:srgbClr val="90C226"/>
              </a:buClr>
              <a:buSzPct val="80000"/>
              <a:buFont typeface="Arial" panose="020B0604020202020204" pitchFamily="34" charset="0"/>
              <a:buChar char="•"/>
            </a:pPr>
            <a:r>
              <a:rPr lang="en-US" sz="1600" dirty="0" err="1">
                <a:solidFill>
                  <a:srgbClr val="000000"/>
                </a:solidFill>
                <a:latin typeface="Times New Roman" panose="02020603050405020304" pitchFamily="18" charset="0"/>
                <a:ea typeface="Times New Roman"/>
                <a:cs typeface="Times New Roman" panose="02020603050405020304" pitchFamily="18" charset="0"/>
              </a:rPr>
              <a:t>Порядок</a:t>
            </a:r>
            <a:r>
              <a:rPr lang="en-US" sz="1600" dirty="0">
                <a:solidFill>
                  <a:srgbClr val="000000"/>
                </a:solidFill>
                <a:latin typeface="Times New Roman" panose="02020603050405020304" pitchFamily="18" charset="0"/>
                <a:ea typeface="Times New Roman"/>
                <a:cs typeface="Times New Roman" panose="02020603050405020304" pitchFamily="18" charset="0"/>
              </a:rPr>
              <a:t> </a:t>
            </a:r>
            <a:r>
              <a:rPr lang="en-US" sz="1600" dirty="0" err="1">
                <a:solidFill>
                  <a:srgbClr val="000000"/>
                </a:solidFill>
                <a:latin typeface="Times New Roman" panose="02020603050405020304" pitchFamily="18" charset="0"/>
                <a:ea typeface="Times New Roman"/>
                <a:cs typeface="Times New Roman" panose="02020603050405020304" pitchFamily="18" charset="0"/>
              </a:rPr>
              <a:t>применения</a:t>
            </a:r>
            <a:r>
              <a:rPr lang="en-US" sz="1600" dirty="0">
                <a:solidFill>
                  <a:srgbClr val="000000"/>
                </a:solidFill>
                <a:latin typeface="Times New Roman" panose="02020603050405020304" pitchFamily="18" charset="0"/>
                <a:ea typeface="Times New Roman"/>
                <a:cs typeface="Times New Roman" panose="02020603050405020304" pitchFamily="18" charset="0"/>
              </a:rPr>
              <a:t> СИЗ</a:t>
            </a:r>
            <a:endParaRPr lang="ru-RU" sz="1600" dirty="0">
              <a:solidFill>
                <a:srgbClr val="000000"/>
              </a:solidFill>
              <a:latin typeface="Times New Roman" panose="02020603050405020304" pitchFamily="18" charset="0"/>
              <a:ea typeface="Times New Roman"/>
              <a:cs typeface="Times New Roman" panose="02020603050405020304" pitchFamily="18" charset="0"/>
            </a:endParaRPr>
          </a:p>
          <a:p>
            <a:pPr marL="285750" lvl="0" indent="-285750" defTabSz="457200">
              <a:spcBef>
                <a:spcPts val="1000"/>
              </a:spcBef>
              <a:buClr>
                <a:srgbClr val="90C226"/>
              </a:buClr>
              <a:buSzPct val="80000"/>
              <a:buFont typeface="Arial" panose="020B0604020202020204" pitchFamily="34" charset="0"/>
              <a:buChar char="•"/>
            </a:pPr>
            <a:r>
              <a:rPr lang="ru-RU" sz="1600" dirty="0">
                <a:solidFill>
                  <a:srgbClr val="000000"/>
                </a:solidFill>
                <a:latin typeface="Times New Roman" panose="02020603050405020304" pitchFamily="18" charset="0"/>
                <a:ea typeface="Times New Roman"/>
                <a:cs typeface="Times New Roman" panose="02020603050405020304" pitchFamily="18" charset="0"/>
              </a:rPr>
              <a:t>-  </a:t>
            </a:r>
            <a:r>
              <a:rPr lang="en-US" sz="1600" dirty="0" err="1">
                <a:solidFill>
                  <a:srgbClr val="000000"/>
                </a:solidFill>
                <a:latin typeface="Times New Roman" panose="02020603050405020304" pitchFamily="18" charset="0"/>
                <a:ea typeface="Times New Roman"/>
                <a:cs typeface="Times New Roman" panose="02020603050405020304" pitchFamily="18" charset="0"/>
              </a:rPr>
              <a:t>Дежурные</a:t>
            </a:r>
            <a:r>
              <a:rPr lang="en-US" sz="1600" dirty="0">
                <a:solidFill>
                  <a:srgbClr val="000000"/>
                </a:solidFill>
                <a:latin typeface="Times New Roman" panose="02020603050405020304" pitchFamily="18" charset="0"/>
                <a:ea typeface="Times New Roman"/>
                <a:cs typeface="Times New Roman" panose="02020603050405020304" pitchFamily="18" charset="0"/>
              </a:rPr>
              <a:t> СИЗ</a:t>
            </a:r>
            <a:endParaRPr lang="ru-RU" sz="1600" dirty="0">
              <a:solidFill>
                <a:prstClr val="black">
                  <a:lumMod val="75000"/>
                  <a:lumOff val="25000"/>
                </a:prstClr>
              </a:solidFill>
              <a:latin typeface="Times New Roman" panose="02020603050405020304" pitchFamily="18" charset="0"/>
              <a:ea typeface="Times New Roman"/>
              <a:cs typeface="Times New Roman" panose="02020603050405020304" pitchFamily="18" charset="0"/>
            </a:endParaRPr>
          </a:p>
          <a:p>
            <a:pPr marL="285750" lvl="0" indent="-285750" defTabSz="457200">
              <a:spcBef>
                <a:spcPts val="1000"/>
              </a:spcBef>
              <a:buClr>
                <a:srgbClr val="90C226"/>
              </a:buClr>
              <a:buSzPct val="80000"/>
              <a:buFont typeface="Arial" panose="020B0604020202020204" pitchFamily="34" charset="0"/>
              <a:buChar char="•"/>
            </a:pPr>
            <a:r>
              <a:rPr lang="en-US" dirty="0">
                <a:solidFill>
                  <a:srgbClr val="000000"/>
                </a:solidFill>
                <a:latin typeface="Times New Roman" panose="02020603050405020304" pitchFamily="18" charset="0"/>
                <a:ea typeface="Times New Roman"/>
                <a:cs typeface="Times New Roman" panose="02020603050405020304" pitchFamily="18" charset="0"/>
              </a:rPr>
              <a:t>3. </a:t>
            </a:r>
            <a:r>
              <a:rPr lang="en-US" dirty="0" err="1">
                <a:solidFill>
                  <a:srgbClr val="000000"/>
                </a:solidFill>
                <a:latin typeface="Times New Roman" panose="02020603050405020304" pitchFamily="18" charset="0"/>
                <a:ea typeface="Times New Roman"/>
                <a:cs typeface="Times New Roman" panose="02020603050405020304" pitchFamily="18" charset="0"/>
              </a:rPr>
              <a:t>Требования</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предъявляемые</a:t>
            </a:r>
            <a:r>
              <a:rPr lang="en-US" dirty="0">
                <a:solidFill>
                  <a:srgbClr val="000000"/>
                </a:solidFill>
                <a:latin typeface="Times New Roman" panose="02020603050405020304" pitchFamily="18" charset="0"/>
                <a:ea typeface="Times New Roman"/>
                <a:cs typeface="Times New Roman" panose="02020603050405020304" pitchFamily="18" charset="0"/>
              </a:rPr>
              <a:t> к </a:t>
            </a:r>
            <a:r>
              <a:rPr lang="en-US" dirty="0" err="1">
                <a:solidFill>
                  <a:srgbClr val="000000"/>
                </a:solidFill>
                <a:latin typeface="Times New Roman" panose="02020603050405020304" pitchFamily="18" charset="0"/>
                <a:ea typeface="Times New Roman"/>
                <a:cs typeface="Times New Roman" panose="02020603050405020304" pitchFamily="18" charset="0"/>
              </a:rPr>
              <a:t>использованию</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средств</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индивидуальной</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защиты</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работниками</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во</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время</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работы</a:t>
            </a:r>
            <a:r>
              <a:rPr lang="en-US" dirty="0">
                <a:solidFill>
                  <a:srgbClr val="000000"/>
                </a:solidFill>
                <a:latin typeface="Times New Roman" panose="02020603050405020304" pitchFamily="18" charset="0"/>
                <a:ea typeface="Times New Roman"/>
                <a:cs typeface="Times New Roman" panose="02020603050405020304" pitchFamily="18" charset="0"/>
              </a:rPr>
              <a:t> </a:t>
            </a:r>
            <a:endParaRPr lang="ru-RU" dirty="0">
              <a:solidFill>
                <a:srgbClr val="000000"/>
              </a:solidFill>
              <a:latin typeface="Times New Roman" panose="02020603050405020304" pitchFamily="18" charset="0"/>
              <a:ea typeface="Times New Roman"/>
              <a:cs typeface="Times New Roman" panose="02020603050405020304" pitchFamily="18" charset="0"/>
            </a:endParaRPr>
          </a:p>
          <a:p>
            <a:pPr marL="285750" lvl="0" indent="-285750" defTabSz="457200">
              <a:spcBef>
                <a:spcPts val="1000"/>
              </a:spcBef>
              <a:buClr>
                <a:srgbClr val="90C226"/>
              </a:buClr>
              <a:buSzPct val="80000"/>
              <a:buFont typeface="Arial" panose="020B0604020202020204" pitchFamily="34" charset="0"/>
              <a:buChar char="•"/>
            </a:pPr>
            <a:r>
              <a:rPr lang="ru-RU" dirty="0">
                <a:solidFill>
                  <a:srgbClr val="000000"/>
                </a:solidFill>
                <a:latin typeface="Times New Roman" panose="02020603050405020304" pitchFamily="18" charset="0"/>
                <a:ea typeface="Times New Roman"/>
                <a:cs typeface="Times New Roman" panose="02020603050405020304" pitchFamily="18" charset="0"/>
              </a:rPr>
              <a:t>4</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Требования</a:t>
            </a:r>
            <a:r>
              <a:rPr lang="en-US" dirty="0">
                <a:solidFill>
                  <a:srgbClr val="000000"/>
                </a:solidFill>
                <a:latin typeface="Times New Roman" panose="02020603050405020304" pitchFamily="18" charset="0"/>
                <a:ea typeface="Times New Roman"/>
                <a:cs typeface="Times New Roman" panose="02020603050405020304" pitchFamily="18" charset="0"/>
              </a:rPr>
              <a:t> к </a:t>
            </a:r>
            <a:r>
              <a:rPr lang="en-US" dirty="0" err="1">
                <a:solidFill>
                  <a:srgbClr val="000000"/>
                </a:solidFill>
                <a:latin typeface="Times New Roman" panose="02020603050405020304" pitchFamily="18" charset="0"/>
                <a:ea typeface="Times New Roman"/>
                <a:cs typeface="Times New Roman" panose="02020603050405020304" pitchFamily="18" charset="0"/>
              </a:rPr>
              <a:t>порядку</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проверки</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исправности</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средств</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индивидуальной</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защиты</a:t>
            </a:r>
            <a:r>
              <a:rPr lang="en-US" dirty="0">
                <a:solidFill>
                  <a:srgbClr val="000000"/>
                </a:solidFill>
                <a:latin typeface="Times New Roman" panose="02020603050405020304" pitchFamily="18" charset="0"/>
                <a:ea typeface="Times New Roman"/>
                <a:cs typeface="Times New Roman" panose="02020603050405020304" pitchFamily="18" charset="0"/>
              </a:rPr>
              <a:t> и к </a:t>
            </a:r>
            <a:r>
              <a:rPr lang="en-US" dirty="0" err="1">
                <a:solidFill>
                  <a:srgbClr val="000000"/>
                </a:solidFill>
                <a:latin typeface="Times New Roman" panose="02020603050405020304" pitchFamily="18" charset="0"/>
                <a:ea typeface="Times New Roman"/>
                <a:cs typeface="Times New Roman" panose="02020603050405020304" pitchFamily="18" charset="0"/>
              </a:rPr>
              <a:t>изъятию</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их</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из</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обращения</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при</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обнаружении</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неисправности</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или</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снижении</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эффективности</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средства</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индивидуальной</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защиты</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органов</a:t>
            </a:r>
            <a:r>
              <a:rPr lang="en-US" dirty="0">
                <a:solidFill>
                  <a:srgbClr val="000000"/>
                </a:solidFill>
                <a:latin typeface="Times New Roman" panose="02020603050405020304" pitchFamily="18" charset="0"/>
                <a:ea typeface="Times New Roman"/>
                <a:cs typeface="Times New Roman" panose="02020603050405020304" pitchFamily="18" charset="0"/>
              </a:rPr>
              <a:t> </a:t>
            </a:r>
            <a:r>
              <a:rPr lang="en-US" dirty="0" err="1">
                <a:solidFill>
                  <a:srgbClr val="000000"/>
                </a:solidFill>
                <a:latin typeface="Times New Roman" panose="02020603050405020304" pitchFamily="18" charset="0"/>
                <a:ea typeface="Times New Roman"/>
                <a:cs typeface="Times New Roman" panose="02020603050405020304" pitchFamily="18" charset="0"/>
              </a:rPr>
              <a:t>дыхания</a:t>
            </a:r>
            <a:endParaRPr lang="ru-RU" dirty="0">
              <a:solidFill>
                <a:prstClr val="black">
                  <a:lumMod val="75000"/>
                  <a:lumOff val="25000"/>
                </a:prstClr>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1473088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838" y="227861"/>
            <a:ext cx="8596668" cy="943992"/>
          </a:xfrm>
        </p:spPr>
        <p:txBody>
          <a:bodyPr/>
          <a:lstStyle/>
          <a:p>
            <a:r>
              <a:rPr lang="ru-RU" dirty="0" smtClean="0">
                <a:solidFill>
                  <a:schemeClr val="accent2">
                    <a:lumMod val="50000"/>
                  </a:schemeClr>
                </a:solidFill>
                <a:latin typeface="Times New Roman" panose="02020603050405020304" pitchFamily="18" charset="0"/>
                <a:cs typeface="Times New Roman" panose="02020603050405020304" pitchFamily="18" charset="0"/>
              </a:rPr>
              <a:t>Обучение требованиям охраны труда</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322625" y="959548"/>
            <a:ext cx="2297093" cy="530217"/>
          </a:xfrm>
        </p:spPr>
        <p:txBody>
          <a:bodyPr>
            <a:normAutofit/>
          </a:bodyPr>
          <a:lstStyle/>
          <a:p>
            <a:pPr marL="0" indent="0" algn="ctr">
              <a:buNone/>
            </a:pPr>
            <a:r>
              <a:rPr lang="ru-RU" sz="2400" b="1" dirty="0" smtClean="0">
                <a:latin typeface="Times New Roman" panose="02020603050405020304" pitchFamily="18" charset="0"/>
                <a:cs typeface="Times New Roman" panose="02020603050405020304" pitchFamily="18" charset="0"/>
              </a:rPr>
              <a:t>Пункт 46</a:t>
            </a:r>
            <a:endParaRPr lang="ru-RU" sz="24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39697" y="1807678"/>
            <a:ext cx="3195961" cy="1766656"/>
          </a:xfrm>
          <a:prstGeom prst="rect">
            <a:avLst/>
          </a:prstGeom>
          <a:solidFill>
            <a:schemeClr val="accent4">
              <a:lumMod val="20000"/>
              <a:lumOff val="80000"/>
            </a:schemeClr>
          </a:solidFill>
          <a:ln>
            <a:solidFill>
              <a:schemeClr val="accent4">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А) по программе обучения по общим вопросам охраны труда и функционирования СУОТ</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06389" y="1807679"/>
            <a:ext cx="4500979" cy="1766656"/>
          </a:xfrm>
          <a:prstGeom prst="rect">
            <a:avLst/>
          </a:prstGeom>
          <a:solidFill>
            <a:schemeClr val="accent4">
              <a:lumMod val="20000"/>
              <a:lumOff val="80000"/>
            </a:schemeClr>
          </a:solidFill>
          <a:ln>
            <a:solidFill>
              <a:schemeClr val="accent4">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solidFill>
                  <a:srgbClr val="7030A0"/>
                </a:solidFill>
                <a:latin typeface="Times New Roman" panose="02020603050405020304" pitchFamily="18" charset="0"/>
                <a:cs typeface="Times New Roman" panose="02020603050405020304" pitchFamily="18" charset="0"/>
              </a:rPr>
              <a:t>Б) по программе обучения безопасным методам и приемам выполнения работ при воздействии вредных и (или) опасных производственных факторов источников опасности, идентифицированных в рамках СОУТ и ОПР</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827168" y="3892247"/>
            <a:ext cx="4930984" cy="1636194"/>
          </a:xfrm>
          <a:prstGeom prst="rect">
            <a:avLst/>
          </a:prstGeom>
          <a:solidFill>
            <a:schemeClr val="accent4">
              <a:lumMod val="20000"/>
              <a:lumOff val="80000"/>
            </a:schemeClr>
          </a:solid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solidFill>
                  <a:srgbClr val="FF0000"/>
                </a:solidFill>
                <a:latin typeface="Times New Roman" panose="02020603050405020304" pitchFamily="18" charset="0"/>
                <a:cs typeface="Times New Roman" panose="02020603050405020304" pitchFamily="18" charset="0"/>
              </a:rPr>
              <a:t>В) по </a:t>
            </a:r>
            <a:r>
              <a:rPr lang="ru-RU" dirty="0">
                <a:solidFill>
                  <a:srgbClr val="FF0000"/>
                </a:solidFill>
                <a:latin typeface="Times New Roman" panose="02020603050405020304" pitchFamily="18" charset="0"/>
                <a:cs typeface="Times New Roman" panose="02020603050405020304" pitchFamily="18" charset="0"/>
              </a:rPr>
              <a:t>программе обучения безопасным методам и приемам выполнения </a:t>
            </a:r>
            <a:r>
              <a:rPr lang="ru-RU" dirty="0" smtClean="0">
                <a:solidFill>
                  <a:srgbClr val="FF0000"/>
                </a:solidFill>
                <a:latin typeface="Times New Roman" panose="02020603050405020304" pitchFamily="18" charset="0"/>
                <a:cs typeface="Times New Roman" panose="02020603050405020304" pitchFamily="18" charset="0"/>
              </a:rPr>
              <a:t>работ повышенной опасности, к которым предъявляются доп. требования в </a:t>
            </a:r>
            <a:r>
              <a:rPr lang="ru-RU" dirty="0" err="1" smtClean="0">
                <a:solidFill>
                  <a:srgbClr val="FF0000"/>
                </a:solidFill>
                <a:latin typeface="Times New Roman" panose="02020603050405020304" pitchFamily="18" charset="0"/>
                <a:cs typeface="Times New Roman" panose="02020603050405020304" pitchFamily="18" charset="0"/>
              </a:rPr>
              <a:t>соотв-вии</a:t>
            </a:r>
            <a:r>
              <a:rPr lang="ru-RU" dirty="0" smtClean="0">
                <a:solidFill>
                  <a:srgbClr val="FF0000"/>
                </a:solidFill>
                <a:latin typeface="Times New Roman" panose="02020603050405020304" pitchFamily="18" charset="0"/>
                <a:cs typeface="Times New Roman" panose="02020603050405020304" pitchFamily="18" charset="0"/>
              </a:rPr>
              <a:t> с НПА, содержащими государственные требования охраны труда. </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152" y="3574334"/>
            <a:ext cx="3611680" cy="3283666"/>
          </a:xfrm>
          <a:prstGeom prst="rect">
            <a:avLst/>
          </a:prstGeom>
          <a:ln>
            <a:noFill/>
          </a:ln>
          <a:effectLst>
            <a:softEdge rad="112500"/>
          </a:effectLst>
        </p:spPr>
      </p:pic>
    </p:spTree>
    <p:extLst>
      <p:ext uri="{BB962C8B-B14F-4D97-AF65-F5344CB8AC3E}">
        <p14:creationId xmlns:p14="http://schemas.microsoft.com/office/powerpoint/2010/main" val="6472704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t>Примерный перечень профессий и должностей работников, подлежащих обучению по использованию (применению) СИЗ</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71817774"/>
              </p:ext>
            </p:extLst>
          </p:nvPr>
        </p:nvGraphicFramePr>
        <p:xfrm>
          <a:off x="677863" y="2160588"/>
          <a:ext cx="9735644" cy="3027680"/>
        </p:xfrm>
        <a:graphic>
          <a:graphicData uri="http://schemas.openxmlformats.org/drawingml/2006/table">
            <a:tbl>
              <a:tblPr firstRow="1" bandRow="1">
                <a:tableStyleId>{68D230F3-CF80-4859-8CE7-A43EE81993B5}</a:tableStyleId>
              </a:tblPr>
              <a:tblGrid>
                <a:gridCol w="747438"/>
                <a:gridCol w="2312198"/>
                <a:gridCol w="1979690"/>
                <a:gridCol w="2348159"/>
                <a:gridCol w="2348159"/>
              </a:tblGrid>
              <a:tr h="370840">
                <a:tc>
                  <a:txBody>
                    <a:bodyPr/>
                    <a:lstStyle/>
                    <a:p>
                      <a:r>
                        <a:rPr lang="ru-RU" dirty="0" smtClean="0"/>
                        <a:t>№ п/п</a:t>
                      </a:r>
                      <a:endParaRPr lang="ru-RU"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mn-lt"/>
                          <a:ea typeface="+mn-ea"/>
                          <a:cs typeface="+mn-cs"/>
                        </a:rPr>
                        <a:t>Наименование профессий (должностей) работников в соответствии со штатным расписанием</a:t>
                      </a:r>
                    </a:p>
                    <a:p>
                      <a:endParaRPr lang="ru-RU" dirty="0"/>
                    </a:p>
                  </a:txBody>
                  <a:tcPr/>
                </a:tc>
                <a:tc>
                  <a:txBody>
                    <a:bodyPr/>
                    <a:lstStyle/>
                    <a:p>
                      <a:r>
                        <a:rPr lang="ru-RU" dirty="0" smtClean="0"/>
                        <a:t>Наименования структурных подразделений организации работников</a:t>
                      </a:r>
                      <a:endParaRPr lang="ru-RU" dirty="0"/>
                    </a:p>
                  </a:txBody>
                  <a:tcPr/>
                </a:tc>
                <a:tc>
                  <a:txBody>
                    <a:bodyPr/>
                    <a:lstStyle/>
                    <a:p>
                      <a:r>
                        <a:rPr lang="ru-RU" dirty="0" smtClean="0"/>
                        <a:t>Наименования программ обучения работников по использованию (применению) СИЗ</a:t>
                      </a:r>
                      <a:endParaRPr lang="ru-RU" dirty="0"/>
                    </a:p>
                  </a:txBody>
                  <a:tcPr/>
                </a:tc>
                <a:tc>
                  <a:txBody>
                    <a:bodyPr/>
                    <a:lstStyle/>
                    <a:p>
                      <a:r>
                        <a:rPr lang="ru-RU" dirty="0" smtClean="0"/>
                        <a:t>Кто проводит обучение по использованию (применению) СИЗ (работодатель или УЦ)</a:t>
                      </a:r>
                      <a:endParaRPr lang="ru-RU" dirty="0"/>
                    </a:p>
                  </a:txBody>
                  <a:tcPr/>
                </a:tc>
              </a:tr>
              <a:tr h="370840">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r>
              <a:tr h="370840">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extLst>
      <p:ext uri="{BB962C8B-B14F-4D97-AF65-F5344CB8AC3E}">
        <p14:creationId xmlns:p14="http://schemas.microsoft.com/office/powerpoint/2010/main" val="1658721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254711"/>
          </a:xfrm>
        </p:spPr>
        <p:txBody>
          <a:bodyPr>
            <a:noAutofit/>
          </a:bodyPr>
          <a:lstStyle/>
          <a:p>
            <a:pPr algn="ctr"/>
            <a:r>
              <a:rPr lang="ru-RU" sz="2400" dirty="0" smtClean="0"/>
              <a:t>Примерный перечень СИЗ, применение которых требует от работников практических навыков в зависимости от степени риска причинения вреда работнику</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10241082"/>
              </p:ext>
            </p:extLst>
          </p:nvPr>
        </p:nvGraphicFramePr>
        <p:xfrm>
          <a:off x="677863" y="2160588"/>
          <a:ext cx="8596311" cy="1930400"/>
        </p:xfrm>
        <a:graphic>
          <a:graphicData uri="http://schemas.openxmlformats.org/drawingml/2006/table">
            <a:tbl>
              <a:tblPr firstRow="1" bandRow="1">
                <a:tableStyleId>{C083E6E3-FA7D-4D7B-A595-EF9225AFEA82}</a:tableStyleId>
              </a:tblPr>
              <a:tblGrid>
                <a:gridCol w="1071038"/>
                <a:gridCol w="3710866"/>
                <a:gridCol w="3814407"/>
              </a:tblGrid>
              <a:tr h="370840">
                <a:tc>
                  <a:txBody>
                    <a:bodyPr/>
                    <a:lstStyle/>
                    <a:p>
                      <a:r>
                        <a:rPr lang="ru-RU" dirty="0" smtClean="0"/>
                        <a:t>№п/п</a:t>
                      </a:r>
                      <a:endParaRPr lang="ru-RU" dirty="0"/>
                    </a:p>
                  </a:txBody>
                  <a:tcPr/>
                </a:tc>
                <a:tc>
                  <a:txBody>
                    <a:bodyPr/>
                    <a:lstStyle/>
                    <a:p>
                      <a:r>
                        <a:rPr lang="ru-RU" dirty="0" smtClean="0"/>
                        <a:t>Наименование профессий (должностей) работников в соответствии</a:t>
                      </a:r>
                      <a:r>
                        <a:rPr lang="ru-RU" baseline="0" dirty="0" smtClean="0"/>
                        <a:t> со штатным расписанием</a:t>
                      </a:r>
                      <a:endParaRPr lang="ru-RU" dirty="0"/>
                    </a:p>
                  </a:txBody>
                  <a:tcPr/>
                </a:tc>
                <a:tc>
                  <a:txBody>
                    <a:bodyPr/>
                    <a:lstStyle/>
                    <a:p>
                      <a:r>
                        <a:rPr lang="ru-RU" dirty="0" smtClean="0"/>
                        <a:t>Наименование средств индивидуальной защиты</a:t>
                      </a:r>
                      <a:endParaRPr lang="ru-RU" dirty="0"/>
                    </a:p>
                  </a:txBody>
                  <a:tcPr/>
                </a:tc>
              </a:tr>
              <a:tr h="370840">
                <a:tc>
                  <a:txBody>
                    <a:bodyPr/>
                    <a:lstStyle/>
                    <a:p>
                      <a:endParaRPr lang="ru-RU"/>
                    </a:p>
                  </a:txBody>
                  <a:tcPr/>
                </a:tc>
                <a:tc>
                  <a:txBody>
                    <a:bodyPr/>
                    <a:lstStyle/>
                    <a:p>
                      <a:endParaRPr lang="ru-RU"/>
                    </a:p>
                  </a:txBody>
                  <a:tcPr/>
                </a:tc>
                <a:tc>
                  <a:txBody>
                    <a:bodyPr/>
                    <a:lstStyle/>
                    <a:p>
                      <a:endParaRPr lang="ru-RU"/>
                    </a:p>
                  </a:txBody>
                  <a:tcPr/>
                </a:tc>
              </a:tr>
              <a:tr h="370840">
                <a:tc>
                  <a:txBody>
                    <a:bodyPr/>
                    <a:lstStyle/>
                    <a:p>
                      <a:endParaRPr lang="ru-RU"/>
                    </a:p>
                  </a:txBody>
                  <a:tcPr/>
                </a:tc>
                <a:tc>
                  <a:txBody>
                    <a:bodyPr/>
                    <a:lstStyle/>
                    <a:p>
                      <a:endParaRPr lang="ru-RU"/>
                    </a:p>
                  </a:txBody>
                  <a:tcPr/>
                </a:tc>
                <a:tc>
                  <a:txBody>
                    <a:bodyPr/>
                    <a:lstStyle/>
                    <a:p>
                      <a:endParaRPr lang="ru-RU"/>
                    </a:p>
                  </a:txBody>
                  <a:tcPr/>
                </a:tc>
              </a:tr>
            </a:tbl>
          </a:graphicData>
        </a:graphic>
      </p:graphicFrame>
    </p:spTree>
    <p:extLst>
      <p:ext uri="{BB962C8B-B14F-4D97-AF65-F5344CB8AC3E}">
        <p14:creationId xmlns:p14="http://schemas.microsoft.com/office/powerpoint/2010/main" val="66271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1109133"/>
          </a:xfrm>
        </p:spPr>
        <p:txBody>
          <a:bodyPr>
            <a:normAutofit fontScale="90000"/>
          </a:bodyPr>
          <a:lstStyle/>
          <a:p>
            <a:pPr algn="ctr"/>
            <a:r>
              <a:rPr lang="ru-RU" sz="2400" i="1" dirty="0">
                <a:solidFill>
                  <a:schemeClr val="tx1"/>
                </a:solidFill>
                <a:latin typeface="Times New Roman" pitchFamily="18" charset="0"/>
                <a:cs typeface="Times New Roman" pitchFamily="18" charset="0"/>
              </a:rPr>
              <a:t>Постановление Правительства РФ от 24.12.2021 года № 2464</a:t>
            </a:r>
            <a:br>
              <a:rPr lang="ru-RU" sz="2400" i="1" dirty="0">
                <a:solidFill>
                  <a:schemeClr val="tx1"/>
                </a:solidFill>
                <a:latin typeface="Times New Roman" pitchFamily="18" charset="0"/>
                <a:cs typeface="Times New Roman" pitchFamily="18" charset="0"/>
              </a:rPr>
            </a:br>
            <a:r>
              <a:rPr lang="ru-RU" sz="2400" i="1" dirty="0">
                <a:solidFill>
                  <a:schemeClr val="tx1"/>
                </a:solidFill>
                <a:latin typeface="Times New Roman" pitchFamily="18" charset="0"/>
                <a:cs typeface="Times New Roman" pitchFamily="18" charset="0"/>
              </a:rPr>
              <a:t> «О порядке обучения по охране труда и проверки знания требований охраны труда»</a:t>
            </a:r>
            <a:endParaRPr lang="ru-RU" i="1" dirty="0">
              <a:solidFill>
                <a:schemeClr val="tx1"/>
              </a:solidFill>
            </a:endParaRPr>
          </a:p>
        </p:txBody>
      </p:sp>
      <p:sp>
        <p:nvSpPr>
          <p:cNvPr id="3" name="Объект 2"/>
          <p:cNvSpPr>
            <a:spLocks noGrp="1"/>
          </p:cNvSpPr>
          <p:nvPr>
            <p:ph idx="1"/>
          </p:nvPr>
        </p:nvSpPr>
        <p:spPr>
          <a:xfrm>
            <a:off x="694268" y="1915056"/>
            <a:ext cx="8983132" cy="4070877"/>
          </a:xfrm>
        </p:spPr>
        <p:txBody>
          <a:bodyPr/>
          <a:lstStyle/>
          <a:p>
            <a:pPr marL="0" indent="0">
              <a:buNone/>
            </a:pPr>
            <a:r>
              <a:rPr lang="ru-RU" dirty="0">
                <a:latin typeface="Times New Roman" pitchFamily="18" charset="0"/>
                <a:cs typeface="Times New Roman" pitchFamily="18" charset="0"/>
              </a:rPr>
              <a:t>     </a:t>
            </a:r>
            <a:r>
              <a:rPr lang="ru-RU" sz="2000" b="1" dirty="0">
                <a:latin typeface="Times New Roman" pitchFamily="18" charset="0"/>
                <a:cs typeface="Times New Roman" pitchFamily="18" charset="0"/>
              </a:rPr>
              <a:t>с 05.03.2003 г. по 01.09.2022 г.</a:t>
            </a:r>
            <a:r>
              <a:rPr lang="ru-RU" dirty="0">
                <a:latin typeface="Times New Roman" pitchFamily="18" charset="0"/>
                <a:cs typeface="Times New Roman" pitchFamily="18" charset="0"/>
              </a:rPr>
              <a:t>                              </a:t>
            </a:r>
            <a:r>
              <a:rPr lang="ru-RU" sz="2000" b="1" dirty="0">
                <a:latin typeface="Times New Roman" pitchFamily="18" charset="0"/>
                <a:cs typeface="Times New Roman" pitchFamily="18" charset="0"/>
              </a:rPr>
              <a:t>с 01.09.2022 г. по 01.09.2026 г.</a:t>
            </a:r>
          </a:p>
          <a:p>
            <a:pPr marL="0" indent="0">
              <a:buNone/>
            </a:pPr>
            <a:endParaRPr lang="ru-RU" dirty="0">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a:p>
            <a:pPr marL="0" indent="0" algn="ctr">
              <a:buNone/>
            </a:pPr>
            <a:endParaRPr lang="ru-RU" dirty="0">
              <a:latin typeface="Times New Roman" pitchFamily="18" charset="0"/>
              <a:cs typeface="Times New Roman" pitchFamily="18" charset="0"/>
            </a:endParaRPr>
          </a:p>
          <a:p>
            <a:pPr marL="0" indent="0" algn="ctr">
              <a:buNone/>
            </a:pPr>
            <a:r>
              <a:rPr lang="ru-RU" sz="2000" dirty="0">
                <a:latin typeface="Times New Roman" pitchFamily="18" charset="0"/>
                <a:cs typeface="Times New Roman" pitchFamily="18" charset="0"/>
              </a:rPr>
              <a:t>9 стр.                                                                            37 стр.</a:t>
            </a:r>
          </a:p>
          <a:p>
            <a:pPr marL="0" indent="0">
              <a:buNone/>
            </a:pPr>
            <a:endParaRPr lang="ru-RU" dirty="0">
              <a:latin typeface="Times New Roman" pitchFamily="18" charset="0"/>
              <a:cs typeface="Times New Roman" pitchFamily="18" charset="0"/>
            </a:endParaRPr>
          </a:p>
        </p:txBody>
      </p:sp>
      <p:sp>
        <p:nvSpPr>
          <p:cNvPr id="4" name="Скругленный прямоугольник 3"/>
          <p:cNvSpPr/>
          <p:nvPr/>
        </p:nvSpPr>
        <p:spPr>
          <a:xfrm>
            <a:off x="651933" y="2607732"/>
            <a:ext cx="3818467" cy="24976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defTabSz="457200"/>
            <a:r>
              <a:rPr lang="ru-RU" b="1" dirty="0">
                <a:solidFill>
                  <a:prstClr val="black"/>
                </a:solidFill>
                <a:latin typeface="Times New Roman" pitchFamily="18" charset="0"/>
                <a:cs typeface="Times New Roman" pitchFamily="18" charset="0"/>
              </a:rPr>
              <a:t>Постановление </a:t>
            </a:r>
            <a:r>
              <a:rPr lang="ru-RU" b="1" dirty="0">
                <a:solidFill>
                  <a:srgbClr val="FF0000"/>
                </a:solidFill>
                <a:latin typeface="Times New Roman" pitchFamily="18" charset="0"/>
                <a:cs typeface="Times New Roman" pitchFamily="18" charset="0"/>
              </a:rPr>
              <a:t>Минтруда РФ и Минобразования РФ </a:t>
            </a:r>
            <a:r>
              <a:rPr lang="ru-RU" b="1" dirty="0">
                <a:solidFill>
                  <a:prstClr val="black"/>
                </a:solidFill>
                <a:latin typeface="Times New Roman" pitchFamily="18" charset="0"/>
                <a:cs typeface="Times New Roman" pitchFamily="18" charset="0"/>
              </a:rPr>
              <a:t>от 13 января 2003 г. № 1/29 </a:t>
            </a:r>
            <a:r>
              <a:rPr lang="ru-RU" dirty="0">
                <a:latin typeface="Times New Roman" pitchFamily="18" charset="0"/>
                <a:cs typeface="Times New Roman" pitchFamily="18" charset="0"/>
              </a:rPr>
              <a:t>"Об утверждении Порядка обучения по охране труда и проверки знаний требований охраны труда работников организаций" (22/9)</a:t>
            </a:r>
            <a:endParaRPr lang="ru-RU" b="1" dirty="0">
              <a:solidFill>
                <a:prstClr val="black"/>
              </a:solidFill>
              <a:latin typeface="Times New Roman" pitchFamily="18" charset="0"/>
              <a:cs typeface="Times New Roman" pitchFamily="18" charset="0"/>
            </a:endParaRPr>
          </a:p>
        </p:txBody>
      </p:sp>
      <p:sp>
        <p:nvSpPr>
          <p:cNvPr id="5" name="Стрелка вправо 4"/>
          <p:cNvSpPr/>
          <p:nvPr/>
        </p:nvSpPr>
        <p:spPr>
          <a:xfrm>
            <a:off x="4707467" y="3488267"/>
            <a:ext cx="82126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5918200" y="2667000"/>
            <a:ext cx="3268133" cy="22944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dirty="0">
                <a:solidFill>
                  <a:prstClr val="black"/>
                </a:solidFill>
                <a:latin typeface="Times New Roman" pitchFamily="18" charset="0"/>
                <a:cs typeface="Times New Roman" pitchFamily="18" charset="0"/>
              </a:rPr>
              <a:t>Постановление </a:t>
            </a:r>
            <a:r>
              <a:rPr lang="ru-RU" b="1" dirty="0">
                <a:solidFill>
                  <a:schemeClr val="accent5">
                    <a:lumMod val="75000"/>
                  </a:schemeClr>
                </a:solidFill>
                <a:latin typeface="Times New Roman" pitchFamily="18" charset="0"/>
                <a:cs typeface="Times New Roman" pitchFamily="18" charset="0"/>
              </a:rPr>
              <a:t>Правительства РФ </a:t>
            </a:r>
            <a:r>
              <a:rPr lang="ru-RU" dirty="0">
                <a:solidFill>
                  <a:prstClr val="black"/>
                </a:solidFill>
                <a:latin typeface="Times New Roman" pitchFamily="18" charset="0"/>
                <a:cs typeface="Times New Roman" pitchFamily="18" charset="0"/>
              </a:rPr>
              <a:t>от 24.12.2021 года № 2464</a:t>
            </a:r>
            <a:br>
              <a:rPr lang="ru-RU" dirty="0">
                <a:solidFill>
                  <a:prstClr val="black"/>
                </a:solidFill>
                <a:latin typeface="Times New Roman" pitchFamily="18" charset="0"/>
                <a:cs typeface="Times New Roman" pitchFamily="18" charset="0"/>
              </a:rPr>
            </a:br>
            <a:r>
              <a:rPr lang="ru-RU" dirty="0">
                <a:solidFill>
                  <a:prstClr val="black"/>
                </a:solidFill>
                <a:latin typeface="Times New Roman" pitchFamily="18" charset="0"/>
                <a:cs typeface="Times New Roman" pitchFamily="18" charset="0"/>
              </a:rPr>
              <a:t> «О порядке обучения по охране труда и проверки знания требований охраны труда» (45/37)</a:t>
            </a:r>
            <a:endParaRPr lang="ru-RU" dirty="0">
              <a:solidFill>
                <a:prstClr val="black"/>
              </a:solidFill>
            </a:endParaRPr>
          </a:p>
        </p:txBody>
      </p:sp>
      <p:sp>
        <p:nvSpPr>
          <p:cNvPr id="7" name="Стрелка вправо 6"/>
          <p:cNvSpPr/>
          <p:nvPr/>
        </p:nvSpPr>
        <p:spPr>
          <a:xfrm>
            <a:off x="4780192" y="2084718"/>
            <a:ext cx="811284" cy="12283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39148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9820" y="207551"/>
            <a:ext cx="708438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i="1" dirty="0" smtClean="0">
                <a:latin typeface="Times New Roman" panose="02020603050405020304" pitchFamily="18" charset="0"/>
                <a:cs typeface="Times New Roman" panose="02020603050405020304" pitchFamily="18" charset="0"/>
              </a:rPr>
              <a:t>П. 46А Обучение </a:t>
            </a:r>
            <a:r>
              <a:rPr lang="ru-RU" b="1" i="1" dirty="0">
                <a:latin typeface="Times New Roman" panose="02020603050405020304" pitchFamily="18" charset="0"/>
                <a:cs typeface="Times New Roman" panose="02020603050405020304" pitchFamily="18" charset="0"/>
              </a:rPr>
              <a:t>по общим вопросам </a:t>
            </a:r>
            <a:r>
              <a:rPr lang="ru-RU" b="1" i="1" dirty="0" smtClean="0">
                <a:latin typeface="Times New Roman" panose="02020603050405020304" pitchFamily="18" charset="0"/>
                <a:cs typeface="Times New Roman" panose="02020603050405020304" pitchFamily="18" charset="0"/>
              </a:rPr>
              <a:t>ОТ и функционирования СУОТ </a:t>
            </a:r>
            <a:endParaRPr lang="ru-RU" b="1" i="1" dirty="0">
              <a:latin typeface="Times New Roman" panose="02020603050405020304" pitchFamily="18" charset="0"/>
              <a:cs typeface="Times New Roman" panose="02020603050405020304" pitchFamily="18" charset="0"/>
            </a:endParaRPr>
          </a:p>
          <a:p>
            <a:endParaRPr lang="ru-RU" dirty="0"/>
          </a:p>
        </p:txBody>
      </p:sp>
      <p:sp>
        <p:nvSpPr>
          <p:cNvPr id="3" name="TextBox 2"/>
          <p:cNvSpPr txBox="1"/>
          <p:nvPr/>
        </p:nvSpPr>
        <p:spPr>
          <a:xfrm>
            <a:off x="178676" y="1135117"/>
            <a:ext cx="9375228"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Обучение по общим вопросам ОТ и функционированию СУОТ проводится в отношении следующих категорий работников: </a:t>
            </a:r>
          </a:p>
        </p:txBody>
      </p:sp>
      <p:cxnSp>
        <p:nvCxnSpPr>
          <p:cNvPr id="6" name="Прямая соединительная линия 5"/>
          <p:cNvCxnSpPr/>
          <p:nvPr/>
        </p:nvCxnSpPr>
        <p:spPr>
          <a:xfrm>
            <a:off x="5139559" y="2249214"/>
            <a:ext cx="52551" cy="4014952"/>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14704" y="2543501"/>
            <a:ext cx="4151586" cy="646331"/>
          </a:xfrm>
          <a:prstGeom prst="rect">
            <a:avLst/>
          </a:prstGeom>
          <a:noFill/>
        </p:spPr>
        <p:txBody>
          <a:bodyPr wrap="square" rtlCol="0">
            <a:spAutoFit/>
          </a:bodyPr>
          <a:lstStyle/>
          <a:p>
            <a:r>
              <a:rPr lang="ru-RU" dirty="0">
                <a:solidFill>
                  <a:srgbClr val="FF0000"/>
                </a:solidFill>
                <a:latin typeface="Times New Roman" panose="02020603050405020304" pitchFamily="18" charset="0"/>
                <a:cs typeface="Times New Roman" panose="02020603050405020304" pitchFamily="18" charset="0"/>
              </a:rPr>
              <a:t>Во внешних организациях, оказывающих услуги по обучению </a:t>
            </a:r>
          </a:p>
        </p:txBody>
      </p:sp>
      <p:sp>
        <p:nvSpPr>
          <p:cNvPr id="8" name="TextBox 7"/>
          <p:cNvSpPr txBox="1"/>
          <p:nvPr/>
        </p:nvSpPr>
        <p:spPr>
          <a:xfrm>
            <a:off x="5954110" y="2543502"/>
            <a:ext cx="4151586"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В организации (предприятии) у работодателя</a:t>
            </a:r>
          </a:p>
        </p:txBody>
      </p:sp>
      <p:sp>
        <p:nvSpPr>
          <p:cNvPr id="9" name="TextBox 8"/>
          <p:cNvSpPr txBox="1"/>
          <p:nvPr/>
        </p:nvSpPr>
        <p:spPr>
          <a:xfrm>
            <a:off x="320566" y="3471067"/>
            <a:ext cx="4151586" cy="2308324"/>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Работодатель (руководитель организации)</a:t>
            </a:r>
          </a:p>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Заместители руководителя по ОТ </a:t>
            </a:r>
          </a:p>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Руководители филиалов, на которых возложены обязанности по ОТ </a:t>
            </a:r>
          </a:p>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Специалист по ОТ </a:t>
            </a:r>
          </a:p>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Члены комитетов (комиссий) по ОТ </a:t>
            </a:r>
          </a:p>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Уполномоченные лица по ОТ профсоюзов и иных представительных органов организации </a:t>
            </a:r>
          </a:p>
        </p:txBody>
      </p:sp>
      <p:sp>
        <p:nvSpPr>
          <p:cNvPr id="10" name="TextBox 9"/>
          <p:cNvSpPr txBox="1"/>
          <p:nvPr/>
        </p:nvSpPr>
        <p:spPr>
          <a:xfrm>
            <a:off x="5644056" y="3471066"/>
            <a:ext cx="4151586" cy="584775"/>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Руководители структурных подразделений и их заместители </a:t>
            </a: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6442447" y="4537355"/>
            <a:ext cx="2239098" cy="1726811"/>
          </a:xfrm>
          <a:prstGeom prst="rect">
            <a:avLst/>
          </a:prstGeom>
        </p:spPr>
      </p:pic>
    </p:spTree>
    <p:extLst>
      <p:ext uri="{BB962C8B-B14F-4D97-AF65-F5344CB8AC3E}">
        <p14:creationId xmlns:p14="http://schemas.microsoft.com/office/powerpoint/2010/main" val="3765021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440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4814" y="257789"/>
            <a:ext cx="5349764" cy="707886"/>
          </a:xfrm>
          <a:prstGeom prst="rect">
            <a:avLst/>
          </a:prstGeom>
          <a:noFill/>
        </p:spPr>
        <p:txBody>
          <a:bodyPr wrap="square" rtlCol="0">
            <a:spAutoFit/>
          </a:bodyPr>
          <a:lstStyle/>
          <a:p>
            <a:r>
              <a:rPr lang="ru-RU" sz="2000" b="1" i="1" dirty="0">
                <a:latin typeface="Times New Roman" panose="02020603050405020304" pitchFamily="18" charset="0"/>
                <a:cs typeface="Times New Roman" panose="02020603050405020304" pitchFamily="18" charset="0"/>
              </a:rPr>
              <a:t>Обучение по общим вопросам </a:t>
            </a:r>
            <a:r>
              <a:rPr lang="ru-RU" sz="2000" b="1" i="1" dirty="0" smtClean="0">
                <a:latin typeface="Times New Roman" panose="02020603050405020304" pitchFamily="18" charset="0"/>
                <a:cs typeface="Times New Roman" panose="02020603050405020304" pitchFamily="18" charset="0"/>
              </a:rPr>
              <a:t>ОТ и функционирования СУОТ </a:t>
            </a:r>
            <a:endParaRPr lang="ru-RU" sz="2000" b="1" i="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146637" y="2237156"/>
            <a:ext cx="1491346" cy="1046440"/>
          </a:xfrm>
          <a:prstGeom prst="rect">
            <a:avLst/>
          </a:prstGeom>
          <a:noFill/>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Периодичность</a:t>
            </a:r>
          </a:p>
          <a:p>
            <a:pPr algn="ctr"/>
            <a:r>
              <a:rPr lang="ru-RU" sz="1200" dirty="0">
                <a:latin typeface="Times New Roman" panose="02020603050405020304" pitchFamily="18" charset="0"/>
                <a:cs typeface="Times New Roman" panose="02020603050405020304" pitchFamily="18" charset="0"/>
              </a:rPr>
              <a:t>НЕ РЕЖЕ ОДНОГО РАЗА В </a:t>
            </a:r>
            <a:r>
              <a:rPr lang="ru-RU" b="1" dirty="0">
                <a:latin typeface="Times New Roman" panose="02020603050405020304" pitchFamily="18" charset="0"/>
                <a:cs typeface="Times New Roman" panose="02020603050405020304" pitchFamily="18" charset="0"/>
              </a:rPr>
              <a:t>3 ГОДА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028" y="906954"/>
            <a:ext cx="1428312" cy="1122997"/>
          </a:xfrm>
          <a:prstGeom prst="rect">
            <a:avLst/>
          </a:prstGeom>
        </p:spPr>
      </p:pic>
      <p:sp>
        <p:nvSpPr>
          <p:cNvPr id="15" name="TextBox 14"/>
          <p:cNvSpPr txBox="1"/>
          <p:nvPr/>
        </p:nvSpPr>
        <p:spPr>
          <a:xfrm>
            <a:off x="5184377" y="2237156"/>
            <a:ext cx="1605305" cy="738664"/>
          </a:xfrm>
          <a:prstGeom prst="rect">
            <a:avLst/>
          </a:prstGeom>
          <a:noFill/>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Длительность программы </a:t>
            </a:r>
            <a:r>
              <a:rPr lang="ru-RU" sz="1400" b="1" dirty="0">
                <a:latin typeface="Times New Roman" panose="02020603050405020304" pitchFamily="18" charset="0"/>
                <a:cs typeface="Times New Roman" panose="02020603050405020304" pitchFamily="18" charset="0"/>
              </a:rPr>
              <a:t>НЕ МЕНЕЕ 16 часов </a:t>
            </a:r>
            <a:endParaRPr lang="ru-RU"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5278971" y="917568"/>
            <a:ext cx="1265099" cy="1321326"/>
          </a:xfrm>
          <a:prstGeom prst="rect">
            <a:avLst/>
          </a:prstGeom>
        </p:spPr>
      </p:pic>
      <p:sp>
        <p:nvSpPr>
          <p:cNvPr id="16" name="TextBox 15"/>
          <p:cNvSpPr txBox="1"/>
          <p:nvPr/>
        </p:nvSpPr>
        <p:spPr>
          <a:xfrm>
            <a:off x="942057" y="3231799"/>
            <a:ext cx="8324193" cy="646331"/>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Требования к организациям, проводящим обучение по общим вопросам ОТ:</a:t>
            </a:r>
          </a:p>
          <a:p>
            <a:endParaRPr lang="ru-RU" dirty="0"/>
          </a:p>
        </p:txBody>
      </p:sp>
      <p:sp>
        <p:nvSpPr>
          <p:cNvPr id="17" name="TextBox 16"/>
          <p:cNvSpPr txBox="1"/>
          <p:nvPr/>
        </p:nvSpPr>
        <p:spPr>
          <a:xfrm>
            <a:off x="216843" y="3999502"/>
            <a:ext cx="9431654" cy="2308324"/>
          </a:xfrm>
          <a:prstGeom prst="rect">
            <a:avLst/>
          </a:prstGeom>
          <a:solidFill>
            <a:schemeClr val="accent3">
              <a:lumMod val="20000"/>
              <a:lumOff val="80000"/>
            </a:schemeClr>
          </a:solidFill>
        </p:spPr>
        <p:txBody>
          <a:bodyPr wrap="square" rtlCol="0">
            <a:spAutoFit/>
          </a:bodyPr>
          <a:lstStyle/>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Программы обучения должны быть разработаны в соответствии с Примерным перечнем (Приложении №3 ПП № 2464)</a:t>
            </a:r>
          </a:p>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Наличие учебно-методических материалов и материалов для проведения проверки знаний общих вопросов охраны труда и функционирования СОУТ</a:t>
            </a:r>
          </a:p>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Наличие в штате по основному месту работы на условиях полной или частичной занятости не менее 2 специалистов, проводящих обучение по общим вопросам охраны труда и функционированию СУОТ, имеющих высшее образование, стаж работы в организации не менее 1 года или опыт практической работы в области охраны труда не менее 5 лет в течении 10 лет. </a:t>
            </a:r>
          </a:p>
          <a:p>
            <a:pPr marL="285750" indent="-285750">
              <a:buFont typeface="Wingdings" panose="05000000000000000000" pitchFamily="2" charset="2"/>
              <a:buChar char="ü"/>
            </a:pPr>
            <a:r>
              <a:rPr lang="ru-RU" sz="1600" dirty="0">
                <a:latin typeface="Times New Roman" panose="02020603050405020304" pitchFamily="18" charset="0"/>
                <a:cs typeface="Times New Roman" panose="02020603050405020304" pitchFamily="18" charset="0"/>
              </a:rPr>
              <a:t>Комиссия по проверке знаний общих вопросов охраны труда и функционированию СУОТ </a:t>
            </a:r>
          </a:p>
        </p:txBody>
      </p:sp>
    </p:spTree>
    <p:extLst>
      <p:ext uri="{BB962C8B-B14F-4D97-AF65-F5344CB8AC3E}">
        <p14:creationId xmlns:p14="http://schemas.microsoft.com/office/powerpoint/2010/main" val="2293963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948" y="147146"/>
            <a:ext cx="8596668" cy="793072"/>
          </a:xfrm>
        </p:spPr>
        <p:txBody>
          <a:bodyPr/>
          <a:lstStyle/>
          <a:p>
            <a:pPr algn="ctr"/>
            <a:r>
              <a:rPr lang="ru-RU" dirty="0" smtClean="0">
                <a:solidFill>
                  <a:schemeClr val="accent2">
                    <a:lumMod val="50000"/>
                  </a:schemeClr>
                </a:solidFill>
                <a:latin typeface="Times New Roman" panose="02020603050405020304" pitchFamily="18" charset="0"/>
                <a:cs typeface="Times New Roman" panose="02020603050405020304" pitchFamily="18" charset="0"/>
              </a:rPr>
              <a:t>Примерная программа 46 «А»</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3373498091"/>
              </p:ext>
            </p:extLst>
          </p:nvPr>
        </p:nvGraphicFramePr>
        <p:xfrm>
          <a:off x="792948" y="940218"/>
          <a:ext cx="9348187" cy="5699760"/>
        </p:xfrm>
        <a:graphic>
          <a:graphicData uri="http://schemas.openxmlformats.org/drawingml/2006/table">
            <a:tbl>
              <a:tblPr firstRow="1" bandRow="1">
                <a:tableStyleId>{C083E6E3-FA7D-4D7B-A595-EF9225AFEA82}</a:tableStyleId>
              </a:tblPr>
              <a:tblGrid>
                <a:gridCol w="940902">
                  <a:extLst>
                    <a:ext uri="{9D8B030D-6E8A-4147-A177-3AD203B41FA5}">
                      <a16:colId xmlns="" xmlns:a16="http://schemas.microsoft.com/office/drawing/2014/main" val="20000"/>
                    </a:ext>
                  </a:extLst>
                </a:gridCol>
                <a:gridCol w="6480709">
                  <a:extLst>
                    <a:ext uri="{9D8B030D-6E8A-4147-A177-3AD203B41FA5}">
                      <a16:colId xmlns="" xmlns:a16="http://schemas.microsoft.com/office/drawing/2014/main" val="20001"/>
                    </a:ext>
                  </a:extLst>
                </a:gridCol>
                <a:gridCol w="1926576">
                  <a:extLst>
                    <a:ext uri="{9D8B030D-6E8A-4147-A177-3AD203B41FA5}">
                      <a16:colId xmlns="" xmlns:a16="http://schemas.microsoft.com/office/drawing/2014/main" val="20002"/>
                    </a:ext>
                  </a:extLst>
                </a:gridCol>
              </a:tblGrid>
              <a:tr h="349506">
                <a:tc>
                  <a:txBody>
                    <a:bodyPr/>
                    <a:lstStyle/>
                    <a:p>
                      <a:r>
                        <a:rPr lang="ru-RU" dirty="0" smtClean="0">
                          <a:latin typeface="Times New Roman" panose="02020603050405020304" pitchFamily="18" charset="0"/>
                          <a:cs typeface="Times New Roman" panose="02020603050405020304" pitchFamily="18" charset="0"/>
                        </a:rPr>
                        <a:t>№ п/п</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Наименование разделов и тем</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 Кол-во</a:t>
                      </a:r>
                      <a:r>
                        <a:rPr lang="ru-RU" baseline="0" dirty="0" smtClean="0">
                          <a:latin typeface="Times New Roman" panose="02020603050405020304" pitchFamily="18" charset="0"/>
                          <a:cs typeface="Times New Roman" panose="02020603050405020304" pitchFamily="18" charset="0"/>
                        </a:rPr>
                        <a:t> часов</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1048518">
                <a:tc>
                  <a:txBody>
                    <a:bodyPr/>
                    <a:lstStyle/>
                    <a:p>
                      <a:r>
                        <a:rPr lang="ru-RU" dirty="0" smtClean="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a:txBody>
                  <a:tcPr/>
                </a:tc>
                <a:tc>
                  <a:txBody>
                    <a:bodyPr/>
                    <a:lstStyle/>
                    <a:p>
                      <a:r>
                        <a:rPr lang="ru-RU" b="0" i="0" dirty="0" smtClean="0">
                          <a:solidFill>
                            <a:srgbClr val="222222"/>
                          </a:solidFill>
                          <a:effectLst/>
                          <a:latin typeface="Times New Roman" panose="02020603050405020304" pitchFamily="18" charset="0"/>
                          <a:cs typeface="Times New Roman" panose="02020603050405020304" pitchFamily="18" charset="0"/>
                        </a:rPr>
                        <a:t>Основы охраны труда в Российской Федерации</a:t>
                      </a:r>
                    </a:p>
                    <a:p>
                      <a:pPr marL="285750" indent="-285750">
                        <a:buFontTx/>
                        <a:buChar char="-"/>
                      </a:pPr>
                      <a:r>
                        <a:rPr lang="ru-RU" sz="1600" b="0" i="0" kern="1200" dirty="0" smtClean="0">
                          <a:solidFill>
                            <a:schemeClr val="tx1"/>
                          </a:solidFill>
                          <a:effectLst/>
                          <a:latin typeface="Times New Roman" panose="02020603050405020304" pitchFamily="18" charset="0"/>
                          <a:ea typeface="+mn-ea"/>
                          <a:cs typeface="Times New Roman" panose="02020603050405020304" pitchFamily="18" charset="0"/>
                        </a:rPr>
                        <a:t>Основные понятия охраны труда</a:t>
                      </a:r>
                    </a:p>
                    <a:p>
                      <a:pPr marL="285750" indent="-285750">
                        <a:buFontTx/>
                        <a:buChar char="-"/>
                      </a:pPr>
                      <a:r>
                        <a:rPr lang="ru-RU" sz="1600" b="0" i="0" dirty="0" smtClean="0">
                          <a:solidFill>
                            <a:srgbClr val="222222"/>
                          </a:solidFill>
                          <a:effectLst/>
                          <a:latin typeface="Times New Roman" panose="02020603050405020304" pitchFamily="18" charset="0"/>
                          <a:cs typeface="Times New Roman" panose="02020603050405020304" pitchFamily="18" charset="0"/>
                        </a:rPr>
                        <a:t>Нормативно-правовые основы охраны труда</a:t>
                      </a:r>
                    </a:p>
                    <a:p>
                      <a:pPr marL="285750" indent="-285750">
                        <a:buFontTx/>
                        <a:buChar char="-"/>
                      </a:pPr>
                      <a:r>
                        <a:rPr lang="ru-RU" sz="1600" b="0" i="0" dirty="0" smtClean="0">
                          <a:solidFill>
                            <a:srgbClr val="222222"/>
                          </a:solidFill>
                          <a:effectLst/>
                          <a:latin typeface="Times New Roman" panose="02020603050405020304" pitchFamily="18" charset="0"/>
                          <a:cs typeface="Times New Roman" panose="02020603050405020304" pitchFamily="18" charset="0"/>
                        </a:rPr>
                        <a:t>Обеспечение прав работников на охрану труда</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844639">
                <a:tc>
                  <a:txBody>
                    <a:bodyPr/>
                    <a:lstStyle/>
                    <a:p>
                      <a:r>
                        <a:rPr lang="ru-RU"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a:txBody>
                  <a:tcPr/>
                </a:tc>
                <a:tc>
                  <a:txBody>
                    <a:bodyPr/>
                    <a:lstStyle/>
                    <a:p>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Стратегия безопасности труда и охраны здоровья</a:t>
                      </a:r>
                    </a:p>
                    <a:p>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ru-RU" sz="1600" b="0" i="0" kern="1200" dirty="0" smtClean="0">
                          <a:solidFill>
                            <a:schemeClr val="tx1"/>
                          </a:solidFill>
                          <a:effectLst/>
                          <a:latin typeface="Times New Roman" panose="02020603050405020304" pitchFamily="18" charset="0"/>
                          <a:ea typeface="+mn-ea"/>
                          <a:cs typeface="Times New Roman" panose="02020603050405020304" pitchFamily="18" charset="0"/>
                        </a:rPr>
                        <a:t>Лидерство в области охраны труда</a:t>
                      </a:r>
                    </a:p>
                    <a:p>
                      <a:pPr marL="285750" indent="-285750">
                        <a:buFontTx/>
                        <a:buChar char="-"/>
                      </a:pPr>
                      <a:r>
                        <a:rPr lang="ru-RU" sz="1600" b="0" i="0" dirty="0" smtClean="0">
                          <a:solidFill>
                            <a:srgbClr val="222222"/>
                          </a:solidFill>
                          <a:effectLst/>
                          <a:latin typeface="Times New Roman" panose="02020603050405020304" pitchFamily="18" charset="0"/>
                          <a:cs typeface="Times New Roman" panose="02020603050405020304" pitchFamily="18" charset="0"/>
                        </a:rPr>
                        <a:t>Мотивация работников на безопасный труд</a:t>
                      </a:r>
                    </a:p>
                  </a:txBody>
                  <a:tcPr/>
                </a:tc>
                <a:tc>
                  <a:txBody>
                    <a:bodyPr/>
                    <a:lstStyle/>
                    <a:p>
                      <a:r>
                        <a:rPr lang="ru-RU" dirty="0" smtClean="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r h="1543651">
                <a:tc>
                  <a:txBody>
                    <a:bodyPr/>
                    <a:lstStyle/>
                    <a:p>
                      <a:r>
                        <a:rPr lang="ru-RU" dirty="0" smtClean="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a:txBody>
                  <a:tcPr/>
                </a:tc>
                <a:tc>
                  <a:txBody>
                    <a:bodyPr/>
                    <a:lstStyle/>
                    <a:p>
                      <a:r>
                        <a:rPr lang="ru-RU" b="0" i="0" dirty="0" smtClean="0">
                          <a:solidFill>
                            <a:srgbClr val="222222"/>
                          </a:solidFill>
                          <a:effectLst/>
                          <a:latin typeface="Times New Roman" panose="02020603050405020304" pitchFamily="18" charset="0"/>
                          <a:cs typeface="Times New Roman" panose="02020603050405020304" pitchFamily="18" charset="0"/>
                        </a:rPr>
                        <a:t>Система управления охраной труда в организации</a:t>
                      </a:r>
                    </a:p>
                    <a:p>
                      <a:r>
                        <a:rPr lang="ru-RU" b="0" i="0" dirty="0" smtClean="0">
                          <a:solidFill>
                            <a:srgbClr val="222222"/>
                          </a:solidFill>
                          <a:effectLst/>
                          <a:latin typeface="Times New Roman" panose="02020603050405020304" pitchFamily="18" charset="0"/>
                          <a:cs typeface="Times New Roman" panose="02020603050405020304" pitchFamily="18" charset="0"/>
                        </a:rPr>
                        <a:t>-</a:t>
                      </a:r>
                      <a:r>
                        <a:rPr lang="ru-RU" sz="1600" b="0" i="0" dirty="0" smtClean="0">
                          <a:solidFill>
                            <a:srgbClr val="222222"/>
                          </a:solidFill>
                          <a:effectLst/>
                          <a:latin typeface="Times New Roman" panose="02020603050405020304" pitchFamily="18" charset="0"/>
                          <a:cs typeface="Times New Roman" panose="02020603050405020304" pitchFamily="18" charset="0"/>
                        </a:rPr>
                        <a:t>Обеспечение функционирования системы управления охраной труда в организации.</a:t>
                      </a:r>
                    </a:p>
                    <a:p>
                      <a:pPr marL="285750" indent="-285750">
                        <a:buFontTx/>
                        <a:buChar char="-"/>
                      </a:pPr>
                      <a:r>
                        <a:rPr lang="ru-RU" sz="1600" b="0" i="0" dirty="0" smtClean="0">
                          <a:solidFill>
                            <a:srgbClr val="222222"/>
                          </a:solidFill>
                          <a:effectLst/>
                          <a:latin typeface="Times New Roman" panose="02020603050405020304" pitchFamily="18" charset="0"/>
                          <a:cs typeface="Times New Roman" panose="02020603050405020304" pitchFamily="18" charset="0"/>
                        </a:rPr>
                        <a:t>Управление документами. Информирование работников об условиях и охране труда</a:t>
                      </a:r>
                    </a:p>
                    <a:p>
                      <a:pPr marL="285750" indent="-285750">
                        <a:buFontTx/>
                        <a:buChar char="-"/>
                      </a:pPr>
                      <a:r>
                        <a:rPr lang="ru-RU" sz="1600" b="0" i="0" dirty="0" smtClean="0">
                          <a:solidFill>
                            <a:srgbClr val="222222"/>
                          </a:solidFill>
                          <a:effectLst/>
                          <a:latin typeface="Times New Roman" panose="02020603050405020304" pitchFamily="18" charset="0"/>
                          <a:cs typeface="Times New Roman" panose="02020603050405020304" pitchFamily="18" charset="0"/>
                        </a:rPr>
                        <a:t>СОУТ</a:t>
                      </a:r>
                      <a:r>
                        <a:rPr lang="ru-RU" sz="1600" b="0" i="0" baseline="0" dirty="0" smtClean="0">
                          <a:solidFill>
                            <a:srgbClr val="222222"/>
                          </a:solidFill>
                          <a:effectLst/>
                          <a:latin typeface="Times New Roman" panose="02020603050405020304" pitchFamily="18" charset="0"/>
                          <a:cs typeface="Times New Roman" panose="02020603050405020304" pitchFamily="18" charset="0"/>
                        </a:rPr>
                        <a:t> и ОПР</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r h="611635">
                <a:tc>
                  <a:txBody>
                    <a:bodyPr/>
                    <a:lstStyle/>
                    <a:p>
                      <a:r>
                        <a:rPr lang="ru-RU" dirty="0" smtClean="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a:txBody>
                  <a:tcPr/>
                </a:tc>
                <a:tc>
                  <a:txBody>
                    <a:bodyPr/>
                    <a:lstStyle/>
                    <a:p>
                      <a:r>
                        <a:rPr lang="ru-RU" b="0" i="0" dirty="0" smtClean="0">
                          <a:solidFill>
                            <a:srgbClr val="222222"/>
                          </a:solidFill>
                          <a:effectLst/>
                          <a:latin typeface="Times New Roman" panose="02020603050405020304" pitchFamily="18" charset="0"/>
                          <a:cs typeface="Times New Roman" panose="02020603050405020304" pitchFamily="18" charset="0"/>
                        </a:rPr>
                        <a:t>Расследование и предупреждение несчастных случаев и профессиональных заболеваний</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4</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4"/>
                  </a:ext>
                </a:extLst>
              </a:tr>
              <a:tr h="349506">
                <a:tc>
                  <a:txBody>
                    <a:bodyPr/>
                    <a:lstStyle/>
                    <a:p>
                      <a:r>
                        <a:rPr lang="ru-RU" dirty="0" smtClean="0">
                          <a:latin typeface="Times New Roman" panose="02020603050405020304" pitchFamily="18" charset="0"/>
                          <a:cs typeface="Times New Roman" panose="02020603050405020304" pitchFamily="18" charset="0"/>
                        </a:rPr>
                        <a:t>5.</a:t>
                      </a:r>
                      <a:endParaRPr lang="ru-RU" dirty="0">
                        <a:latin typeface="Times New Roman" panose="02020603050405020304" pitchFamily="18" charset="0"/>
                        <a:cs typeface="Times New Roman" panose="02020603050405020304" pitchFamily="18" charset="0"/>
                      </a:endParaRPr>
                    </a:p>
                  </a:txBody>
                  <a:tcPr/>
                </a:tc>
                <a:tc>
                  <a:txBody>
                    <a:bodyPr/>
                    <a:lstStyle/>
                    <a:p>
                      <a:r>
                        <a:rPr lang="ru-RU" b="0" i="0" dirty="0" smtClean="0">
                          <a:solidFill>
                            <a:srgbClr val="222222"/>
                          </a:solidFill>
                          <a:effectLst/>
                          <a:latin typeface="Times New Roman" panose="02020603050405020304" pitchFamily="18" charset="0"/>
                          <a:cs typeface="Times New Roman" panose="02020603050405020304" pitchFamily="18" charset="0"/>
                        </a:rPr>
                        <a:t>Консультирование, экзамен</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2</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5"/>
                  </a:ext>
                </a:extLst>
              </a:tr>
              <a:tr h="349506">
                <a:tc>
                  <a:txBody>
                    <a:bodyPr/>
                    <a:lstStyle/>
                    <a:p>
                      <a:r>
                        <a:rPr lang="ru-RU" dirty="0" smtClean="0">
                          <a:latin typeface="Times New Roman" panose="02020603050405020304" pitchFamily="18" charset="0"/>
                          <a:cs typeface="Times New Roman" panose="02020603050405020304" pitchFamily="18" charset="0"/>
                        </a:rPr>
                        <a:t>6.</a:t>
                      </a:r>
                      <a:endParaRPr lang="ru-RU" dirty="0">
                        <a:latin typeface="Times New Roman" panose="02020603050405020304" pitchFamily="18" charset="0"/>
                        <a:cs typeface="Times New Roman" panose="02020603050405020304" pitchFamily="18" charset="0"/>
                      </a:endParaRPr>
                    </a:p>
                  </a:txBody>
                  <a:tcPr/>
                </a:tc>
                <a:tc>
                  <a:txBody>
                    <a:bodyPr/>
                    <a:lstStyle/>
                    <a:p>
                      <a:r>
                        <a:rPr lang="ru-RU" b="0" i="0" dirty="0" smtClean="0">
                          <a:solidFill>
                            <a:srgbClr val="222222"/>
                          </a:solidFill>
                          <a:effectLst/>
                          <a:latin typeface="Times New Roman" panose="02020603050405020304" pitchFamily="18" charset="0"/>
                          <a:cs typeface="Times New Roman" panose="02020603050405020304" pitchFamily="18" charset="0"/>
                        </a:rPr>
                        <a:t>Проверка знания требований охраны труда</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6"/>
                  </a:ext>
                </a:extLst>
              </a:tr>
              <a:tr h="349506">
                <a:tc>
                  <a:txBody>
                    <a:bodyPr/>
                    <a:lstStyle/>
                    <a:p>
                      <a:r>
                        <a:rPr lang="ru-RU" dirty="0" smtClean="0">
                          <a:latin typeface="Times New Roman" panose="02020603050405020304" pitchFamily="18" charset="0"/>
                          <a:cs typeface="Times New Roman" panose="02020603050405020304" pitchFamily="18" charset="0"/>
                        </a:rPr>
                        <a:t>7.</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Итого</a:t>
                      </a:r>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17</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7033519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387876" y="290286"/>
            <a:ext cx="2936724" cy="1320800"/>
          </a:xfrm>
        </p:spPr>
        <p:txBody>
          <a:bodyPr/>
          <a:lstStyle/>
          <a:p>
            <a:r>
              <a:rPr lang="ru-RU" i="1" dirty="0">
                <a:solidFill>
                  <a:schemeClr val="tx1"/>
                </a:solidFill>
              </a:rPr>
              <a:t>СОУТ и ОПР </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14174">
            <a:off x="206829" y="290286"/>
            <a:ext cx="3053790" cy="3189514"/>
          </a:xfrm>
          <a:prstGeom prst="rect">
            <a:avLst/>
          </a:prstGeom>
          <a:effectLst>
            <a:softEdge rad="635000"/>
          </a:effectLst>
        </p:spPr>
      </p:pic>
      <p:sp>
        <p:nvSpPr>
          <p:cNvPr id="7" name="TextBox 6"/>
          <p:cNvSpPr txBox="1"/>
          <p:nvPr/>
        </p:nvSpPr>
        <p:spPr>
          <a:xfrm>
            <a:off x="3387876" y="950686"/>
            <a:ext cx="4909457" cy="738664"/>
          </a:xfrm>
          <a:prstGeom prst="rect">
            <a:avLst/>
          </a:prstGeom>
          <a:noFill/>
        </p:spPr>
        <p:txBody>
          <a:bodyPr wrap="square" rtlCol="0">
            <a:spAutoFit/>
          </a:bodyPr>
          <a:lstStyle/>
          <a:p>
            <a:r>
              <a:rPr lang="ru-RU" sz="1400" b="1" dirty="0"/>
              <a:t>Обучение безопасным методам и приемам выполнения работ при воздействии вредных и опасных производственных факторов </a:t>
            </a:r>
          </a:p>
        </p:txBody>
      </p:sp>
      <p:sp>
        <p:nvSpPr>
          <p:cNvPr id="8" name="TextBox 7"/>
          <p:cNvSpPr txBox="1"/>
          <p:nvPr/>
        </p:nvSpPr>
        <p:spPr>
          <a:xfrm>
            <a:off x="321629" y="3437633"/>
            <a:ext cx="4733847" cy="3323987"/>
          </a:xfrm>
          <a:prstGeom prst="rect">
            <a:avLst/>
          </a:prstGeom>
          <a:noFill/>
        </p:spPr>
        <p:txBody>
          <a:bodyPr wrap="square" rtlCol="0">
            <a:spAutoFit/>
          </a:bodyPr>
          <a:lstStyle/>
          <a:p>
            <a:r>
              <a:rPr lang="ru-RU" sz="1400" b="1" u="sng" dirty="0"/>
              <a:t>Категория обучающихся </a:t>
            </a:r>
          </a:p>
          <a:p>
            <a:endParaRPr lang="ru-RU" sz="1400" dirty="0"/>
          </a:p>
          <a:p>
            <a:r>
              <a:rPr lang="ru-RU" sz="1400" dirty="0"/>
              <a:t>-    руководители структурных подразделений организации и их заместители</a:t>
            </a:r>
          </a:p>
          <a:p>
            <a:pPr marL="285750" indent="-285750">
              <a:buFontTx/>
              <a:buChar char="-"/>
            </a:pPr>
            <a:r>
              <a:rPr lang="ru-RU" sz="1400" dirty="0"/>
              <a:t>Работники, отнесенные к категории специалисты </a:t>
            </a:r>
          </a:p>
          <a:p>
            <a:pPr marL="285750" indent="-285750">
              <a:buFontTx/>
              <a:buChar char="-"/>
            </a:pPr>
            <a:r>
              <a:rPr lang="ru-RU" sz="1400" dirty="0">
                <a:solidFill>
                  <a:srgbClr val="FF0000"/>
                </a:solidFill>
              </a:rPr>
              <a:t>СОТ</a:t>
            </a:r>
          </a:p>
          <a:p>
            <a:pPr marL="285750" indent="-285750">
              <a:buFontTx/>
              <a:buChar char="-"/>
            </a:pPr>
            <a:r>
              <a:rPr lang="ru-RU" sz="1400" dirty="0"/>
              <a:t>Работники рабочих профессий </a:t>
            </a:r>
          </a:p>
          <a:p>
            <a:pPr marL="285750" indent="-285750">
              <a:buFontTx/>
              <a:buChar char="-"/>
            </a:pPr>
            <a:r>
              <a:rPr lang="ru-RU" sz="1400" dirty="0">
                <a:solidFill>
                  <a:srgbClr val="FF0000"/>
                </a:solidFill>
              </a:rPr>
              <a:t>ЧАК</a:t>
            </a:r>
          </a:p>
          <a:p>
            <a:pPr marL="285750" indent="-285750">
              <a:buFontTx/>
              <a:buChar char="-"/>
            </a:pPr>
            <a:r>
              <a:rPr lang="ru-RU" sz="1400" dirty="0">
                <a:solidFill>
                  <a:srgbClr val="FF0000"/>
                </a:solidFill>
              </a:rPr>
              <a:t>Лица, проводящие инструктажи и обучение требованиям охраны труда </a:t>
            </a:r>
          </a:p>
          <a:p>
            <a:pPr marL="285750" indent="-285750">
              <a:buFontTx/>
              <a:buChar char="-"/>
            </a:pPr>
            <a:r>
              <a:rPr lang="ru-RU" sz="1400" dirty="0">
                <a:solidFill>
                  <a:srgbClr val="FF0000"/>
                </a:solidFill>
              </a:rPr>
              <a:t>Члены комитетов (комиссий) по охране труда </a:t>
            </a:r>
          </a:p>
          <a:p>
            <a:pPr marL="285750" indent="-285750">
              <a:buFontTx/>
              <a:buChar char="-"/>
            </a:pPr>
            <a:r>
              <a:rPr lang="ru-RU" sz="1400" dirty="0">
                <a:solidFill>
                  <a:srgbClr val="FF0000"/>
                </a:solidFill>
              </a:rPr>
              <a:t>Уполномоченные (доверенные) лица по ОТ профессиональных союзов и иных уполномоченных работниками представительных органов организаций   </a:t>
            </a:r>
          </a:p>
        </p:txBody>
      </p:sp>
      <p:sp>
        <p:nvSpPr>
          <p:cNvPr id="2" name="TextBox 1"/>
          <p:cNvSpPr txBox="1"/>
          <p:nvPr/>
        </p:nvSpPr>
        <p:spPr>
          <a:xfrm>
            <a:off x="5491933" y="3437633"/>
            <a:ext cx="2805400" cy="1384995"/>
          </a:xfrm>
          <a:prstGeom prst="rect">
            <a:avLst/>
          </a:prstGeom>
          <a:noFill/>
        </p:spPr>
        <p:txBody>
          <a:bodyPr wrap="square" rtlCol="0">
            <a:spAutoFit/>
          </a:bodyPr>
          <a:lstStyle/>
          <a:p>
            <a:r>
              <a:rPr lang="ru-RU" sz="1400" b="1" u="sng" dirty="0"/>
              <a:t>Особенность программы </a:t>
            </a:r>
          </a:p>
          <a:p>
            <a:endParaRPr lang="ru-RU" sz="1400" u="sng" dirty="0"/>
          </a:p>
          <a:p>
            <a:r>
              <a:rPr lang="ru-RU" sz="1400" dirty="0"/>
              <a:t>Программа разрабатывается в соответствии с проведением на рабочем месте </a:t>
            </a:r>
            <a:r>
              <a:rPr lang="ru-RU" sz="1400" dirty="0">
                <a:solidFill>
                  <a:srgbClr val="FF0000"/>
                </a:solidFill>
              </a:rPr>
              <a:t>СОУТ и ОПР </a:t>
            </a:r>
            <a:r>
              <a:rPr lang="ru-RU" sz="1400" dirty="0" smtClean="0">
                <a:solidFill>
                  <a:srgbClr val="FF0000"/>
                </a:solidFill>
              </a:rPr>
              <a:t>работника!!! </a:t>
            </a:r>
            <a:endParaRPr lang="ru-RU" sz="1400" dirty="0">
              <a:solidFill>
                <a:srgbClr val="FF0000"/>
              </a:solidFill>
            </a:endParaRPr>
          </a:p>
        </p:txBody>
      </p:sp>
      <p:sp>
        <p:nvSpPr>
          <p:cNvPr id="3" name="TextBox 2"/>
          <p:cNvSpPr txBox="1"/>
          <p:nvPr/>
        </p:nvSpPr>
        <p:spPr>
          <a:xfrm>
            <a:off x="3582276" y="2511972"/>
            <a:ext cx="695434" cy="646331"/>
          </a:xfrm>
          <a:prstGeom prst="rect">
            <a:avLst/>
          </a:prstGeom>
          <a:noFill/>
        </p:spPr>
        <p:txBody>
          <a:bodyPr wrap="square" rtlCol="0">
            <a:spAutoFit/>
          </a:bodyPr>
          <a:lstStyle/>
          <a:p>
            <a:pPr algn="ctr"/>
            <a:r>
              <a:rPr lang="ru-RU" sz="1200" dirty="0"/>
              <a:t>Пункт Правил </a:t>
            </a:r>
          </a:p>
          <a:p>
            <a:pPr algn="ctr"/>
            <a:r>
              <a:rPr lang="ru-RU" sz="1200" dirty="0"/>
              <a:t>46Б</a:t>
            </a:r>
          </a:p>
        </p:txBody>
      </p:sp>
      <p:sp>
        <p:nvSpPr>
          <p:cNvPr id="9" name="TextBox 8"/>
          <p:cNvSpPr txBox="1"/>
          <p:nvPr/>
        </p:nvSpPr>
        <p:spPr>
          <a:xfrm>
            <a:off x="5714087" y="2528372"/>
            <a:ext cx="1221025" cy="830997"/>
          </a:xfrm>
          <a:prstGeom prst="rect">
            <a:avLst/>
          </a:prstGeom>
          <a:noFill/>
        </p:spPr>
        <p:txBody>
          <a:bodyPr wrap="square" rtlCol="0">
            <a:spAutoFit/>
          </a:bodyPr>
          <a:lstStyle/>
          <a:p>
            <a:pPr algn="ctr"/>
            <a:r>
              <a:rPr lang="ru-RU" sz="1200" dirty="0"/>
              <a:t>Длительность программы </a:t>
            </a:r>
          </a:p>
          <a:p>
            <a:pPr algn="ctr"/>
            <a:r>
              <a:rPr lang="ru-RU" sz="1200" dirty="0"/>
              <a:t>НЕ МЕНЕЕ </a:t>
            </a:r>
          </a:p>
          <a:p>
            <a:pPr algn="ctr"/>
            <a:r>
              <a:rPr lang="ru-RU" sz="1200" dirty="0"/>
              <a:t>16 ЧАСОВ </a:t>
            </a:r>
          </a:p>
        </p:txBody>
      </p:sp>
      <p:sp>
        <p:nvSpPr>
          <p:cNvPr id="10" name="TextBox 9"/>
          <p:cNvSpPr txBox="1"/>
          <p:nvPr/>
        </p:nvSpPr>
        <p:spPr>
          <a:xfrm>
            <a:off x="4413132" y="2511971"/>
            <a:ext cx="886212" cy="646331"/>
          </a:xfrm>
          <a:prstGeom prst="rect">
            <a:avLst/>
          </a:prstGeom>
          <a:noFill/>
        </p:spPr>
        <p:txBody>
          <a:bodyPr wrap="square" rtlCol="0">
            <a:spAutoFit/>
          </a:bodyPr>
          <a:lstStyle/>
          <a:p>
            <a:pPr algn="ctr"/>
            <a:r>
              <a:rPr lang="ru-RU" sz="1200" dirty="0"/>
              <a:t>Практика </a:t>
            </a:r>
          </a:p>
          <a:p>
            <a:pPr algn="ctr"/>
            <a:r>
              <a:rPr lang="ru-RU" sz="1200" dirty="0"/>
              <a:t>Не менее 25%</a:t>
            </a:r>
          </a:p>
        </p:txBody>
      </p:sp>
      <p:sp>
        <p:nvSpPr>
          <p:cNvPr id="12" name="TextBox 11"/>
          <p:cNvSpPr txBox="1"/>
          <p:nvPr/>
        </p:nvSpPr>
        <p:spPr>
          <a:xfrm>
            <a:off x="6952977" y="2511971"/>
            <a:ext cx="1418512" cy="830997"/>
          </a:xfrm>
          <a:prstGeom prst="rect">
            <a:avLst/>
          </a:prstGeom>
          <a:noFill/>
        </p:spPr>
        <p:txBody>
          <a:bodyPr wrap="square" rtlCol="0">
            <a:spAutoFit/>
          </a:bodyPr>
          <a:lstStyle/>
          <a:p>
            <a:pPr algn="ctr"/>
            <a:r>
              <a:rPr lang="ru-RU" sz="1200" dirty="0"/>
              <a:t>Периодичность </a:t>
            </a:r>
          </a:p>
          <a:p>
            <a:pPr algn="ctr"/>
            <a:r>
              <a:rPr lang="ru-RU" sz="1200" dirty="0"/>
              <a:t>НЕ РЕЖЕ ОДНОГО РАЗА в 3 ГОДА</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3544454" y="1868057"/>
            <a:ext cx="695434" cy="695434"/>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370" y="1652386"/>
            <a:ext cx="871974" cy="871974"/>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3587" y="1713402"/>
            <a:ext cx="802134" cy="798569"/>
          </a:xfrm>
          <a:prstGeom prst="rect">
            <a:avLst/>
          </a:prstGeom>
        </p:spPr>
      </p:pic>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9826" y="1683062"/>
            <a:ext cx="657612" cy="810621"/>
          </a:xfrm>
          <a:prstGeom prst="rect">
            <a:avLst/>
          </a:prstGeom>
        </p:spPr>
      </p:pic>
    </p:spTree>
    <p:extLst>
      <p:ext uri="{BB962C8B-B14F-4D97-AF65-F5344CB8AC3E}">
        <p14:creationId xmlns:p14="http://schemas.microsoft.com/office/powerpoint/2010/main" val="397361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825" y="220718"/>
            <a:ext cx="8596668" cy="766439"/>
          </a:xfrm>
        </p:spPr>
        <p:txBody>
          <a:bodyPr/>
          <a:lstStyle/>
          <a:p>
            <a:pPr algn="ctr"/>
            <a:r>
              <a:rPr lang="ru-RU" dirty="0" smtClean="0">
                <a:solidFill>
                  <a:schemeClr val="accent2">
                    <a:lumMod val="50000"/>
                  </a:schemeClr>
                </a:solidFill>
                <a:latin typeface="Times New Roman" panose="02020603050405020304" pitchFamily="18" charset="0"/>
                <a:cs typeface="Times New Roman" panose="02020603050405020304" pitchFamily="18" charset="0"/>
              </a:rPr>
              <a:t>Примерная программа 46 «Б»</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444637859"/>
              </p:ext>
            </p:extLst>
          </p:nvPr>
        </p:nvGraphicFramePr>
        <p:xfrm>
          <a:off x="436125" y="900017"/>
          <a:ext cx="9531457" cy="5683663"/>
        </p:xfrm>
        <a:graphic>
          <a:graphicData uri="http://schemas.openxmlformats.org/drawingml/2006/table">
            <a:tbl>
              <a:tblPr firstRow="1" bandRow="1">
                <a:tableStyleId>{5FD0F851-EC5A-4D38-B0AD-8093EC10F338}</a:tableStyleId>
              </a:tblPr>
              <a:tblGrid>
                <a:gridCol w="990682">
                  <a:extLst>
                    <a:ext uri="{9D8B030D-6E8A-4147-A177-3AD203B41FA5}">
                      <a16:colId xmlns="" xmlns:a16="http://schemas.microsoft.com/office/drawing/2014/main" val="20000"/>
                    </a:ext>
                  </a:extLst>
                </a:gridCol>
                <a:gridCol w="6545876">
                  <a:extLst>
                    <a:ext uri="{9D8B030D-6E8A-4147-A177-3AD203B41FA5}">
                      <a16:colId xmlns="" xmlns:a16="http://schemas.microsoft.com/office/drawing/2014/main" val="20001"/>
                    </a:ext>
                  </a:extLst>
                </a:gridCol>
                <a:gridCol w="1994899">
                  <a:extLst>
                    <a:ext uri="{9D8B030D-6E8A-4147-A177-3AD203B41FA5}">
                      <a16:colId xmlns="" xmlns:a16="http://schemas.microsoft.com/office/drawing/2014/main" val="20002"/>
                    </a:ext>
                  </a:extLst>
                </a:gridCol>
              </a:tblGrid>
              <a:tr h="461423">
                <a:tc>
                  <a:txBody>
                    <a:bodyPr/>
                    <a:lstStyle/>
                    <a:p>
                      <a:r>
                        <a:rPr lang="ru-RU" dirty="0" smtClean="0">
                          <a:latin typeface="Times New Roman" panose="02020603050405020304" pitchFamily="18" charset="0"/>
                          <a:cs typeface="Times New Roman" panose="02020603050405020304" pitchFamily="18" charset="0"/>
                        </a:rPr>
                        <a:t>№ п/п</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b="1" i="0" dirty="0">
                          <a:solidFill>
                            <a:srgbClr val="222222"/>
                          </a:solidFill>
                          <a:effectLst/>
                          <a:latin typeface="Times New Roman" panose="02020603050405020304" pitchFamily="18" charset="0"/>
                          <a:cs typeface="Times New Roman" panose="02020603050405020304" pitchFamily="18" charset="0"/>
                        </a:rPr>
                        <a:t>Тема</a:t>
                      </a:r>
                      <a:endParaRPr lang="ru-RU" b="0" i="0" dirty="0">
                        <a:solidFill>
                          <a:srgbClr val="222222"/>
                        </a:solidFill>
                        <a:effectLst/>
                        <a:latin typeface="Times New Roman" panose="02020603050405020304" pitchFamily="18" charset="0"/>
                        <a:cs typeface="Times New Roman" panose="02020603050405020304" pitchFamily="18" charset="0"/>
                      </a:endParaRPr>
                    </a:p>
                  </a:txBody>
                  <a:tcPr anchor="ctr"/>
                </a:tc>
                <a:tc>
                  <a:txBody>
                    <a:bodyPr/>
                    <a:lstStyle/>
                    <a:p>
                      <a:pPr algn="ctr" fontAlgn="ctr"/>
                      <a:r>
                        <a:rPr lang="ru-RU" b="1" i="0" dirty="0" smtClean="0">
                          <a:solidFill>
                            <a:srgbClr val="222222"/>
                          </a:solidFill>
                          <a:effectLst/>
                          <a:latin typeface="Times New Roman" panose="02020603050405020304" pitchFamily="18" charset="0"/>
                          <a:cs typeface="Times New Roman" panose="02020603050405020304" pitchFamily="18" charset="0"/>
                        </a:rPr>
                        <a:t>Кол-во</a:t>
                      </a:r>
                      <a:r>
                        <a:rPr lang="ru-RU" b="1" i="0" baseline="0" dirty="0" smtClean="0">
                          <a:solidFill>
                            <a:srgbClr val="222222"/>
                          </a:solidFill>
                          <a:effectLst/>
                          <a:latin typeface="Times New Roman" panose="02020603050405020304" pitchFamily="18" charset="0"/>
                          <a:cs typeface="Times New Roman" panose="02020603050405020304" pitchFamily="18" charset="0"/>
                        </a:rPr>
                        <a:t> </a:t>
                      </a:r>
                      <a:r>
                        <a:rPr lang="ru-RU" b="1" i="0" dirty="0" smtClean="0">
                          <a:solidFill>
                            <a:srgbClr val="222222"/>
                          </a:solidFill>
                          <a:effectLst/>
                          <a:latin typeface="Times New Roman" panose="02020603050405020304" pitchFamily="18" charset="0"/>
                          <a:cs typeface="Times New Roman" panose="02020603050405020304" pitchFamily="18" charset="0"/>
                        </a:rPr>
                        <a:t>часов</a:t>
                      </a:r>
                      <a:endParaRPr lang="ru-RU" b="0" i="0" dirty="0">
                        <a:solidFill>
                          <a:srgbClr val="222222"/>
                        </a:solidFill>
                        <a:effectLst/>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0"/>
                  </a:ext>
                </a:extLst>
              </a:tr>
              <a:tr h="370840">
                <a:tc>
                  <a:txBody>
                    <a:bodyPr/>
                    <a:lstStyle/>
                    <a:p>
                      <a:pPr algn="ctr"/>
                      <a:r>
                        <a:rPr lang="ru-RU" b="0" i="0">
                          <a:solidFill>
                            <a:srgbClr val="222222"/>
                          </a:solidFill>
                          <a:effectLst/>
                          <a:latin typeface="Times New Roman" panose="02020603050405020304" pitchFamily="18" charset="0"/>
                          <a:cs typeface="Times New Roman" panose="02020603050405020304" pitchFamily="18" charset="0"/>
                        </a:rPr>
                        <a:t>1.</a:t>
                      </a:r>
                    </a:p>
                  </a:txBody>
                  <a:tcPr anchor="ctr"/>
                </a:tc>
                <a:tc>
                  <a:txBody>
                    <a:bodyPr/>
                    <a:lstStyle/>
                    <a:p>
                      <a:pPr algn="l"/>
                      <a:r>
                        <a:rPr lang="ru-RU" b="0" i="0" dirty="0">
                          <a:solidFill>
                            <a:srgbClr val="222222"/>
                          </a:solidFill>
                          <a:effectLst/>
                          <a:latin typeface="Times New Roman" panose="02020603050405020304" pitchFamily="18" charset="0"/>
                          <a:cs typeface="Times New Roman" panose="02020603050405020304" pitchFamily="18" charset="0"/>
                        </a:rPr>
                        <a:t>Классификация опасностей. Идентификация вредных и (или) опасных производственных факторов на рабочем месте</a:t>
                      </a:r>
                    </a:p>
                  </a:txBody>
                  <a:tcPr anchor="ctr"/>
                </a:tc>
                <a:tc>
                  <a:txBody>
                    <a:bodyPr/>
                    <a:lstStyle/>
                    <a:p>
                      <a:pPr algn="ctr"/>
                      <a:r>
                        <a:rPr lang="ru-RU" b="0" i="0" dirty="0">
                          <a:solidFill>
                            <a:srgbClr val="222222"/>
                          </a:solidFill>
                          <a:effectLst/>
                          <a:latin typeface="Times New Roman" panose="02020603050405020304" pitchFamily="18" charset="0"/>
                          <a:cs typeface="Times New Roman" panose="02020603050405020304" pitchFamily="18" charset="0"/>
                        </a:rPr>
                        <a:t>1,0</a:t>
                      </a:r>
                    </a:p>
                  </a:txBody>
                  <a:tcPr anchor="ctr"/>
                </a:tc>
                <a:extLst>
                  <a:ext uri="{0D108BD9-81ED-4DB2-BD59-A6C34878D82A}">
                    <a16:rowId xmlns="" xmlns:a16="http://schemas.microsoft.com/office/drawing/2014/main" val="10001"/>
                  </a:ext>
                </a:extLst>
              </a:tr>
              <a:tr h="370840">
                <a:tc>
                  <a:txBody>
                    <a:bodyPr/>
                    <a:lstStyle/>
                    <a:p>
                      <a:pPr algn="ctr"/>
                      <a:r>
                        <a:rPr lang="ru-RU">
                          <a:effectLst/>
                          <a:latin typeface="Times New Roman" panose="02020603050405020304" pitchFamily="18" charset="0"/>
                          <a:cs typeface="Times New Roman" panose="02020603050405020304" pitchFamily="18" charset="0"/>
                        </a:rPr>
                        <a:t>2.</a:t>
                      </a:r>
                    </a:p>
                  </a:txBody>
                  <a:tcPr anchor="ctr"/>
                </a:tc>
                <a:tc>
                  <a:txBody>
                    <a:bodyPr/>
                    <a:lstStyle/>
                    <a:p>
                      <a:r>
                        <a:rPr lang="ru-RU">
                          <a:effectLst/>
                          <a:latin typeface="Times New Roman" panose="02020603050405020304" pitchFamily="18" charset="0"/>
                          <a:cs typeface="Times New Roman" panose="02020603050405020304" pitchFamily="18" charset="0"/>
                        </a:rPr>
                        <a:t>Оценка уровня профессионального риска выявленных (идентифицированных) опасностей</a:t>
                      </a:r>
                    </a:p>
                  </a:txBody>
                  <a:tcPr anchor="ctr"/>
                </a:tc>
                <a:tc>
                  <a:txBody>
                    <a:bodyPr/>
                    <a:lstStyle/>
                    <a:p>
                      <a:pPr algn="ctr"/>
                      <a:r>
                        <a:rPr lang="ru-RU">
                          <a:effectLst/>
                          <a:latin typeface="Times New Roman" panose="02020603050405020304" pitchFamily="18" charset="0"/>
                          <a:cs typeface="Times New Roman" panose="02020603050405020304" pitchFamily="18" charset="0"/>
                        </a:rPr>
                        <a:t>1,0</a:t>
                      </a:r>
                    </a:p>
                  </a:txBody>
                  <a:tcPr anchor="ctr"/>
                </a:tc>
                <a:extLst>
                  <a:ext uri="{0D108BD9-81ED-4DB2-BD59-A6C34878D82A}">
                    <a16:rowId xmlns="" xmlns:a16="http://schemas.microsoft.com/office/drawing/2014/main" val="10002"/>
                  </a:ext>
                </a:extLst>
              </a:tr>
              <a:tr h="370840">
                <a:tc>
                  <a:txBody>
                    <a:bodyPr/>
                    <a:lstStyle/>
                    <a:p>
                      <a:pPr algn="ctr"/>
                      <a:r>
                        <a:rPr lang="ru-RU">
                          <a:effectLst/>
                          <a:latin typeface="Times New Roman" panose="02020603050405020304" pitchFamily="18" charset="0"/>
                          <a:cs typeface="Times New Roman" panose="02020603050405020304" pitchFamily="18" charset="0"/>
                        </a:rPr>
                        <a:t>3.</a:t>
                      </a:r>
                    </a:p>
                  </a:txBody>
                  <a:tcPr anchor="ctr"/>
                </a:tc>
                <a:tc>
                  <a:txBody>
                    <a:bodyPr/>
                    <a:lstStyle/>
                    <a:p>
                      <a:r>
                        <a:rPr lang="ru-RU">
                          <a:effectLst/>
                          <a:latin typeface="Times New Roman" panose="02020603050405020304" pitchFamily="18" charset="0"/>
                          <a:cs typeface="Times New Roman" panose="02020603050405020304" pitchFamily="18" charset="0"/>
                        </a:rPr>
                        <a:t>Безопасные методы и приемы выполнения работ</a:t>
                      </a:r>
                    </a:p>
                  </a:txBody>
                  <a:tcPr anchor="ctr"/>
                </a:tc>
                <a:tc>
                  <a:txBody>
                    <a:bodyPr/>
                    <a:lstStyle/>
                    <a:p>
                      <a:pPr algn="ctr"/>
                      <a:r>
                        <a:rPr lang="ru-RU" dirty="0" smtClean="0">
                          <a:effectLst/>
                          <a:latin typeface="Times New Roman" panose="02020603050405020304" pitchFamily="18" charset="0"/>
                          <a:cs typeface="Times New Roman" panose="02020603050405020304" pitchFamily="18" charset="0"/>
                        </a:rPr>
                        <a:t>      4,0  (2/2)</a:t>
                      </a:r>
                      <a:endParaRPr lang="ru-RU"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3"/>
                  </a:ext>
                </a:extLst>
              </a:tr>
              <a:tr h="370840">
                <a:tc>
                  <a:txBody>
                    <a:bodyPr/>
                    <a:lstStyle/>
                    <a:p>
                      <a:pPr algn="ctr"/>
                      <a:r>
                        <a:rPr lang="ru-RU">
                          <a:effectLst/>
                          <a:latin typeface="Times New Roman" panose="02020603050405020304" pitchFamily="18" charset="0"/>
                          <a:cs typeface="Times New Roman" panose="02020603050405020304" pitchFamily="18" charset="0"/>
                        </a:rPr>
                        <a:t>4.</a:t>
                      </a:r>
                    </a:p>
                  </a:txBody>
                  <a:tcPr anchor="ctr"/>
                </a:tc>
                <a:tc>
                  <a:txBody>
                    <a:bodyPr/>
                    <a:lstStyle/>
                    <a:p>
                      <a:r>
                        <a:rPr lang="ru-RU">
                          <a:effectLst/>
                          <a:latin typeface="Times New Roman" panose="02020603050405020304" pitchFamily="18" charset="0"/>
                          <a:cs typeface="Times New Roman" panose="02020603050405020304" pitchFamily="18" charset="0"/>
                        </a:rPr>
                        <a:t>Меры защиты от воздействия вредных и (или) опасных производственных факторов</a:t>
                      </a:r>
                    </a:p>
                  </a:txBody>
                  <a:tcPr anchor="ctr"/>
                </a:tc>
                <a:tc>
                  <a:txBody>
                    <a:bodyPr/>
                    <a:lstStyle/>
                    <a:p>
                      <a:pPr algn="ctr"/>
                      <a:r>
                        <a:rPr lang="ru-RU">
                          <a:effectLst/>
                          <a:latin typeface="Times New Roman" panose="02020603050405020304" pitchFamily="18" charset="0"/>
                          <a:cs typeface="Times New Roman" panose="02020603050405020304" pitchFamily="18" charset="0"/>
                        </a:rPr>
                        <a:t>2,0</a:t>
                      </a:r>
                    </a:p>
                  </a:txBody>
                  <a:tcPr anchor="ctr"/>
                </a:tc>
                <a:extLst>
                  <a:ext uri="{0D108BD9-81ED-4DB2-BD59-A6C34878D82A}">
                    <a16:rowId xmlns="" xmlns:a16="http://schemas.microsoft.com/office/drawing/2014/main" val="10004"/>
                  </a:ext>
                </a:extLst>
              </a:tr>
              <a:tr h="370840">
                <a:tc>
                  <a:txBody>
                    <a:bodyPr/>
                    <a:lstStyle/>
                    <a:p>
                      <a:pPr algn="ctr"/>
                      <a:r>
                        <a:rPr lang="ru-RU">
                          <a:effectLst/>
                          <a:latin typeface="Times New Roman" panose="02020603050405020304" pitchFamily="18" charset="0"/>
                          <a:cs typeface="Times New Roman" panose="02020603050405020304" pitchFamily="18" charset="0"/>
                        </a:rPr>
                        <a:t>5.</a:t>
                      </a:r>
                    </a:p>
                  </a:txBody>
                  <a:tcPr anchor="ctr"/>
                </a:tc>
                <a:tc>
                  <a:txBody>
                    <a:bodyPr/>
                    <a:lstStyle/>
                    <a:p>
                      <a:r>
                        <a:rPr lang="ru-RU" dirty="0">
                          <a:effectLst/>
                          <a:latin typeface="Times New Roman" panose="02020603050405020304" pitchFamily="18" charset="0"/>
                          <a:cs typeface="Times New Roman" panose="02020603050405020304" pitchFamily="18" charset="0"/>
                        </a:rPr>
                        <a:t>Средства индивидуальной защиты от воздействия вредных и (или) опасных производственных факторов</a:t>
                      </a:r>
                    </a:p>
                  </a:txBody>
                  <a:tcPr anchor="ctr"/>
                </a:tc>
                <a:tc>
                  <a:txBody>
                    <a:bodyPr/>
                    <a:lstStyle/>
                    <a:p>
                      <a:pPr algn="ctr"/>
                      <a:r>
                        <a:rPr lang="ru-RU" dirty="0" smtClean="0">
                          <a:effectLst/>
                          <a:latin typeface="Times New Roman" panose="02020603050405020304" pitchFamily="18" charset="0"/>
                          <a:cs typeface="Times New Roman" panose="02020603050405020304" pitchFamily="18" charset="0"/>
                        </a:rPr>
                        <a:t>2,0 (1/1)</a:t>
                      </a:r>
                      <a:endParaRPr lang="ru-RU" dirty="0">
                        <a:effectLst/>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5"/>
                  </a:ext>
                </a:extLst>
              </a:tr>
              <a:tr h="370840">
                <a:tc>
                  <a:txBody>
                    <a:bodyPr/>
                    <a:lstStyle/>
                    <a:p>
                      <a:pPr algn="ctr"/>
                      <a:r>
                        <a:rPr lang="ru-RU">
                          <a:effectLst/>
                          <a:latin typeface="Times New Roman" panose="02020603050405020304" pitchFamily="18" charset="0"/>
                          <a:cs typeface="Times New Roman" panose="02020603050405020304" pitchFamily="18" charset="0"/>
                        </a:rPr>
                        <a:t>6.</a:t>
                      </a:r>
                    </a:p>
                  </a:txBody>
                  <a:tcPr anchor="ctr"/>
                </a:tc>
                <a:tc>
                  <a:txBody>
                    <a:bodyPr/>
                    <a:lstStyle/>
                    <a:p>
                      <a:r>
                        <a:rPr lang="ru-RU">
                          <a:effectLst/>
                          <a:latin typeface="Times New Roman" panose="02020603050405020304" pitchFamily="18" charset="0"/>
                          <a:cs typeface="Times New Roman" panose="02020603050405020304" pitchFamily="18" charset="0"/>
                        </a:rPr>
                        <a:t>Разработка мероприятий по снижению уровней профессиональных рисков</a:t>
                      </a:r>
                    </a:p>
                  </a:txBody>
                  <a:tcPr anchor="ctr"/>
                </a:tc>
                <a:tc>
                  <a:txBody>
                    <a:bodyPr/>
                    <a:lstStyle/>
                    <a:p>
                      <a:pPr algn="ctr"/>
                      <a:r>
                        <a:rPr lang="ru-RU">
                          <a:effectLst/>
                          <a:latin typeface="Times New Roman" panose="02020603050405020304" pitchFamily="18" charset="0"/>
                          <a:cs typeface="Times New Roman" panose="02020603050405020304" pitchFamily="18" charset="0"/>
                        </a:rPr>
                        <a:t>2,0</a:t>
                      </a:r>
                    </a:p>
                  </a:txBody>
                  <a:tcPr anchor="ctr"/>
                </a:tc>
                <a:extLst>
                  <a:ext uri="{0D108BD9-81ED-4DB2-BD59-A6C34878D82A}">
                    <a16:rowId xmlns="" xmlns:a16="http://schemas.microsoft.com/office/drawing/2014/main" val="10006"/>
                  </a:ext>
                </a:extLst>
              </a:tr>
              <a:tr h="370840">
                <a:tc>
                  <a:txBody>
                    <a:bodyPr/>
                    <a:lstStyle/>
                    <a:p>
                      <a:pPr algn="ctr"/>
                      <a:r>
                        <a:rPr lang="ru-RU">
                          <a:effectLst/>
                          <a:latin typeface="Times New Roman" panose="02020603050405020304" pitchFamily="18" charset="0"/>
                          <a:cs typeface="Times New Roman" panose="02020603050405020304" pitchFamily="18" charset="0"/>
                        </a:rPr>
                        <a:t>7. </a:t>
                      </a:r>
                    </a:p>
                  </a:txBody>
                  <a:tcPr anchor="ctr"/>
                </a:tc>
                <a:tc>
                  <a:txBody>
                    <a:bodyPr/>
                    <a:lstStyle/>
                    <a:p>
                      <a:r>
                        <a:rPr lang="ru-RU">
                          <a:effectLst/>
                          <a:latin typeface="Times New Roman" panose="02020603050405020304" pitchFamily="18" charset="0"/>
                          <a:cs typeface="Times New Roman" panose="02020603050405020304" pitchFamily="18" charset="0"/>
                        </a:rPr>
                        <a:t>Практические занятия по формированию умений и навыков безопасного выполнения работ</a:t>
                      </a:r>
                    </a:p>
                  </a:txBody>
                  <a:tcPr anchor="ctr"/>
                </a:tc>
                <a:tc>
                  <a:txBody>
                    <a:bodyPr/>
                    <a:lstStyle/>
                    <a:p>
                      <a:pPr algn="ctr"/>
                      <a:r>
                        <a:rPr lang="ru-RU" dirty="0">
                          <a:effectLst/>
                          <a:latin typeface="Times New Roman" panose="02020603050405020304" pitchFamily="18" charset="0"/>
                          <a:cs typeface="Times New Roman" panose="02020603050405020304" pitchFamily="18" charset="0"/>
                        </a:rPr>
                        <a:t>4,0</a:t>
                      </a:r>
                    </a:p>
                  </a:txBody>
                  <a:tcPr anchor="ctr"/>
                </a:tc>
                <a:extLst>
                  <a:ext uri="{0D108BD9-81ED-4DB2-BD59-A6C34878D82A}">
                    <a16:rowId xmlns="" xmlns:a16="http://schemas.microsoft.com/office/drawing/2014/main" val="10007"/>
                  </a:ext>
                </a:extLst>
              </a:tr>
              <a:tr h="370840">
                <a:tc>
                  <a:txBody>
                    <a:bodyPr/>
                    <a:lstStyle/>
                    <a:p>
                      <a:r>
                        <a:rPr lang="ru-RU" dirty="0" smtClean="0">
                          <a:latin typeface="Times New Roman" panose="02020603050405020304" pitchFamily="18" charset="0"/>
                          <a:cs typeface="Times New Roman" panose="02020603050405020304" pitchFamily="18" charset="0"/>
                        </a:rPr>
                        <a:t>    8.</a:t>
                      </a:r>
                      <a:endParaRPr lang="ru-RU"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Проверка знания требований охраны труда</a:t>
                      </a:r>
                    </a:p>
                    <a:p>
                      <a:endParaRPr lang="ru-RU" dirty="0">
                        <a:latin typeface="Times New Roman" panose="02020603050405020304" pitchFamily="18" charset="0"/>
                        <a:cs typeface="Times New Roman" panose="02020603050405020304" pitchFamily="18" charset="0"/>
                      </a:endParaRPr>
                    </a:p>
                  </a:txBody>
                  <a:tcPr/>
                </a:tc>
                <a:tc>
                  <a:txBody>
                    <a:bodyPr/>
                    <a:lstStyle/>
                    <a:p>
                      <a:r>
                        <a:rPr lang="ru-RU" dirty="0" smtClean="0">
                          <a:latin typeface="Times New Roman" panose="02020603050405020304" pitchFamily="18" charset="0"/>
                          <a:cs typeface="Times New Roman" panose="02020603050405020304" pitchFamily="18" charset="0"/>
                        </a:rPr>
                        <a:t>           1,0</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8"/>
                  </a:ext>
                </a:extLst>
              </a:tr>
              <a:tr h="370840">
                <a:tc>
                  <a:txBody>
                    <a:bodyPr/>
                    <a:lstStyle/>
                    <a:p>
                      <a:endParaRPr lang="ru-RU">
                        <a:latin typeface="Times New Roman" panose="02020603050405020304" pitchFamily="18" charset="0"/>
                        <a:cs typeface="Times New Roman" panose="02020603050405020304" pitchFamily="18" charset="0"/>
                      </a:endParaRPr>
                    </a:p>
                  </a:txBody>
                  <a:tcPr/>
                </a:tc>
                <a:tc gridSpan="2">
                  <a:txBody>
                    <a:bodyPr/>
                    <a:lstStyle/>
                    <a:p>
                      <a:pPr fontAlgn="ctr"/>
                      <a:r>
                        <a:rPr lang="ru-RU" dirty="0" smtClean="0">
                          <a:effectLst/>
                          <a:latin typeface="Times New Roman" panose="02020603050405020304" pitchFamily="18" charset="0"/>
                          <a:cs typeface="Times New Roman" panose="02020603050405020304" pitchFamily="18" charset="0"/>
                        </a:rPr>
                        <a:t>Итого:                                                                                                 17,0</a:t>
                      </a:r>
                      <a:endParaRPr lang="ru-RU" dirty="0">
                        <a:effectLst/>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1866025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853134" y="281569"/>
            <a:ext cx="4401682" cy="1320800"/>
          </a:xfrm>
        </p:spPr>
        <p:txBody>
          <a:bodyPr>
            <a:noAutofit/>
          </a:bodyPr>
          <a:lstStyle/>
          <a:p>
            <a:r>
              <a:rPr lang="ru-RU" sz="1800" b="1" i="1" dirty="0">
                <a:solidFill>
                  <a:schemeClr val="tx1"/>
                </a:solidFill>
              </a:rPr>
              <a:t>РАБОТЫ ПОВЫШЕННОЙ ОПАСНОСТИ – </a:t>
            </a:r>
            <a:r>
              <a:rPr lang="ru-RU" sz="1400" i="1" dirty="0">
                <a:solidFill>
                  <a:schemeClr val="tx1"/>
                </a:solidFill>
              </a:rPr>
              <a:t>обучение безопасным методам и приемам выполнения работ ПО, к которым предъявляются доп. требования в соответствии с НПА.</a:t>
            </a:r>
          </a:p>
        </p:txBody>
      </p:sp>
      <p:sp>
        <p:nvSpPr>
          <p:cNvPr id="8" name="TextBox 7"/>
          <p:cNvSpPr txBox="1"/>
          <p:nvPr/>
        </p:nvSpPr>
        <p:spPr>
          <a:xfrm>
            <a:off x="294711" y="3870599"/>
            <a:ext cx="4110378" cy="1815882"/>
          </a:xfrm>
          <a:prstGeom prst="rect">
            <a:avLst/>
          </a:prstGeom>
          <a:noFill/>
        </p:spPr>
        <p:txBody>
          <a:bodyPr wrap="square" rtlCol="0">
            <a:spAutoFit/>
          </a:bodyPr>
          <a:lstStyle/>
          <a:p>
            <a:r>
              <a:rPr lang="ru-RU" sz="1400" b="1" u="sng" dirty="0"/>
              <a:t>Категория обучающихся </a:t>
            </a:r>
          </a:p>
          <a:p>
            <a:pPr marL="285750" indent="-285750">
              <a:buFontTx/>
              <a:buChar char="-"/>
            </a:pPr>
            <a:r>
              <a:rPr lang="ru-RU" sz="1400" dirty="0"/>
              <a:t>работники, непосредственно выполняющие работы повышенной опасности </a:t>
            </a:r>
          </a:p>
          <a:p>
            <a:pPr marL="285750" indent="-285750">
              <a:buFontTx/>
              <a:buChar char="-"/>
            </a:pPr>
            <a:r>
              <a:rPr lang="ru-RU" sz="1400" dirty="0"/>
              <a:t>Лица, ответственные за организацию, выполнение и контроль работ повышенной опасности  </a:t>
            </a:r>
            <a:endParaRPr lang="ru-RU" sz="1400" dirty="0" smtClean="0"/>
          </a:p>
          <a:p>
            <a:pPr marL="285750" indent="-285750">
              <a:buFontTx/>
              <a:buChar char="-"/>
            </a:pPr>
            <a:r>
              <a:rPr lang="ru-RU" sz="1400" dirty="0" smtClean="0">
                <a:solidFill>
                  <a:srgbClr val="FF0000"/>
                </a:solidFill>
              </a:rPr>
              <a:t>Лица, проводящие инструктажи</a:t>
            </a:r>
          </a:p>
          <a:p>
            <a:pPr marL="285750" indent="-285750">
              <a:buFontTx/>
              <a:buChar char="-"/>
            </a:pPr>
            <a:r>
              <a:rPr lang="ru-RU" sz="1400" dirty="0" smtClean="0">
                <a:solidFill>
                  <a:srgbClr val="FF0000"/>
                </a:solidFill>
              </a:rPr>
              <a:t>Члены специализированной комиссии</a:t>
            </a:r>
            <a:endParaRPr lang="ru-RU" sz="1400" dirty="0">
              <a:solidFill>
                <a:srgbClr val="FF0000"/>
              </a:solidFill>
            </a:endParaRPr>
          </a:p>
        </p:txBody>
      </p:sp>
      <p:sp>
        <p:nvSpPr>
          <p:cNvPr id="2" name="TextBox 1"/>
          <p:cNvSpPr txBox="1"/>
          <p:nvPr/>
        </p:nvSpPr>
        <p:spPr>
          <a:xfrm>
            <a:off x="5139837" y="3837672"/>
            <a:ext cx="3578494" cy="1169551"/>
          </a:xfrm>
          <a:prstGeom prst="rect">
            <a:avLst/>
          </a:prstGeom>
          <a:noFill/>
        </p:spPr>
        <p:txBody>
          <a:bodyPr wrap="square" rtlCol="0">
            <a:spAutoFit/>
          </a:bodyPr>
          <a:lstStyle/>
          <a:p>
            <a:r>
              <a:rPr lang="ru-RU" sz="1400" b="1" u="sng" dirty="0"/>
              <a:t>Особенность программы </a:t>
            </a:r>
          </a:p>
          <a:p>
            <a:endParaRPr lang="ru-RU" sz="1400" u="sng" dirty="0"/>
          </a:p>
          <a:p>
            <a:r>
              <a:rPr lang="ru-RU" sz="1400" dirty="0"/>
              <a:t>Программа разрабатывается с учетом Приложения  2 Приказа Минтруда РФ от 29.10.2021 № 776Н</a:t>
            </a:r>
          </a:p>
        </p:txBody>
      </p:sp>
      <p:sp>
        <p:nvSpPr>
          <p:cNvPr id="3" name="TextBox 2"/>
          <p:cNvSpPr txBox="1"/>
          <p:nvPr/>
        </p:nvSpPr>
        <p:spPr>
          <a:xfrm>
            <a:off x="5025619" y="2501459"/>
            <a:ext cx="695434" cy="707886"/>
          </a:xfrm>
          <a:prstGeom prst="rect">
            <a:avLst/>
          </a:prstGeom>
          <a:noFill/>
        </p:spPr>
        <p:txBody>
          <a:bodyPr wrap="square" rtlCol="0">
            <a:spAutoFit/>
          </a:bodyPr>
          <a:lstStyle/>
          <a:p>
            <a:pPr algn="ctr"/>
            <a:r>
              <a:rPr lang="ru-RU" sz="1200" dirty="0"/>
              <a:t>Пункт Правил </a:t>
            </a:r>
          </a:p>
          <a:p>
            <a:pPr algn="ctr"/>
            <a:r>
              <a:rPr lang="ru-RU" sz="1600" dirty="0"/>
              <a:t>46В</a:t>
            </a:r>
          </a:p>
        </p:txBody>
      </p:sp>
      <p:sp>
        <p:nvSpPr>
          <p:cNvPr id="10" name="TextBox 9"/>
          <p:cNvSpPr txBox="1"/>
          <p:nvPr/>
        </p:nvSpPr>
        <p:spPr>
          <a:xfrm>
            <a:off x="6191286" y="2511971"/>
            <a:ext cx="886212" cy="707886"/>
          </a:xfrm>
          <a:prstGeom prst="rect">
            <a:avLst/>
          </a:prstGeom>
          <a:noFill/>
        </p:spPr>
        <p:txBody>
          <a:bodyPr wrap="square" rtlCol="0">
            <a:spAutoFit/>
          </a:bodyPr>
          <a:lstStyle/>
          <a:p>
            <a:pPr algn="ctr"/>
            <a:r>
              <a:rPr lang="ru-RU" sz="1200" dirty="0"/>
              <a:t>Практика </a:t>
            </a:r>
          </a:p>
          <a:p>
            <a:pPr algn="ctr"/>
            <a:r>
              <a:rPr lang="ru-RU" sz="1200" dirty="0"/>
              <a:t>Не менее </a:t>
            </a:r>
            <a:r>
              <a:rPr lang="ru-RU" sz="1600" dirty="0"/>
              <a:t>25%</a:t>
            </a:r>
          </a:p>
        </p:txBody>
      </p:sp>
      <p:sp>
        <p:nvSpPr>
          <p:cNvPr id="12" name="TextBox 11"/>
          <p:cNvSpPr txBox="1"/>
          <p:nvPr/>
        </p:nvSpPr>
        <p:spPr>
          <a:xfrm>
            <a:off x="7299819" y="2525385"/>
            <a:ext cx="1418512" cy="1077218"/>
          </a:xfrm>
          <a:prstGeom prst="rect">
            <a:avLst/>
          </a:prstGeom>
          <a:noFill/>
        </p:spPr>
        <p:txBody>
          <a:bodyPr wrap="square" rtlCol="0">
            <a:spAutoFit/>
          </a:bodyPr>
          <a:lstStyle/>
          <a:p>
            <a:pPr algn="ctr"/>
            <a:r>
              <a:rPr lang="ru-RU" sz="1200" dirty="0"/>
              <a:t>Периодичность </a:t>
            </a:r>
          </a:p>
          <a:p>
            <a:pPr algn="ctr"/>
            <a:r>
              <a:rPr lang="ru-RU" sz="1200" dirty="0"/>
              <a:t>В соответствии с </a:t>
            </a:r>
            <a:r>
              <a:rPr lang="ru-RU" sz="1400" dirty="0">
                <a:solidFill>
                  <a:srgbClr val="FF0000"/>
                </a:solidFill>
              </a:rPr>
              <a:t>НПА</a:t>
            </a:r>
            <a:r>
              <a:rPr lang="ru-RU" sz="1200" dirty="0"/>
              <a:t>, но не реже </a:t>
            </a:r>
            <a:r>
              <a:rPr lang="ru-RU" sz="1400" dirty="0">
                <a:solidFill>
                  <a:srgbClr val="FF0000"/>
                </a:solidFill>
              </a:rPr>
              <a:t>ОДНОГО</a:t>
            </a:r>
            <a:r>
              <a:rPr lang="ru-RU" sz="1200" dirty="0"/>
              <a:t> раза в год </a:t>
            </a: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6785" y="1587982"/>
            <a:ext cx="871974" cy="871974"/>
          </a:xfrm>
          <a:prstGeom prst="rect">
            <a:avLst/>
          </a:prstGeom>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429" y="1621709"/>
            <a:ext cx="802134" cy="798569"/>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7204" y="1609657"/>
            <a:ext cx="657612" cy="810621"/>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711" y="669643"/>
            <a:ext cx="3396454" cy="2690648"/>
          </a:xfrm>
          <a:prstGeom prst="rect">
            <a:avLst/>
          </a:prstGeom>
        </p:spPr>
      </p:pic>
    </p:spTree>
    <p:extLst>
      <p:ext uri="{BB962C8B-B14F-4D97-AF65-F5344CB8AC3E}">
        <p14:creationId xmlns:p14="http://schemas.microsoft.com/office/powerpoint/2010/main" val="902773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09903"/>
            <a:ext cx="8596668" cy="7620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sz="1800" b="1" dirty="0">
                <a:solidFill>
                  <a:srgbClr val="222222"/>
                </a:solidFill>
                <a:latin typeface="Times New Roman" pitchFamily="18" charset="0"/>
                <a:ea typeface="+mn-ea"/>
                <a:cs typeface="Times New Roman" pitchFamily="18" charset="0"/>
              </a:rPr>
              <a:t>Перечень работ с повышенной опасностью определен в правилах по охране труда</a:t>
            </a:r>
            <a:endParaRPr lang="ru-RU" sz="1800" dirty="0">
              <a:latin typeface="Times New Roman" pitchFamily="18" charset="0"/>
              <a:cs typeface="Times New Roman" pitchFamily="18" charset="0"/>
            </a:endParaRPr>
          </a:p>
        </p:txBody>
      </p:sp>
      <p:sp>
        <p:nvSpPr>
          <p:cNvPr id="3" name="Объект 2"/>
          <p:cNvSpPr>
            <a:spLocks noGrp="1"/>
          </p:cNvSpPr>
          <p:nvPr>
            <p:ph idx="1"/>
          </p:nvPr>
        </p:nvSpPr>
        <p:spPr>
          <a:xfrm>
            <a:off x="677334" y="1419772"/>
            <a:ext cx="8596668" cy="5023069"/>
          </a:xfrm>
          <a:solidFill>
            <a:schemeClr val="accent3">
              <a:lumMod val="20000"/>
              <a:lumOff val="80000"/>
            </a:schemeClr>
          </a:solidFill>
          <a:ln>
            <a:solidFill>
              <a:schemeClr val="accent3">
                <a:lumMod val="75000"/>
              </a:schemeClr>
            </a:solidFill>
          </a:ln>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marL="0" indent="0">
              <a:buNone/>
            </a:pPr>
            <a:r>
              <a:rPr lang="ru-RU" b="1" dirty="0">
                <a:solidFill>
                  <a:srgbClr val="222222"/>
                </a:solidFill>
                <a:latin typeface="Proxima Nova Rg Inner"/>
              </a:rPr>
              <a:t/>
            </a:r>
            <a:br>
              <a:rPr lang="ru-RU" b="1" dirty="0">
                <a:solidFill>
                  <a:srgbClr val="222222"/>
                </a:solidFill>
                <a:latin typeface="Proxima Nova Rg Inner"/>
              </a:rPr>
            </a:br>
            <a:r>
              <a:rPr lang="ru-RU" b="1" dirty="0">
                <a:solidFill>
                  <a:srgbClr val="222222"/>
                </a:solidFill>
                <a:latin typeface="Proxima Nova Rg Inner"/>
              </a:rPr>
              <a:t>        </a:t>
            </a:r>
            <a:r>
              <a:rPr lang="ru-RU" sz="1900" b="1" dirty="0">
                <a:solidFill>
                  <a:schemeClr val="accent2">
                    <a:lumMod val="50000"/>
                  </a:schemeClr>
                </a:solidFill>
                <a:latin typeface="Times New Roman" pitchFamily="18" charset="0"/>
                <a:cs typeface="Times New Roman" pitchFamily="18" charset="0"/>
                <a:hlinkClick r:id="rId3"/>
              </a:rPr>
              <a:t>пункт 22</a:t>
            </a:r>
            <a:r>
              <a:rPr lang="ru-RU" dirty="0">
                <a:solidFill>
                  <a:srgbClr val="222222"/>
                </a:solidFill>
                <a:latin typeface="Times New Roman" pitchFamily="18" charset="0"/>
                <a:cs typeface="Times New Roman" pitchFamily="18" charset="0"/>
              </a:rPr>
              <a:t> Правил по охране труда в строительстве, утвержденных</a:t>
            </a:r>
            <a:r>
              <a:rPr lang="ru-RU" sz="1900" dirty="0">
                <a:solidFill>
                  <a:srgbClr val="222222"/>
                </a:solidFill>
                <a:latin typeface="Times New Roman" pitchFamily="18" charset="0"/>
                <a:cs typeface="Times New Roman" pitchFamily="18" charset="0"/>
              </a:rPr>
              <a:t> </a:t>
            </a:r>
            <a:r>
              <a:rPr lang="ru-RU" sz="1900" b="1" dirty="0">
                <a:solidFill>
                  <a:srgbClr val="01745C"/>
                </a:solidFill>
                <a:latin typeface="Times New Roman" pitchFamily="18" charset="0"/>
                <a:cs typeface="Times New Roman" pitchFamily="18" charset="0"/>
                <a:hlinkClick r:id="rId4"/>
              </a:rPr>
              <a:t>приказом Минтруда от 11.12.2020 № 883н</a:t>
            </a:r>
            <a:r>
              <a:rPr lang="ru-RU" sz="1900" b="1" dirty="0">
                <a:solidFill>
                  <a:srgbClr val="222222"/>
                </a:solidFill>
                <a:latin typeface="Times New Roman" pitchFamily="18" charset="0"/>
                <a:cs typeface="Times New Roman" pitchFamily="18" charset="0"/>
              </a:rPr>
              <a:t>;</a:t>
            </a:r>
          </a:p>
          <a:p>
            <a:pPr>
              <a:buFont typeface="Arial"/>
              <a:buChar char="•"/>
            </a:pPr>
            <a:r>
              <a:rPr lang="ru-RU" sz="1900" b="1" dirty="0">
                <a:solidFill>
                  <a:srgbClr val="01745C"/>
                </a:solidFill>
                <a:latin typeface="Times New Roman" pitchFamily="18" charset="0"/>
                <a:cs typeface="Times New Roman" pitchFamily="18" charset="0"/>
                <a:hlinkClick r:id="rId5"/>
              </a:rPr>
              <a:t>пункт 29</a:t>
            </a:r>
            <a:r>
              <a:rPr lang="ru-RU" dirty="0">
                <a:solidFill>
                  <a:srgbClr val="222222"/>
                </a:solidFill>
                <a:latin typeface="Times New Roman" pitchFamily="18" charset="0"/>
                <a:cs typeface="Times New Roman" pitchFamily="18" charset="0"/>
              </a:rPr>
              <a:t> Правил по охране труда при выполнении электросварочных и газосварочных работ, утвержденных </a:t>
            </a:r>
            <a:r>
              <a:rPr lang="ru-RU" sz="1900" b="1" dirty="0">
                <a:solidFill>
                  <a:srgbClr val="01745C"/>
                </a:solidFill>
                <a:latin typeface="Times New Roman" pitchFamily="18" charset="0"/>
                <a:cs typeface="Times New Roman" pitchFamily="18" charset="0"/>
                <a:hlinkClick r:id="rId6"/>
              </a:rPr>
              <a:t>приказом Минтруда от 11.12.2020 № 884н</a:t>
            </a:r>
            <a:r>
              <a:rPr lang="ru-RU" sz="1900" b="1" dirty="0">
                <a:solidFill>
                  <a:srgbClr val="222222"/>
                </a:solidFill>
                <a:latin typeface="Times New Roman" pitchFamily="18" charset="0"/>
                <a:cs typeface="Times New Roman" pitchFamily="18" charset="0"/>
              </a:rPr>
              <a:t>;</a:t>
            </a:r>
          </a:p>
          <a:p>
            <a:pPr>
              <a:buFont typeface="Arial"/>
              <a:buChar char="•"/>
            </a:pPr>
            <a:r>
              <a:rPr lang="ru-RU" sz="1900" b="1" dirty="0">
                <a:solidFill>
                  <a:srgbClr val="01745C"/>
                </a:solidFill>
                <a:latin typeface="Times New Roman" pitchFamily="18" charset="0"/>
                <a:cs typeface="Times New Roman" pitchFamily="18" charset="0"/>
                <a:hlinkClick r:id="rId7"/>
              </a:rPr>
              <a:t>пункт 42</a:t>
            </a:r>
            <a:r>
              <a:rPr lang="ru-RU" dirty="0">
                <a:solidFill>
                  <a:srgbClr val="222222"/>
                </a:solidFill>
                <a:latin typeface="Times New Roman" pitchFamily="18" charset="0"/>
                <a:cs typeface="Times New Roman" pitchFamily="18" charset="0"/>
              </a:rPr>
              <a:t> Правил по охране труда при производстве цемента, утвержденных </a:t>
            </a:r>
            <a:r>
              <a:rPr lang="ru-RU" sz="1900" b="1" dirty="0">
                <a:solidFill>
                  <a:srgbClr val="01745C"/>
                </a:solidFill>
                <a:latin typeface="Times New Roman" pitchFamily="18" charset="0"/>
                <a:cs typeface="Times New Roman" pitchFamily="18" charset="0"/>
                <a:hlinkClick r:id="rId8"/>
              </a:rPr>
              <a:t>приказом Минтруда от 16.11.2020 № 781н</a:t>
            </a:r>
            <a:r>
              <a:rPr lang="ru-RU" sz="1900" b="1" dirty="0">
                <a:solidFill>
                  <a:srgbClr val="222222"/>
                </a:solidFill>
                <a:latin typeface="Times New Roman" pitchFamily="18" charset="0"/>
                <a:cs typeface="Times New Roman" pitchFamily="18" charset="0"/>
              </a:rPr>
              <a:t>;</a:t>
            </a:r>
          </a:p>
          <a:p>
            <a:pPr>
              <a:buFont typeface="Arial"/>
              <a:buChar char="•"/>
            </a:pPr>
            <a:r>
              <a:rPr lang="ru-RU" sz="1900" b="1" dirty="0">
                <a:solidFill>
                  <a:srgbClr val="01745C"/>
                </a:solidFill>
                <a:latin typeface="Times New Roman" pitchFamily="18" charset="0"/>
                <a:cs typeface="Times New Roman" pitchFamily="18" charset="0"/>
                <a:hlinkClick r:id="rId9"/>
              </a:rPr>
              <a:t>пункт 24</a:t>
            </a:r>
            <a:r>
              <a:rPr lang="ru-RU" dirty="0">
                <a:solidFill>
                  <a:srgbClr val="222222"/>
                </a:solidFill>
                <a:latin typeface="Times New Roman" pitchFamily="18" charset="0"/>
                <a:cs typeface="Times New Roman" pitchFamily="18" charset="0"/>
              </a:rPr>
              <a:t> Правил по охране труда при производстве отдельных видов пищевой продукции, утвержденных </a:t>
            </a:r>
            <a:r>
              <a:rPr lang="ru-RU" sz="1900" b="1" dirty="0">
                <a:solidFill>
                  <a:schemeClr val="accent2">
                    <a:lumMod val="50000"/>
                  </a:schemeClr>
                </a:solidFill>
                <a:latin typeface="Times New Roman" pitchFamily="18" charset="0"/>
                <a:cs typeface="Times New Roman" pitchFamily="18" charset="0"/>
                <a:hlinkClick r:id="rId10"/>
              </a:rPr>
              <a:t>приказом Минтруда от 07.12.2020 № 866н;</a:t>
            </a:r>
            <a:endParaRPr lang="ru-RU" sz="1900" b="1" dirty="0">
              <a:solidFill>
                <a:schemeClr val="accent2">
                  <a:lumMod val="50000"/>
                </a:schemeClr>
              </a:solidFill>
              <a:latin typeface="Times New Roman" pitchFamily="18" charset="0"/>
              <a:cs typeface="Times New Roman" pitchFamily="18" charset="0"/>
            </a:endParaRPr>
          </a:p>
          <a:p>
            <a:pPr>
              <a:buFont typeface="Arial"/>
              <a:buChar char="•"/>
            </a:pPr>
            <a:r>
              <a:rPr lang="ru-RU" sz="1900" b="1" dirty="0">
                <a:solidFill>
                  <a:srgbClr val="01745C"/>
                </a:solidFill>
                <a:latin typeface="Times New Roman" pitchFamily="18" charset="0"/>
                <a:cs typeface="Times New Roman" pitchFamily="18" charset="0"/>
                <a:hlinkClick r:id="rId11"/>
              </a:rPr>
              <a:t>пункт 12</a:t>
            </a:r>
            <a:r>
              <a:rPr lang="ru-RU" dirty="0">
                <a:solidFill>
                  <a:srgbClr val="222222"/>
                </a:solidFill>
                <a:latin typeface="Times New Roman" pitchFamily="18" charset="0"/>
                <a:cs typeface="Times New Roman" pitchFamily="18" charset="0"/>
              </a:rPr>
              <a:t> Правил по охране труда в жилищно-коммунальном хозяйстве, утвержденных </a:t>
            </a:r>
            <a:r>
              <a:rPr lang="ru-RU" sz="1900" b="1" dirty="0">
                <a:solidFill>
                  <a:schemeClr val="accent2">
                    <a:lumMod val="50000"/>
                  </a:schemeClr>
                </a:solidFill>
                <a:latin typeface="Times New Roman" pitchFamily="18" charset="0"/>
                <a:cs typeface="Times New Roman" pitchFamily="18" charset="0"/>
                <a:hlinkClick r:id="rId12"/>
              </a:rPr>
              <a:t>приказом Минтруда от 29.10.2020 № 758н</a:t>
            </a:r>
            <a:r>
              <a:rPr lang="ru-RU" dirty="0">
                <a:solidFill>
                  <a:srgbClr val="222222"/>
                </a:solidFill>
                <a:latin typeface="Times New Roman" pitchFamily="18" charset="0"/>
                <a:cs typeface="Times New Roman" pitchFamily="18" charset="0"/>
              </a:rPr>
              <a:t>;</a:t>
            </a:r>
          </a:p>
          <a:p>
            <a:pPr>
              <a:buFont typeface="Arial"/>
              <a:buChar char="•"/>
            </a:pPr>
            <a:r>
              <a:rPr lang="ru-RU" sz="1900" b="1" dirty="0">
                <a:solidFill>
                  <a:srgbClr val="01745C"/>
                </a:solidFill>
                <a:latin typeface="Times New Roman" pitchFamily="18" charset="0"/>
                <a:cs typeface="Times New Roman" pitchFamily="18" charset="0"/>
                <a:hlinkClick r:id="rId13"/>
              </a:rPr>
              <a:t>пункт 32</a:t>
            </a:r>
            <a:r>
              <a:rPr lang="ru-RU" dirty="0">
                <a:solidFill>
                  <a:srgbClr val="222222"/>
                </a:solidFill>
                <a:latin typeface="Times New Roman" pitchFamily="18" charset="0"/>
                <a:cs typeface="Times New Roman" pitchFamily="18" charset="0"/>
              </a:rPr>
              <a:t> Правил по охране труда при размещении, монтаже, техническом обслуживании и ремонте технологического оборудования, утвержденных </a:t>
            </a:r>
            <a:r>
              <a:rPr lang="ru-RU" sz="1900" b="1" dirty="0">
                <a:solidFill>
                  <a:srgbClr val="01745C"/>
                </a:solidFill>
                <a:latin typeface="Times New Roman" pitchFamily="18" charset="0"/>
                <a:cs typeface="Times New Roman" pitchFamily="18" charset="0"/>
                <a:hlinkClick r:id="rId14"/>
              </a:rPr>
              <a:t>приказом Минтруда от 27.11.2020 № 833н</a:t>
            </a:r>
            <a:r>
              <a:rPr lang="ru-RU" dirty="0">
                <a:solidFill>
                  <a:srgbClr val="222222"/>
                </a:solidFill>
                <a:latin typeface="Times New Roman" pitchFamily="18" charset="0"/>
                <a:cs typeface="Times New Roman" pitchFamily="18" charset="0"/>
              </a:rPr>
              <a:t>;</a:t>
            </a:r>
          </a:p>
          <a:p>
            <a:pPr>
              <a:buFont typeface="Arial"/>
              <a:buChar char="•"/>
            </a:pPr>
            <a:r>
              <a:rPr lang="ru-RU" sz="1900" b="1" dirty="0">
                <a:solidFill>
                  <a:srgbClr val="01745C"/>
                </a:solidFill>
                <a:latin typeface="Times New Roman" pitchFamily="18" charset="0"/>
                <a:cs typeface="Times New Roman" pitchFamily="18" charset="0"/>
                <a:hlinkClick r:id="rId15"/>
              </a:rPr>
              <a:t>пункт 17</a:t>
            </a:r>
            <a:r>
              <a:rPr lang="ru-RU" dirty="0">
                <a:solidFill>
                  <a:srgbClr val="222222"/>
                </a:solidFill>
                <a:latin typeface="Times New Roman" pitchFamily="18" charset="0"/>
                <a:cs typeface="Times New Roman" pitchFamily="18" charset="0"/>
              </a:rPr>
              <a:t> Правил по охране труда при хранении, транспортировании и реализации нефтепродуктов, утвержденных </a:t>
            </a:r>
            <a:r>
              <a:rPr lang="ru-RU" sz="1900" b="1" dirty="0">
                <a:solidFill>
                  <a:srgbClr val="01745C"/>
                </a:solidFill>
                <a:latin typeface="Times New Roman" pitchFamily="18" charset="0"/>
                <a:cs typeface="Times New Roman" pitchFamily="18" charset="0"/>
                <a:hlinkClick r:id="rId16"/>
              </a:rPr>
              <a:t>приказом Минтруда от 16.12.2020 № 915н</a:t>
            </a:r>
            <a:r>
              <a:rPr lang="ru-RU" sz="1900" b="1" dirty="0">
                <a:solidFill>
                  <a:srgbClr val="222222"/>
                </a:solidFill>
                <a:latin typeface="Times New Roman" pitchFamily="18" charset="0"/>
                <a:cs typeface="Times New Roman" pitchFamily="18" charset="0"/>
              </a:rPr>
              <a:t>;</a:t>
            </a:r>
          </a:p>
          <a:p>
            <a:pPr>
              <a:buFont typeface="Arial"/>
              <a:buChar char="•"/>
            </a:pPr>
            <a:r>
              <a:rPr lang="ru-RU" sz="1900" b="1" dirty="0">
                <a:solidFill>
                  <a:srgbClr val="01745C"/>
                </a:solidFill>
                <a:latin typeface="Times New Roman" pitchFamily="18" charset="0"/>
                <a:cs typeface="Times New Roman" pitchFamily="18" charset="0"/>
                <a:hlinkClick r:id="rId17"/>
              </a:rPr>
              <a:t>пункт 22</a:t>
            </a:r>
            <a:r>
              <a:rPr lang="ru-RU" dirty="0">
                <a:solidFill>
                  <a:srgbClr val="222222"/>
                </a:solidFill>
                <a:latin typeface="Times New Roman" pitchFamily="18" charset="0"/>
                <a:cs typeface="Times New Roman" pitchFamily="18" charset="0"/>
              </a:rPr>
              <a:t> Правил по охране труда в сельском хозяйстве, утвержденных </a:t>
            </a:r>
            <a:r>
              <a:rPr lang="ru-RU" sz="1900" b="1" dirty="0">
                <a:solidFill>
                  <a:srgbClr val="01745C"/>
                </a:solidFill>
                <a:latin typeface="Times New Roman" pitchFamily="18" charset="0"/>
                <a:cs typeface="Times New Roman" pitchFamily="18" charset="0"/>
                <a:hlinkClick r:id="rId18"/>
              </a:rPr>
              <a:t>приказом Минтруда от 27.10.2020 № 746н</a:t>
            </a:r>
            <a:r>
              <a:rPr lang="ru-RU" sz="1900" b="1" dirty="0">
                <a:solidFill>
                  <a:srgbClr val="222222"/>
                </a:solidFill>
                <a:latin typeface="Times New Roman" pitchFamily="18" charset="0"/>
                <a:cs typeface="Times New Roman" pitchFamily="18" charset="0"/>
              </a:rPr>
              <a:t>.</a:t>
            </a:r>
          </a:p>
          <a:p>
            <a:pPr marL="0" indent="0" algn="ctr">
              <a:buNone/>
            </a:pPr>
            <a:r>
              <a:rPr lang="ru-RU" b="1" dirty="0">
                <a:latin typeface="Times New Roman" pitchFamily="18" charset="0"/>
                <a:cs typeface="Times New Roman" pitchFamily="18" charset="0"/>
              </a:rPr>
              <a:t>Приложение №2 к приказу Минтруда РФ от 29.10.2021 года №776н</a:t>
            </a:r>
            <a:br>
              <a:rPr lang="ru-RU" b="1" dirty="0">
                <a:latin typeface="Times New Roman" pitchFamily="18" charset="0"/>
                <a:cs typeface="Times New Roman" pitchFamily="18" charset="0"/>
              </a:rPr>
            </a:br>
            <a:endParaRPr lang="ru-RU" b="1" dirty="0">
              <a:solidFill>
                <a:srgbClr val="222222"/>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4417243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88885"/>
          </a:xfrm>
        </p:spPr>
        <p:txBody>
          <a:bodyPr>
            <a:normAutofit/>
          </a:bodyPr>
          <a:lstStyle/>
          <a:p>
            <a:pPr algn="ctr"/>
            <a:r>
              <a:rPr lang="ru-RU" sz="3200" dirty="0" smtClean="0"/>
              <a:t>Обучение требованиям охраны труда</a:t>
            </a:r>
            <a:endParaRPr lang="ru-RU" sz="3200" dirty="0"/>
          </a:p>
        </p:txBody>
      </p:sp>
      <p:sp>
        <p:nvSpPr>
          <p:cNvPr id="3" name="Объект 2"/>
          <p:cNvSpPr>
            <a:spLocks noGrp="1"/>
          </p:cNvSpPr>
          <p:nvPr>
            <p:ph idx="1"/>
          </p:nvPr>
        </p:nvSpPr>
        <p:spPr>
          <a:xfrm>
            <a:off x="677334" y="1331651"/>
            <a:ext cx="8596668" cy="4709712"/>
          </a:xfrm>
        </p:spPr>
        <p:txBody>
          <a:bodyPr/>
          <a:lstStyle/>
          <a:p>
            <a:pPr algn="just">
              <a:spcAft>
                <a:spcPts val="1115"/>
              </a:spcAft>
            </a:pPr>
            <a:r>
              <a:rPr lang="ru-RU" dirty="0">
                <a:latin typeface="Times New Roman"/>
                <a:ea typeface="Times New Roman"/>
              </a:rPr>
              <a:t>47. Если работник подлежит обучению требованиям охраны труда по нескольким программам обучения требованиям охраны труда общая продолжительность обучения требованиям охраны труда суммируется. </a:t>
            </a:r>
            <a:r>
              <a:rPr lang="ru-RU" dirty="0">
                <a:solidFill>
                  <a:srgbClr val="FF0000"/>
                </a:solidFill>
                <a:latin typeface="Times New Roman"/>
                <a:ea typeface="Times New Roman"/>
              </a:rPr>
              <a:t>В случае если работнику установлено обучение по охране труда по трем программам обучения требованиям охраны труда, общая минимальная продолжительность обучения по программам обучения требованиям охраны труда может быть снижена, но не менее чем до 40 часов</a:t>
            </a:r>
            <a:r>
              <a:rPr lang="ru-RU" dirty="0">
                <a:latin typeface="Times New Roman"/>
                <a:ea typeface="Times New Roman"/>
              </a:rPr>
              <a:t>. Сверх объема часов, затрачиваемых на обучение по программам обучения требованиям охраны труда, предусматриваются часы на обучение по оказанию первой помощи пострадавшим и обучение по использованию (применению) средств индивидуальной защиты в случае организации отдельного самостоятельного процесса обучения по указанным темам в соответствии с настоящими Правилами</a:t>
            </a:r>
            <a:r>
              <a:rPr lang="ru-RU" dirty="0" smtClean="0">
                <a:latin typeface="Times New Roman"/>
                <a:ea typeface="Times New Roman"/>
              </a:rPr>
              <a:t>.</a:t>
            </a:r>
          </a:p>
          <a:p>
            <a:pPr marL="0" indent="0" algn="ctr">
              <a:buNone/>
            </a:pPr>
            <a:r>
              <a:rPr lang="ru-RU" dirty="0" smtClean="0">
                <a:solidFill>
                  <a:srgbClr val="FF0000"/>
                </a:solidFill>
              </a:rPr>
              <a:t>1 программа 46 «А» + </a:t>
            </a:r>
            <a:r>
              <a:rPr lang="ru-RU" dirty="0" smtClean="0">
                <a:solidFill>
                  <a:srgbClr val="0070C0"/>
                </a:solidFill>
              </a:rPr>
              <a:t>2 программа 46 «Б» </a:t>
            </a:r>
            <a:r>
              <a:rPr lang="ru-RU" dirty="0" smtClean="0">
                <a:solidFill>
                  <a:srgbClr val="FF0000"/>
                </a:solidFill>
              </a:rPr>
              <a:t>+ </a:t>
            </a:r>
            <a:r>
              <a:rPr lang="ru-RU" dirty="0" smtClean="0">
                <a:solidFill>
                  <a:srgbClr val="00B050"/>
                </a:solidFill>
              </a:rPr>
              <a:t>3 программа 46 «В» </a:t>
            </a:r>
            <a:r>
              <a:rPr lang="ru-RU" dirty="0" smtClean="0">
                <a:solidFill>
                  <a:srgbClr val="FF0000"/>
                </a:solidFill>
              </a:rPr>
              <a:t>= </a:t>
            </a:r>
            <a:r>
              <a:rPr lang="ru-RU" dirty="0" smtClean="0">
                <a:solidFill>
                  <a:schemeClr val="tx1"/>
                </a:solidFill>
              </a:rPr>
              <a:t>не менее 40 часов</a:t>
            </a:r>
            <a:r>
              <a:rPr lang="ru-RU" dirty="0" smtClean="0">
                <a:solidFill>
                  <a:srgbClr val="FF0000"/>
                </a:solidFill>
              </a:rPr>
              <a:t> + Первая помощь + СИЗ</a:t>
            </a:r>
            <a:endParaRPr lang="ru-RU" dirty="0">
              <a:solidFill>
                <a:srgbClr val="FF0000"/>
              </a:solidFill>
            </a:endParaRPr>
          </a:p>
        </p:txBody>
      </p:sp>
    </p:spTree>
    <p:extLst>
      <p:ext uri="{BB962C8B-B14F-4D97-AF65-F5344CB8AC3E}">
        <p14:creationId xmlns:p14="http://schemas.microsoft.com/office/powerpoint/2010/main" val="4067213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2734" y="372534"/>
            <a:ext cx="8596668" cy="677333"/>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ru-RU" sz="2800" dirty="0">
                <a:solidFill>
                  <a:schemeClr val="accent2">
                    <a:lumMod val="50000"/>
                  </a:schemeClr>
                </a:solidFill>
                <a:latin typeface="Times New Roman" pitchFamily="18" charset="0"/>
                <a:cs typeface="Times New Roman" pitchFamily="18" charset="0"/>
              </a:rPr>
              <a:t>Проверка знаний требований охраны труда</a:t>
            </a:r>
          </a:p>
        </p:txBody>
      </p:sp>
      <p:sp>
        <p:nvSpPr>
          <p:cNvPr id="3" name="Объект 2"/>
          <p:cNvSpPr>
            <a:spLocks noGrp="1"/>
          </p:cNvSpPr>
          <p:nvPr>
            <p:ph idx="1"/>
          </p:nvPr>
        </p:nvSpPr>
        <p:spPr>
          <a:xfrm>
            <a:off x="579967" y="1044467"/>
            <a:ext cx="10056502" cy="5283200"/>
          </a:xfrm>
        </p:spPr>
        <p:txBody>
          <a:bodyPr/>
          <a:lstStyle/>
          <a:p>
            <a:pPr marL="0" indent="0">
              <a:buNone/>
            </a:pP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Инструктажи</a:t>
            </a:r>
            <a:r>
              <a:rPr lang="ru-RU" dirty="0"/>
              <a:t>                                                 </a:t>
            </a:r>
            <a:r>
              <a:rPr lang="ru-RU" b="1" dirty="0">
                <a:latin typeface="Times New Roman" pitchFamily="18" charset="0"/>
                <a:cs typeface="Times New Roman" pitchFamily="18" charset="0"/>
              </a:rPr>
              <a:t>Плановое и внеплановое обучение</a:t>
            </a:r>
            <a:r>
              <a:rPr lang="ru-RU" dirty="0">
                <a:latin typeface="Times New Roman" pitchFamily="18" charset="0"/>
                <a:cs typeface="Times New Roman" pitchFamily="18" charset="0"/>
              </a:rPr>
              <a:t>                               </a:t>
            </a:r>
          </a:p>
          <a:p>
            <a:pPr marL="0" indent="0">
              <a:buNone/>
            </a:pPr>
            <a:r>
              <a:rPr lang="ru-RU" dirty="0"/>
              <a:t> </a:t>
            </a:r>
          </a:p>
        </p:txBody>
      </p:sp>
      <p:sp>
        <p:nvSpPr>
          <p:cNvPr id="4" name="Прямоугольник 3"/>
          <p:cNvSpPr/>
          <p:nvPr/>
        </p:nvSpPr>
        <p:spPr>
          <a:xfrm>
            <a:off x="230351" y="1828800"/>
            <a:ext cx="3513667" cy="19642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spcAft>
                <a:spcPts val="1115"/>
              </a:spcAft>
            </a:pPr>
            <a:r>
              <a:rPr lang="ru-RU" sz="1400" dirty="0">
                <a:latin typeface="Times New Roman"/>
                <a:ea typeface="Times New Roman"/>
              </a:rPr>
              <a:t>68. Проверка знания требований охраны труда работников является неотъемлемой частью проведения инструктажа по охране труда и обучения по охране труда и направлена на определение качества знаний, усвоенных и приобретенных работником при инструктаже по охране труда и обучении по охране труда.</a:t>
            </a:r>
            <a:endParaRPr lang="ru-RU" sz="1400" dirty="0">
              <a:effectLst/>
              <a:latin typeface="Times New Roman"/>
              <a:ea typeface="Times New Roman"/>
            </a:endParaRPr>
          </a:p>
        </p:txBody>
      </p:sp>
      <p:sp>
        <p:nvSpPr>
          <p:cNvPr id="5" name="Прямоугольник 4"/>
          <p:cNvSpPr/>
          <p:nvPr/>
        </p:nvSpPr>
        <p:spPr>
          <a:xfrm>
            <a:off x="230352" y="3802410"/>
            <a:ext cx="3513666" cy="143510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spcAft>
                <a:spcPts val="1115"/>
              </a:spcAft>
            </a:pPr>
            <a:r>
              <a:rPr lang="ru-RU" sz="1400" dirty="0">
                <a:latin typeface="Times New Roman"/>
                <a:ea typeface="Times New Roman"/>
              </a:rPr>
              <a:t>69. </a:t>
            </a:r>
            <a:r>
              <a:rPr lang="ru-RU" sz="1400" dirty="0">
                <a:solidFill>
                  <a:srgbClr val="FF0000"/>
                </a:solidFill>
                <a:latin typeface="Times New Roman"/>
                <a:ea typeface="Times New Roman"/>
              </a:rPr>
              <a:t>Форма</a:t>
            </a:r>
            <a:r>
              <a:rPr lang="ru-RU" sz="1400" dirty="0">
                <a:latin typeface="Times New Roman"/>
                <a:ea typeface="Times New Roman"/>
              </a:rPr>
              <a:t> проведения проверки знания требований охраны труда работников при инструктаже по охране труда </a:t>
            </a:r>
            <a:r>
              <a:rPr lang="ru-RU" sz="1400" dirty="0">
                <a:solidFill>
                  <a:srgbClr val="FF0000"/>
                </a:solidFill>
                <a:latin typeface="Times New Roman"/>
                <a:ea typeface="Times New Roman"/>
              </a:rPr>
              <a:t>определяется локальными нормативными актами (ЛНА) работодателя</a:t>
            </a:r>
            <a:r>
              <a:rPr lang="ru-RU" sz="1400" dirty="0">
                <a:latin typeface="Times New Roman"/>
                <a:ea typeface="Times New Roman"/>
              </a:rPr>
              <a:t>.</a:t>
            </a:r>
            <a:endParaRPr lang="ru-RU" sz="1400" dirty="0">
              <a:effectLst/>
              <a:latin typeface="Times New Roman"/>
              <a:ea typeface="Times New Roman"/>
            </a:endParaRPr>
          </a:p>
        </p:txBody>
      </p:sp>
      <p:sp>
        <p:nvSpPr>
          <p:cNvPr id="6" name="Прямоугольник 5"/>
          <p:cNvSpPr/>
          <p:nvPr/>
        </p:nvSpPr>
        <p:spPr>
          <a:xfrm>
            <a:off x="6307963" y="1501300"/>
            <a:ext cx="3869266" cy="12361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1115"/>
              </a:spcAft>
            </a:pPr>
            <a:r>
              <a:rPr lang="ru-RU" sz="1400" dirty="0">
                <a:latin typeface="Times New Roman"/>
                <a:ea typeface="Times New Roman"/>
              </a:rPr>
              <a:t>70. </a:t>
            </a:r>
            <a:r>
              <a:rPr lang="ru-RU" sz="1400" i="1" dirty="0">
                <a:latin typeface="Times New Roman"/>
                <a:ea typeface="Times New Roman"/>
              </a:rPr>
              <a:t>Плановое и внеплановое </a:t>
            </a:r>
            <a:r>
              <a:rPr lang="ru-RU" sz="1400" dirty="0">
                <a:latin typeface="Times New Roman"/>
                <a:ea typeface="Times New Roman"/>
              </a:rPr>
              <a:t>обучение по охране труда завершается соответствующей проверкой знания требований охраны труда работников.</a:t>
            </a:r>
            <a:endParaRPr lang="ru-RU" sz="1400" dirty="0">
              <a:effectLst/>
              <a:latin typeface="Times New Roman"/>
              <a:ea typeface="Times New Roman"/>
            </a:endParaRPr>
          </a:p>
        </p:txBody>
      </p:sp>
      <p:sp>
        <p:nvSpPr>
          <p:cNvPr id="7" name="Прямоугольник 6"/>
          <p:cNvSpPr/>
          <p:nvPr/>
        </p:nvSpPr>
        <p:spPr>
          <a:xfrm>
            <a:off x="6307963" y="2766047"/>
            <a:ext cx="3869266" cy="2209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b="1" u="sng" dirty="0">
                <a:latin typeface="Times New Roman" pitchFamily="18" charset="0"/>
                <a:cs typeface="Times New Roman" pitchFamily="18" charset="0"/>
              </a:rPr>
              <a:t>Комиссия по проверке знаний</a:t>
            </a:r>
          </a:p>
          <a:p>
            <a:pPr algn="ctr"/>
            <a:r>
              <a:rPr lang="ru-RU" sz="1400" b="1" u="sng" dirty="0">
                <a:latin typeface="Times New Roman" pitchFamily="18" charset="0"/>
                <a:cs typeface="Times New Roman" pitchFamily="18" charset="0"/>
              </a:rPr>
              <a:t> (не менее 3-х человек):</a:t>
            </a:r>
          </a:p>
          <a:p>
            <a:pPr marL="342900" indent="-342900" algn="ctr">
              <a:buAutoNum type="arabicPeriod"/>
            </a:pPr>
            <a:r>
              <a:rPr lang="ru-RU" sz="1400" dirty="0">
                <a:latin typeface="Times New Roman" pitchFamily="18" charset="0"/>
                <a:cs typeface="Times New Roman" pitchFamily="18" charset="0"/>
              </a:rPr>
              <a:t>Председатель</a:t>
            </a:r>
          </a:p>
          <a:p>
            <a:pPr marL="342900" indent="-342900" algn="ctr">
              <a:buAutoNum type="arabicPeriod"/>
            </a:pPr>
            <a:r>
              <a:rPr lang="ru-RU" sz="1400" dirty="0">
                <a:latin typeface="Times New Roman" pitchFamily="18" charset="0"/>
                <a:cs typeface="Times New Roman" pitchFamily="18" charset="0"/>
              </a:rPr>
              <a:t>Заместитель председателя</a:t>
            </a:r>
          </a:p>
          <a:p>
            <a:pPr algn="ctr"/>
            <a:r>
              <a:rPr lang="ru-RU" sz="1400" dirty="0">
                <a:latin typeface="Times New Roman" pitchFamily="18" charset="0"/>
                <a:cs typeface="Times New Roman" pitchFamily="18" charset="0"/>
              </a:rPr>
              <a:t> (при необходимости)</a:t>
            </a:r>
          </a:p>
          <a:p>
            <a:pPr algn="ctr"/>
            <a:r>
              <a:rPr lang="ru-RU" sz="1400" dirty="0">
                <a:latin typeface="Times New Roman" pitchFamily="18" charset="0"/>
                <a:cs typeface="Times New Roman" pitchFamily="18" charset="0"/>
              </a:rPr>
              <a:t>3. Члены комиссии </a:t>
            </a:r>
          </a:p>
          <a:p>
            <a:pPr algn="ctr"/>
            <a:r>
              <a:rPr lang="ru-RU" sz="1400" dirty="0">
                <a:latin typeface="Times New Roman" pitchFamily="18" charset="0"/>
                <a:cs typeface="Times New Roman" pitchFamily="18" charset="0"/>
              </a:rPr>
              <a:t>(рук-ли структурных подразделений, СОТ, профсоюз, уполномоченные по ОТ).</a:t>
            </a:r>
          </a:p>
          <a:p>
            <a:pPr algn="ctr"/>
            <a:r>
              <a:rPr lang="ru-RU" sz="1400" b="1" dirty="0">
                <a:solidFill>
                  <a:srgbClr val="FF0000"/>
                </a:solidFill>
                <a:latin typeface="Times New Roman" pitchFamily="18" charset="0"/>
                <a:cs typeface="Times New Roman" pitchFamily="18" charset="0"/>
              </a:rPr>
              <a:t>По всем программам обучения допускается – ЕДИНАЯ комиссия!!!</a:t>
            </a:r>
          </a:p>
        </p:txBody>
      </p:sp>
      <p:cxnSp>
        <p:nvCxnSpPr>
          <p:cNvPr id="9" name="Прямая со стрелкой 8"/>
          <p:cNvCxnSpPr/>
          <p:nvPr/>
        </p:nvCxnSpPr>
        <p:spPr>
          <a:xfrm>
            <a:off x="2159000" y="1409700"/>
            <a:ext cx="0" cy="27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7052733" y="1409700"/>
            <a:ext cx="0" cy="27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p:cNvSpPr/>
          <p:nvPr/>
        </p:nvSpPr>
        <p:spPr>
          <a:xfrm>
            <a:off x="230351" y="5331591"/>
            <a:ext cx="3513666" cy="889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spcAft>
                <a:spcPts val="1115"/>
              </a:spcAft>
            </a:pPr>
            <a:r>
              <a:rPr lang="ru-RU" sz="1400" dirty="0">
                <a:latin typeface="Times New Roman"/>
                <a:ea typeface="Times New Roman"/>
              </a:rPr>
              <a:t>88. Порядок регистрации проведенного инструктажа по охране труда и форма его документирования </a:t>
            </a:r>
            <a:r>
              <a:rPr lang="ru-RU" sz="1400" dirty="0">
                <a:solidFill>
                  <a:srgbClr val="FF0000"/>
                </a:solidFill>
                <a:latin typeface="Times New Roman"/>
                <a:ea typeface="Times New Roman"/>
              </a:rPr>
              <a:t>утверждаются работодателем.</a:t>
            </a:r>
            <a:endParaRPr lang="ru-RU" sz="1400" dirty="0">
              <a:solidFill>
                <a:srgbClr val="FF0000"/>
              </a:solidFill>
              <a:effectLst/>
              <a:latin typeface="Times New Roman"/>
              <a:ea typeface="Times New Roman"/>
            </a:endParaRPr>
          </a:p>
        </p:txBody>
      </p:sp>
      <p:sp>
        <p:nvSpPr>
          <p:cNvPr id="13" name="Скругленный прямоугольник 12"/>
          <p:cNvSpPr/>
          <p:nvPr/>
        </p:nvSpPr>
        <p:spPr>
          <a:xfrm>
            <a:off x="6401891" y="5203280"/>
            <a:ext cx="3869266" cy="889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a:latin typeface="Times New Roman" pitchFamily="18" charset="0"/>
                <a:cs typeface="Times New Roman" pitchFamily="18" charset="0"/>
              </a:rPr>
              <a:t>Протокол проверки знаний требований охраны труда</a:t>
            </a:r>
          </a:p>
        </p:txBody>
      </p:sp>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36207" t="2452" r="7471" b="1609"/>
          <a:stretch/>
        </p:blipFill>
        <p:spPr>
          <a:xfrm>
            <a:off x="3818824" y="2257753"/>
            <a:ext cx="2403527" cy="3070627"/>
          </a:xfrm>
          <a:prstGeom prst="rect">
            <a:avLst/>
          </a:prstGeom>
        </p:spPr>
      </p:pic>
    </p:spTree>
    <p:extLst>
      <p:ext uri="{BB962C8B-B14F-4D97-AF65-F5344CB8AC3E}">
        <p14:creationId xmlns:p14="http://schemas.microsoft.com/office/powerpoint/2010/main" val="1881880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84194"/>
          </a:xfrm>
        </p:spPr>
        <p:txBody>
          <a:bodyPr/>
          <a:lstStyle/>
          <a:p>
            <a:pPr algn="ctr"/>
            <a:r>
              <a:rPr lang="ru-RU" dirty="0" smtClean="0">
                <a:solidFill>
                  <a:schemeClr val="accent2">
                    <a:lumMod val="50000"/>
                  </a:schemeClr>
                </a:solidFill>
                <a:latin typeface="Times New Roman" panose="02020603050405020304" pitchFamily="18" charset="0"/>
                <a:cs typeface="Times New Roman" panose="02020603050405020304" pitchFamily="18" charset="0"/>
              </a:rPr>
              <a:t>Обучение по охране труда</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509205"/>
            <a:ext cx="8596668" cy="4532158"/>
          </a:xfrm>
        </p:spPr>
        <p:txBody>
          <a:bodyPr>
            <a:normAutofit fontScale="85000" lnSpcReduction="20000"/>
          </a:bodyPr>
          <a:lstStyle/>
          <a:p>
            <a:r>
              <a:rPr lang="ru-RU" sz="1900" u="sng" dirty="0" smtClean="0">
                <a:solidFill>
                  <a:srgbClr val="FF0000"/>
                </a:solidFill>
                <a:latin typeface="Times New Roman" panose="02020603050405020304" pitchFamily="18" charset="0"/>
                <a:cs typeface="Times New Roman" panose="02020603050405020304" pitchFamily="18" charset="0"/>
              </a:rPr>
              <a:t>Статья 214. Работодатель </a:t>
            </a:r>
            <a:r>
              <a:rPr lang="ru-RU" sz="1900" u="sng" dirty="0">
                <a:solidFill>
                  <a:srgbClr val="FF0000"/>
                </a:solidFill>
                <a:latin typeface="Times New Roman" panose="02020603050405020304" pitchFamily="18" charset="0"/>
                <a:cs typeface="Times New Roman" panose="02020603050405020304" pitchFamily="18" charset="0"/>
              </a:rPr>
              <a:t>обязан </a:t>
            </a:r>
            <a:r>
              <a:rPr lang="ru-RU" sz="1900" u="sng" dirty="0" smtClean="0">
                <a:solidFill>
                  <a:srgbClr val="FF0000"/>
                </a:solidFill>
                <a:latin typeface="Times New Roman" panose="02020603050405020304" pitchFamily="18" charset="0"/>
                <a:cs typeface="Times New Roman" panose="02020603050405020304" pitchFamily="18" charset="0"/>
              </a:rPr>
              <a:t>обеспечить обучение по охране труда, в том числе:</a:t>
            </a:r>
          </a:p>
          <a:p>
            <a:r>
              <a:rPr lang="ru-RU" sz="1900" dirty="0" smtClean="0">
                <a:latin typeface="Times New Roman" panose="02020603050405020304" pitchFamily="18" charset="0"/>
                <a:cs typeface="Times New Roman" panose="02020603050405020304" pitchFamily="18" charset="0"/>
              </a:rPr>
              <a:t>безопасным </a:t>
            </a:r>
            <a:r>
              <a:rPr lang="ru-RU" sz="1900" dirty="0">
                <a:latin typeface="Times New Roman" panose="02020603050405020304" pitchFamily="18" charset="0"/>
                <a:cs typeface="Times New Roman" panose="02020603050405020304" pitchFamily="18" charset="0"/>
              </a:rPr>
              <a:t>методам и приемам выполнения работ, </a:t>
            </a:r>
            <a:endParaRPr lang="ru-RU" sz="1900" dirty="0" smtClean="0">
              <a:latin typeface="Times New Roman" panose="02020603050405020304" pitchFamily="18" charset="0"/>
              <a:cs typeface="Times New Roman" panose="02020603050405020304" pitchFamily="18" charset="0"/>
            </a:endParaRPr>
          </a:p>
          <a:p>
            <a:r>
              <a:rPr lang="ru-RU" sz="1900" dirty="0" smtClean="0">
                <a:latin typeface="Times New Roman" panose="02020603050405020304" pitchFamily="18" charset="0"/>
                <a:cs typeface="Times New Roman" panose="02020603050405020304" pitchFamily="18" charset="0"/>
              </a:rPr>
              <a:t>обучение </a:t>
            </a:r>
            <a:r>
              <a:rPr lang="ru-RU" sz="1900" dirty="0">
                <a:latin typeface="Times New Roman" panose="02020603050405020304" pitchFamily="18" charset="0"/>
                <a:cs typeface="Times New Roman" panose="02020603050405020304" pitchFamily="18" charset="0"/>
              </a:rPr>
              <a:t>по оказанию первой помощи пострадавшим на производстве</a:t>
            </a:r>
            <a:r>
              <a:rPr lang="ru-RU" sz="1900" dirty="0" smtClean="0">
                <a:latin typeface="Times New Roman" panose="02020603050405020304" pitchFamily="18" charset="0"/>
                <a:cs typeface="Times New Roman" panose="02020603050405020304" pitchFamily="18" charset="0"/>
              </a:rPr>
              <a:t>,</a:t>
            </a:r>
          </a:p>
          <a:p>
            <a:r>
              <a:rPr lang="ru-RU" sz="1900" dirty="0" smtClean="0">
                <a:latin typeface="Times New Roman" panose="02020603050405020304" pitchFamily="18" charset="0"/>
                <a:cs typeface="Times New Roman" panose="02020603050405020304" pitchFamily="18" charset="0"/>
              </a:rPr>
              <a:t> </a:t>
            </a:r>
            <a:r>
              <a:rPr lang="ru-RU" sz="1900" i="1" dirty="0">
                <a:solidFill>
                  <a:srgbClr val="FF0000"/>
                </a:solidFill>
                <a:latin typeface="Times New Roman" panose="02020603050405020304" pitchFamily="18" charset="0"/>
                <a:cs typeface="Times New Roman" panose="02020603050405020304" pitchFamily="18" charset="0"/>
              </a:rPr>
              <a:t>обучение по использованию (применению) средств индивидуальной защиты</a:t>
            </a:r>
            <a:r>
              <a:rPr lang="ru-RU" sz="1900" dirty="0">
                <a:latin typeface="Times New Roman" panose="02020603050405020304" pitchFamily="18" charset="0"/>
                <a:cs typeface="Times New Roman" panose="02020603050405020304" pitchFamily="18" charset="0"/>
              </a:rPr>
              <a:t>, </a:t>
            </a:r>
            <a:endParaRPr lang="ru-RU" sz="1900" dirty="0" smtClean="0">
              <a:latin typeface="Times New Roman" panose="02020603050405020304" pitchFamily="18" charset="0"/>
              <a:cs typeface="Times New Roman" panose="02020603050405020304" pitchFamily="18" charset="0"/>
            </a:endParaRPr>
          </a:p>
          <a:p>
            <a:r>
              <a:rPr lang="ru-RU" sz="1900" dirty="0" smtClean="0">
                <a:latin typeface="Times New Roman" panose="02020603050405020304" pitchFamily="18" charset="0"/>
                <a:cs typeface="Times New Roman" panose="02020603050405020304" pitchFamily="18" charset="0"/>
              </a:rPr>
              <a:t>инструктаж </a:t>
            </a:r>
            <a:r>
              <a:rPr lang="ru-RU" sz="1900" dirty="0">
                <a:latin typeface="Times New Roman" panose="02020603050405020304" pitchFamily="18" charset="0"/>
                <a:cs typeface="Times New Roman" panose="02020603050405020304" pitchFamily="18" charset="0"/>
              </a:rPr>
              <a:t>по охране труда, </a:t>
            </a:r>
            <a:endParaRPr lang="ru-RU" sz="1900" dirty="0" smtClean="0">
              <a:latin typeface="Times New Roman" panose="02020603050405020304" pitchFamily="18" charset="0"/>
              <a:cs typeface="Times New Roman" panose="02020603050405020304" pitchFamily="18" charset="0"/>
            </a:endParaRPr>
          </a:p>
          <a:p>
            <a:r>
              <a:rPr lang="ru-RU" sz="1900" dirty="0" smtClean="0">
                <a:latin typeface="Times New Roman" panose="02020603050405020304" pitchFamily="18" charset="0"/>
                <a:cs typeface="Times New Roman" panose="02020603050405020304" pitchFamily="18" charset="0"/>
              </a:rPr>
              <a:t>стажировку </a:t>
            </a:r>
            <a:r>
              <a:rPr lang="ru-RU" sz="1900" dirty="0">
                <a:latin typeface="Times New Roman" panose="02020603050405020304" pitchFamily="18" charset="0"/>
                <a:cs typeface="Times New Roman" panose="02020603050405020304" pitchFamily="18" charset="0"/>
              </a:rPr>
              <a:t>на рабочем месте (для определенных категорий работников</a:t>
            </a:r>
            <a:r>
              <a:rPr lang="ru-RU" sz="1900" dirty="0" smtClean="0">
                <a:latin typeface="Times New Roman" panose="02020603050405020304" pitchFamily="18" charset="0"/>
                <a:cs typeface="Times New Roman" panose="02020603050405020304" pitchFamily="18" charset="0"/>
              </a:rPr>
              <a:t>)</a:t>
            </a:r>
          </a:p>
          <a:p>
            <a:r>
              <a:rPr lang="ru-RU" sz="1900" dirty="0" smtClean="0">
                <a:latin typeface="Times New Roman" panose="02020603050405020304" pitchFamily="18" charset="0"/>
                <a:cs typeface="Times New Roman" panose="02020603050405020304" pitchFamily="18" charset="0"/>
              </a:rPr>
              <a:t> проверку </a:t>
            </a:r>
            <a:r>
              <a:rPr lang="ru-RU" sz="1900" dirty="0">
                <a:latin typeface="Times New Roman" panose="02020603050405020304" pitchFamily="18" charset="0"/>
                <a:cs typeface="Times New Roman" panose="02020603050405020304" pitchFamily="18" charset="0"/>
              </a:rPr>
              <a:t>знания требований охраны труда;</a:t>
            </a:r>
            <a:br>
              <a:rPr lang="ru-RU" sz="1900" dirty="0">
                <a:latin typeface="Times New Roman" panose="02020603050405020304" pitchFamily="18" charset="0"/>
                <a:cs typeface="Times New Roman" panose="02020603050405020304" pitchFamily="18" charset="0"/>
              </a:rPr>
            </a:br>
            <a:endParaRPr lang="ru-RU" sz="1900" dirty="0" smtClean="0">
              <a:latin typeface="Times New Roman" panose="02020603050405020304" pitchFamily="18" charset="0"/>
              <a:cs typeface="Times New Roman" panose="02020603050405020304" pitchFamily="18" charset="0"/>
            </a:endParaRPr>
          </a:p>
          <a:p>
            <a:r>
              <a:rPr lang="ru-RU" sz="1900" u="sng" dirty="0" smtClean="0">
                <a:solidFill>
                  <a:srgbClr val="FF0000"/>
                </a:solidFill>
                <a:latin typeface="Times New Roman" panose="02020603050405020304" pitchFamily="18" charset="0"/>
                <a:cs typeface="Times New Roman" panose="02020603050405020304" pitchFamily="18" charset="0"/>
              </a:rPr>
              <a:t>Статья</a:t>
            </a:r>
            <a:r>
              <a:rPr lang="ru-RU" sz="1900" u="sng" dirty="0">
                <a:solidFill>
                  <a:srgbClr val="FF0000"/>
                </a:solidFill>
                <a:latin typeface="Times New Roman" panose="02020603050405020304" pitchFamily="18" charset="0"/>
                <a:cs typeface="Times New Roman" panose="02020603050405020304" pitchFamily="18" charset="0"/>
              </a:rPr>
              <a:t> </a:t>
            </a:r>
            <a:r>
              <a:rPr lang="ru-RU" sz="1900" u="sng" dirty="0" smtClean="0">
                <a:solidFill>
                  <a:srgbClr val="FF0000"/>
                </a:solidFill>
                <a:latin typeface="Times New Roman" panose="02020603050405020304" pitchFamily="18" charset="0"/>
                <a:cs typeface="Times New Roman" panose="02020603050405020304" pitchFamily="18" charset="0"/>
              </a:rPr>
              <a:t>215. </a:t>
            </a:r>
            <a:r>
              <a:rPr lang="ru-RU" sz="1900" u="sng" dirty="0">
                <a:solidFill>
                  <a:srgbClr val="FF0000"/>
                </a:solidFill>
                <a:latin typeface="Times New Roman" panose="02020603050405020304" pitchFamily="18" charset="0"/>
                <a:cs typeface="Times New Roman" panose="02020603050405020304" pitchFamily="18" charset="0"/>
              </a:rPr>
              <a:t>Обязанности </a:t>
            </a:r>
            <a:r>
              <a:rPr lang="ru-RU" sz="1900" u="sng" dirty="0" smtClean="0">
                <a:solidFill>
                  <a:srgbClr val="FF0000"/>
                </a:solidFill>
                <a:latin typeface="Times New Roman" panose="02020603050405020304" pitchFamily="18" charset="0"/>
                <a:cs typeface="Times New Roman" panose="02020603050405020304" pitchFamily="18" charset="0"/>
              </a:rPr>
              <a:t>работника в области охраны труда:</a:t>
            </a:r>
          </a:p>
          <a:p>
            <a:r>
              <a:rPr lang="ru-RU" sz="1900" dirty="0" smtClean="0">
                <a:latin typeface="Times New Roman" panose="02020603050405020304" pitchFamily="18" charset="0"/>
                <a:cs typeface="Times New Roman" panose="02020603050405020304" pitchFamily="18" charset="0"/>
              </a:rPr>
              <a:t>проходить </a:t>
            </a:r>
            <a:r>
              <a:rPr lang="ru-RU" sz="1900" dirty="0">
                <a:latin typeface="Times New Roman" panose="02020603050405020304" pitchFamily="18" charset="0"/>
                <a:cs typeface="Times New Roman" panose="02020603050405020304" pitchFamily="18" charset="0"/>
              </a:rPr>
              <a:t>в установленном порядке обучение по охране труда, в том числе обучение безопасным методам и приемам выполнения работ, обучение по оказанию первой помощи пострадавшим на производстве, обучение по использованию (применению) средств индивидуальной защиты, инструктаж по охране труда, стажировку на рабочем месте (для определенных категорий работников) и проверку знания требований охраны труда;</a:t>
            </a: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41074989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394" y="442196"/>
            <a:ext cx="2732689" cy="523220"/>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ПРОВЕРКА ЗНАНИЙ ТРЕБОВАНИЙ ОХРАНЫ ТРУДА</a:t>
            </a:r>
            <a:endParaRPr lang="ru-RU" sz="1400" dirty="0">
              <a:latin typeface="Times New Roman" panose="02020603050405020304" pitchFamily="18" charset="0"/>
              <a:cs typeface="Times New Roman" panose="02020603050405020304" pitchFamily="18" charset="0"/>
            </a:endParaRPr>
          </a:p>
        </p:txBody>
      </p:sp>
      <p:sp>
        <p:nvSpPr>
          <p:cNvPr id="6" name="Овал 5"/>
          <p:cNvSpPr/>
          <p:nvPr/>
        </p:nvSpPr>
        <p:spPr>
          <a:xfrm>
            <a:off x="4651373" y="948594"/>
            <a:ext cx="1134027" cy="109590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solidFill>
                <a:schemeClr val="bg1"/>
              </a:solidFill>
            </a:endParaRPr>
          </a:p>
        </p:txBody>
      </p:sp>
      <p:sp>
        <p:nvSpPr>
          <p:cNvPr id="7" name="TextBox 6"/>
          <p:cNvSpPr txBox="1"/>
          <p:nvPr/>
        </p:nvSpPr>
        <p:spPr>
          <a:xfrm>
            <a:off x="4677106" y="1234935"/>
            <a:ext cx="1135116" cy="523220"/>
          </a:xfrm>
          <a:prstGeom prst="rect">
            <a:avLst/>
          </a:prstGeom>
          <a:noFill/>
        </p:spPr>
        <p:txBody>
          <a:bodyPr wrap="square" rtlCol="0">
            <a:spAutoFit/>
          </a:bodyPr>
          <a:lstStyle/>
          <a:p>
            <a:r>
              <a:rPr lang="ru-RU" sz="1400" dirty="0" smtClean="0"/>
              <a:t>ЕДИНАЯ КОМИССИЯ </a:t>
            </a:r>
            <a:endParaRPr lang="ru-RU" sz="1400" dirty="0"/>
          </a:p>
        </p:txBody>
      </p:sp>
      <p:sp>
        <p:nvSpPr>
          <p:cNvPr id="8" name="TextBox 7"/>
          <p:cNvSpPr txBox="1"/>
          <p:nvPr/>
        </p:nvSpPr>
        <p:spPr>
          <a:xfrm>
            <a:off x="4561493" y="556190"/>
            <a:ext cx="1366343"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600" dirty="0" smtClean="0"/>
              <a:t>ОТ И СУОТ </a:t>
            </a:r>
            <a:endParaRPr lang="ru-RU" sz="1600" dirty="0"/>
          </a:p>
        </p:txBody>
      </p:sp>
      <p:sp>
        <p:nvSpPr>
          <p:cNvPr id="9" name="TextBox 8"/>
          <p:cNvSpPr txBox="1"/>
          <p:nvPr/>
        </p:nvSpPr>
        <p:spPr>
          <a:xfrm>
            <a:off x="5854263" y="1091397"/>
            <a:ext cx="1660633"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400" dirty="0" smtClean="0"/>
              <a:t>ПРИМЕНЕНИЕ СИЗ</a:t>
            </a:r>
            <a:endParaRPr lang="ru-RU" sz="1400" dirty="0"/>
          </a:p>
        </p:txBody>
      </p:sp>
      <p:sp>
        <p:nvSpPr>
          <p:cNvPr id="10" name="TextBox 9"/>
          <p:cNvSpPr txBox="1"/>
          <p:nvPr/>
        </p:nvSpPr>
        <p:spPr>
          <a:xfrm>
            <a:off x="5870027" y="1890608"/>
            <a:ext cx="1145627"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400" dirty="0" smtClean="0"/>
              <a:t>РАБОТЫ ПО</a:t>
            </a:r>
            <a:endParaRPr lang="ru-RU" sz="1400" dirty="0"/>
          </a:p>
        </p:txBody>
      </p:sp>
      <p:sp>
        <p:nvSpPr>
          <p:cNvPr id="11" name="TextBox 10"/>
          <p:cNvSpPr txBox="1"/>
          <p:nvPr/>
        </p:nvSpPr>
        <p:spPr>
          <a:xfrm>
            <a:off x="3281727" y="1991958"/>
            <a:ext cx="160667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400" dirty="0" smtClean="0"/>
              <a:t>ПЕРВАЯ ПОМОЩЬ</a:t>
            </a:r>
            <a:endParaRPr lang="ru-RU" sz="1400" dirty="0"/>
          </a:p>
        </p:txBody>
      </p:sp>
      <p:sp>
        <p:nvSpPr>
          <p:cNvPr id="12" name="TextBox 11"/>
          <p:cNvSpPr txBox="1"/>
          <p:nvPr/>
        </p:nvSpPr>
        <p:spPr>
          <a:xfrm>
            <a:off x="3355759" y="1234935"/>
            <a:ext cx="122602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400" dirty="0" smtClean="0"/>
              <a:t>БМИПВР при ВОПФ и ОИ </a:t>
            </a:r>
            <a:endParaRPr lang="ru-RU" sz="1400" dirty="0"/>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6070" y="1116366"/>
            <a:ext cx="625365" cy="625365"/>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4604" flipH="1">
            <a:off x="3227804" y="1468354"/>
            <a:ext cx="543780" cy="621462"/>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15654" y="1552782"/>
            <a:ext cx="283778" cy="377898"/>
          </a:xfrm>
          <a:prstGeom prst="rect">
            <a:avLst/>
          </a:prstGeom>
        </p:spPr>
      </p:pic>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8402" y="51760"/>
            <a:ext cx="659970" cy="504430"/>
          </a:xfrm>
          <a:prstGeom prst="rect">
            <a:avLst/>
          </a:prstGeom>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4214" y="758283"/>
            <a:ext cx="578919" cy="506554"/>
          </a:xfrm>
          <a:prstGeom prst="rect">
            <a:avLst/>
          </a:prstGeom>
        </p:spPr>
      </p:pic>
      <p:cxnSp>
        <p:nvCxnSpPr>
          <p:cNvPr id="20" name="Прямая со стрелкой 19"/>
          <p:cNvCxnSpPr/>
          <p:nvPr/>
        </p:nvCxnSpPr>
        <p:spPr>
          <a:xfrm flipH="1" flipV="1">
            <a:off x="5402317" y="2134443"/>
            <a:ext cx="146055" cy="5562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2667352" y="2748981"/>
            <a:ext cx="561598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dirty="0" smtClean="0">
                <a:latin typeface="Times New Roman" panose="02020603050405020304" pitchFamily="18" charset="0"/>
                <a:cs typeface="Times New Roman" panose="02020603050405020304" pitchFamily="18" charset="0"/>
              </a:rPr>
              <a:t>КОМИССИЯ В СОСТАВЕ НЕ МЕНЕЕ 3-Х ЧЕЛОВЕК </a:t>
            </a:r>
            <a:endParaRPr lang="ru-RU" dirty="0">
              <a:latin typeface="Times New Roman" panose="02020603050405020304" pitchFamily="18" charset="0"/>
              <a:cs typeface="Times New Roman" panose="02020603050405020304" pitchFamily="18" charset="0"/>
            </a:endParaRPr>
          </a:p>
        </p:txBody>
      </p:sp>
      <p:cxnSp>
        <p:nvCxnSpPr>
          <p:cNvPr id="24" name="Прямая со стрелкой 23"/>
          <p:cNvCxnSpPr/>
          <p:nvPr/>
        </p:nvCxnSpPr>
        <p:spPr>
          <a:xfrm flipH="1">
            <a:off x="2785241" y="3331779"/>
            <a:ext cx="714453" cy="5360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5" name="Овал 24"/>
          <p:cNvSpPr/>
          <p:nvPr/>
        </p:nvSpPr>
        <p:spPr>
          <a:xfrm>
            <a:off x="1366344" y="3867807"/>
            <a:ext cx="1765739" cy="1606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КОМИССИЯ ПО ПРОВЕРКЕ ЗНАНИЙ ТРЕБОВАНИЙ ОХРАНЫ ТРУДА </a:t>
            </a:r>
            <a:endParaRPr lang="ru-RU" sz="12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99394" y="3867807"/>
            <a:ext cx="972455" cy="28003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200" dirty="0" smtClean="0"/>
              <a:t>ОТ И СУОТ </a:t>
            </a:r>
            <a:endParaRPr lang="ru-RU" sz="1200" dirty="0"/>
          </a:p>
        </p:txBody>
      </p:sp>
      <p:sp>
        <p:nvSpPr>
          <p:cNvPr id="28" name="TextBox 27"/>
          <p:cNvSpPr txBox="1"/>
          <p:nvPr/>
        </p:nvSpPr>
        <p:spPr>
          <a:xfrm>
            <a:off x="239697" y="4349590"/>
            <a:ext cx="107645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200" dirty="0" smtClean="0"/>
              <a:t>БМИПВР при ВОПФ и ОИ</a:t>
            </a:r>
            <a:endParaRPr lang="ru-RU" sz="1400" dirty="0"/>
          </a:p>
        </p:txBody>
      </p:sp>
      <p:sp>
        <p:nvSpPr>
          <p:cNvPr id="29" name="TextBox 28"/>
          <p:cNvSpPr txBox="1"/>
          <p:nvPr/>
        </p:nvSpPr>
        <p:spPr>
          <a:xfrm>
            <a:off x="58509" y="4899527"/>
            <a:ext cx="1257637" cy="2539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050" dirty="0" smtClean="0"/>
              <a:t>ПЕРВАЯ ПОМОЩЬ</a:t>
            </a:r>
            <a:endParaRPr lang="ru-RU" sz="1050" dirty="0"/>
          </a:p>
        </p:txBody>
      </p:sp>
      <p:sp>
        <p:nvSpPr>
          <p:cNvPr id="31" name="TextBox 30"/>
          <p:cNvSpPr txBox="1"/>
          <p:nvPr/>
        </p:nvSpPr>
        <p:spPr>
          <a:xfrm>
            <a:off x="81885" y="5307078"/>
            <a:ext cx="1492469"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200" dirty="0" smtClean="0"/>
              <a:t>ПРИМЕНЕНИЕ СИЗ</a:t>
            </a:r>
            <a:endParaRPr lang="ru-RU" sz="1200" dirty="0"/>
          </a:p>
        </p:txBody>
      </p:sp>
      <p:cxnSp>
        <p:nvCxnSpPr>
          <p:cNvPr id="33" name="Прямая со стрелкой 32"/>
          <p:cNvCxnSpPr/>
          <p:nvPr/>
        </p:nvCxnSpPr>
        <p:spPr>
          <a:xfrm>
            <a:off x="3202319" y="4828334"/>
            <a:ext cx="946182"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4122226" y="4610987"/>
            <a:ext cx="3035320" cy="830997"/>
          </a:xfrm>
          <a:prstGeom prst="rect">
            <a:avLst/>
          </a:prstGeom>
          <a:noFill/>
        </p:spPr>
        <p:txBody>
          <a:bodyPr wrap="square" rtlCol="0">
            <a:spAutoFit/>
          </a:bodyPr>
          <a:lstStyle/>
          <a:p>
            <a:r>
              <a:rPr lang="ru-RU" sz="1200" dirty="0" smtClean="0">
                <a:latin typeface="Times New Roman" panose="02020603050405020304" pitchFamily="18" charset="0"/>
                <a:cs typeface="Times New Roman" panose="02020603050405020304" pitchFamily="18" charset="0"/>
              </a:rPr>
              <a:t>В УЧЕБНОМ ЦЕНТРЕ ОБУЧАЕТСЯ МИНИСМАЛЬНОЕ КОЛЛИЧЕСТВО ЧЛЕНОВ КОМИССИЙ В СООТВЕТСВИИ С ПРИЛОЖЕНИЕМ 4 К ПОРЯДКУ 2464</a:t>
            </a:r>
            <a:endParaRPr lang="ru-RU" sz="1200" dirty="0">
              <a:latin typeface="Times New Roman" panose="02020603050405020304" pitchFamily="18" charset="0"/>
              <a:cs typeface="Times New Roman" panose="02020603050405020304" pitchFamily="18" charset="0"/>
            </a:endParaRPr>
          </a:p>
        </p:txBody>
      </p:sp>
      <p:sp>
        <p:nvSpPr>
          <p:cNvPr id="36" name="Овал 35"/>
          <p:cNvSpPr/>
          <p:nvPr/>
        </p:nvSpPr>
        <p:spPr>
          <a:xfrm>
            <a:off x="7903779" y="3977218"/>
            <a:ext cx="2921876" cy="2055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СПЕЦИАЛИЗИРОВАННЫЕ КОМИССИИ ПО ПРОВРЕКЕ ЗНАНИЙ РАБОТНИКОВ </a:t>
            </a:r>
            <a:endParaRPr lang="ru-RU" sz="12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8534400" y="3393877"/>
            <a:ext cx="1660633"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400" dirty="0" smtClean="0"/>
              <a:t>ПРИМЕНЕНИЕ СИЗ</a:t>
            </a:r>
            <a:endParaRPr lang="ru-RU" sz="1400" dirty="0"/>
          </a:p>
        </p:txBody>
      </p:sp>
      <p:sp>
        <p:nvSpPr>
          <p:cNvPr id="38" name="TextBox 37"/>
          <p:cNvSpPr txBox="1"/>
          <p:nvPr/>
        </p:nvSpPr>
        <p:spPr>
          <a:xfrm>
            <a:off x="7258097" y="6046892"/>
            <a:ext cx="160667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400" dirty="0" smtClean="0"/>
              <a:t>ПЕРВАЯ ПОМОЩЬ</a:t>
            </a:r>
            <a:endParaRPr lang="ru-RU" sz="1400" dirty="0"/>
          </a:p>
        </p:txBody>
      </p:sp>
      <p:sp>
        <p:nvSpPr>
          <p:cNvPr id="39" name="TextBox 38"/>
          <p:cNvSpPr txBox="1"/>
          <p:nvPr/>
        </p:nvSpPr>
        <p:spPr>
          <a:xfrm>
            <a:off x="6942082" y="3898733"/>
            <a:ext cx="1145627"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1400" dirty="0" smtClean="0"/>
              <a:t>РАБОТЫ ПО</a:t>
            </a:r>
            <a:endParaRPr lang="ru-RU" sz="1400" dirty="0"/>
          </a:p>
        </p:txBody>
      </p:sp>
      <p:cxnSp>
        <p:nvCxnSpPr>
          <p:cNvPr id="41" name="Прямая со стрелкой 40"/>
          <p:cNvCxnSpPr/>
          <p:nvPr/>
        </p:nvCxnSpPr>
        <p:spPr>
          <a:xfrm>
            <a:off x="8198069" y="1423727"/>
            <a:ext cx="33633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2" name="TextBox 41"/>
          <p:cNvSpPr txBox="1"/>
          <p:nvPr/>
        </p:nvSpPr>
        <p:spPr>
          <a:xfrm>
            <a:off x="8864772" y="894744"/>
            <a:ext cx="269660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1600" dirty="0" smtClean="0">
                <a:latin typeface="Times New Roman" panose="02020603050405020304" pitchFamily="18" charset="0"/>
                <a:cs typeface="Times New Roman" panose="02020603050405020304" pitchFamily="18" charset="0"/>
              </a:rPr>
              <a:t>ВСЕ ЧЛЕНЫ КОМИССИИ ОБУЧАЮТСЯ В УЧЕБНОМ ЦЕНТРЕ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558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7491" y="259367"/>
            <a:ext cx="9261323" cy="821266"/>
          </a:xfrm>
        </p:spPr>
        <p:txBody>
          <a:bodyPr>
            <a:noAutofit/>
          </a:bodyPr>
          <a:lstStyle/>
          <a:p>
            <a:pPr algn="ctr"/>
            <a:r>
              <a:rPr lang="ru-RU" sz="2400" b="1" dirty="0">
                <a:solidFill>
                  <a:schemeClr val="accent2">
                    <a:lumMod val="50000"/>
                  </a:schemeClr>
                </a:solidFill>
                <a:latin typeface="Times New Roman"/>
                <a:ea typeface="Calibri"/>
              </a:rPr>
              <a:t>Протокол проверки знаний требований охраны труда</a:t>
            </a:r>
            <a:r>
              <a:rPr lang="ru-RU" sz="2400" dirty="0">
                <a:solidFill>
                  <a:schemeClr val="accent2">
                    <a:lumMod val="50000"/>
                  </a:schemeClr>
                </a:solidFill>
                <a:latin typeface="Times New Roman"/>
                <a:ea typeface="Calibri"/>
              </a:rPr>
              <a:t> (сравнение)</a:t>
            </a:r>
            <a:endParaRPr lang="ru-RU" sz="2400" dirty="0">
              <a:solidFill>
                <a:schemeClr val="accent2">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56825794"/>
              </p:ext>
            </p:extLst>
          </p:nvPr>
        </p:nvGraphicFramePr>
        <p:xfrm>
          <a:off x="579890" y="786719"/>
          <a:ext cx="11067823" cy="5947642"/>
        </p:xfrm>
        <a:graphic>
          <a:graphicData uri="http://schemas.openxmlformats.org/drawingml/2006/table">
            <a:tbl>
              <a:tblPr firstRow="1" bandRow="1">
                <a:tableStyleId>{5C22544A-7EE6-4342-B048-85BDC9FD1C3A}</a:tableStyleId>
              </a:tblPr>
              <a:tblGrid>
                <a:gridCol w="716250">
                  <a:extLst>
                    <a:ext uri="{9D8B030D-6E8A-4147-A177-3AD203B41FA5}">
                      <a16:colId xmlns="" xmlns:a16="http://schemas.microsoft.com/office/drawing/2014/main" val="20000"/>
                    </a:ext>
                  </a:extLst>
                </a:gridCol>
                <a:gridCol w="3112574">
                  <a:extLst>
                    <a:ext uri="{9D8B030D-6E8A-4147-A177-3AD203B41FA5}">
                      <a16:colId xmlns="" xmlns:a16="http://schemas.microsoft.com/office/drawing/2014/main" val="20001"/>
                    </a:ext>
                  </a:extLst>
                </a:gridCol>
                <a:gridCol w="7238999">
                  <a:extLst>
                    <a:ext uri="{9D8B030D-6E8A-4147-A177-3AD203B41FA5}">
                      <a16:colId xmlns="" xmlns:a16="http://schemas.microsoft.com/office/drawing/2014/main" val="20002"/>
                    </a:ext>
                  </a:extLst>
                </a:gridCol>
              </a:tblGrid>
              <a:tr h="583670">
                <a:tc>
                  <a:txBody>
                    <a:bodyPr/>
                    <a:lstStyle/>
                    <a:p>
                      <a:r>
                        <a:rPr lang="ru-RU" sz="1400" b="0" dirty="0">
                          <a:solidFill>
                            <a:schemeClr val="tx1"/>
                          </a:solidFill>
                          <a:latin typeface="Times New Roman" pitchFamily="18" charset="0"/>
                          <a:cs typeface="Times New Roman" pitchFamily="18" charset="0"/>
                        </a:rPr>
                        <a:t>№</a:t>
                      </a:r>
                      <a:r>
                        <a:rPr lang="ru-RU" sz="1400" b="0" baseline="0" dirty="0">
                          <a:solidFill>
                            <a:schemeClr val="tx1"/>
                          </a:solidFill>
                          <a:latin typeface="Times New Roman" pitchFamily="18" charset="0"/>
                          <a:cs typeface="Times New Roman" pitchFamily="18" charset="0"/>
                        </a:rPr>
                        <a:t> п/п</a:t>
                      </a:r>
                      <a:endParaRPr lang="ru-RU" sz="1400" b="0" dirty="0">
                        <a:solidFill>
                          <a:schemeClr val="tx1"/>
                        </a:solidFill>
                        <a:latin typeface="Times New Roman" pitchFamily="18" charset="0"/>
                        <a:cs typeface="Times New Roman" pitchFamily="18" charset="0"/>
                      </a:endParaRPr>
                    </a:p>
                  </a:txBody>
                  <a:tcPr/>
                </a:tc>
                <a:tc>
                  <a:txBody>
                    <a:bodyPr/>
                    <a:lstStyle/>
                    <a:p>
                      <a:pPr algn="ctr"/>
                      <a:r>
                        <a:rPr lang="ru-RU" sz="1800" dirty="0">
                          <a:solidFill>
                            <a:schemeClr val="tx1"/>
                          </a:solidFill>
                          <a:latin typeface="Times New Roman" panose="02020603050405020304" pitchFamily="18" charset="0"/>
                          <a:cs typeface="Times New Roman" panose="02020603050405020304" pitchFamily="18" charset="0"/>
                        </a:rPr>
                        <a:t>Постановление 1/29</a:t>
                      </a:r>
                    </a:p>
                  </a:txBody>
                  <a:tcPr/>
                </a:tc>
                <a:tc>
                  <a:txBody>
                    <a:bodyPr/>
                    <a:lstStyle/>
                    <a:p>
                      <a:pPr algn="ctr"/>
                      <a:r>
                        <a:rPr lang="ru-RU" sz="1800" dirty="0">
                          <a:solidFill>
                            <a:schemeClr val="tx1"/>
                          </a:solidFill>
                          <a:latin typeface="Times New Roman" panose="02020603050405020304" pitchFamily="18" charset="0"/>
                          <a:cs typeface="Times New Roman" panose="02020603050405020304" pitchFamily="18" charset="0"/>
                        </a:rPr>
                        <a:t>Постановление № 2464</a:t>
                      </a:r>
                    </a:p>
                  </a:txBody>
                  <a:tcPr/>
                </a:tc>
                <a:extLst>
                  <a:ext uri="{0D108BD9-81ED-4DB2-BD59-A6C34878D82A}">
                    <a16:rowId xmlns="" xmlns:a16="http://schemas.microsoft.com/office/drawing/2014/main" val="10000"/>
                  </a:ext>
                </a:extLst>
              </a:tr>
              <a:tr h="370840">
                <a:tc>
                  <a:txBody>
                    <a:bodyPr/>
                    <a:lstStyle/>
                    <a:p>
                      <a:r>
                        <a:rPr lang="ru-RU" sz="1200" dirty="0">
                          <a:latin typeface="Times New Roman" pitchFamily="18" charset="0"/>
                          <a:cs typeface="Times New Roman" pitchFamily="18" charset="0"/>
                        </a:rPr>
                        <a:t>1.</a:t>
                      </a:r>
                    </a:p>
                  </a:txBody>
                  <a:tcPr/>
                </a:tc>
                <a:tc>
                  <a:txBody>
                    <a:bodyPr/>
                    <a:lstStyle/>
                    <a:p>
                      <a:pPr marL="457200" algn="ctr">
                        <a:lnSpc>
                          <a:spcPct val="115000"/>
                        </a:lnSpc>
                        <a:spcAft>
                          <a:spcPts val="0"/>
                        </a:spcAft>
                      </a:pPr>
                      <a:r>
                        <a:rPr lang="ru-RU" sz="1400" dirty="0">
                          <a:effectLst/>
                          <a:latin typeface="Times New Roman" panose="02020603050405020304" pitchFamily="18" charset="0"/>
                          <a:ea typeface="Times New Roman"/>
                          <a:cs typeface="Times New Roman" panose="02020603050405020304" pitchFamily="18" charset="0"/>
                        </a:rPr>
                        <a:t>Фамилия,</a:t>
                      </a:r>
                      <a:r>
                        <a:rPr lang="ru-RU" sz="1400" baseline="0" dirty="0">
                          <a:effectLst/>
                          <a:latin typeface="Times New Roman" panose="02020603050405020304" pitchFamily="18" charset="0"/>
                          <a:ea typeface="Times New Roman"/>
                          <a:cs typeface="Times New Roman" panose="02020603050405020304" pitchFamily="18" charset="0"/>
                        </a:rPr>
                        <a:t> имя, отчество</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457200" algn="ctr">
                        <a:lnSpc>
                          <a:spcPct val="115000"/>
                        </a:lnSpc>
                        <a:spcAft>
                          <a:spcPts val="0"/>
                        </a:spcAft>
                      </a:pPr>
                      <a:r>
                        <a:rPr lang="ru-RU" sz="1400" dirty="0">
                          <a:effectLst/>
                          <a:latin typeface="Times New Roman" panose="02020603050405020304" pitchFamily="18" charset="0"/>
                          <a:ea typeface="Times New Roman"/>
                          <a:cs typeface="Times New Roman" panose="02020603050405020304" pitchFamily="18" charset="0"/>
                        </a:rPr>
                        <a:t>Полное наименование организации или индивидуального предпринимателя, оказывающих услуги по обучению работодателей и работников вопросам охраны труда, или работодателя, проводившего обучение по охране труда;</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370840">
                <a:tc>
                  <a:txBody>
                    <a:bodyPr/>
                    <a:lstStyle/>
                    <a:p>
                      <a:r>
                        <a:rPr lang="ru-RU" sz="1200" dirty="0">
                          <a:latin typeface="Times New Roman" pitchFamily="18" charset="0"/>
                          <a:cs typeface="Times New Roman" pitchFamily="18" charset="0"/>
                        </a:rPr>
                        <a:t>2.</a:t>
                      </a:r>
                    </a:p>
                  </a:txBody>
                  <a:tcPr/>
                </a:tc>
                <a:tc>
                  <a:txBody>
                    <a:bodyPr/>
                    <a:lstStyle/>
                    <a:p>
                      <a:pPr algn="ctr"/>
                      <a:r>
                        <a:rPr lang="ru-RU" sz="1400" dirty="0">
                          <a:latin typeface="Times New Roman" pitchFamily="18" charset="0"/>
                          <a:cs typeface="Times New Roman" pitchFamily="18" charset="0"/>
                        </a:rPr>
                        <a:t>Должность</a:t>
                      </a:r>
                    </a:p>
                  </a:txBody>
                  <a:tcPr/>
                </a:tc>
                <a:tc>
                  <a:txBody>
                    <a:bodyPr/>
                    <a:lstStyle/>
                    <a:p>
                      <a:pPr algn="ctr">
                        <a:lnSpc>
                          <a:spcPct val="115000"/>
                        </a:lnSpc>
                        <a:spcAft>
                          <a:spcPts val="1115"/>
                        </a:spcAft>
                      </a:pPr>
                      <a:r>
                        <a:rPr lang="ru-RU" sz="1400" dirty="0">
                          <a:solidFill>
                            <a:srgbClr val="FF0000"/>
                          </a:solidFill>
                          <a:effectLst/>
                          <a:latin typeface="Times New Roman" panose="02020603050405020304" pitchFamily="18" charset="0"/>
                          <a:ea typeface="Times New Roman"/>
                          <a:cs typeface="Times New Roman" panose="02020603050405020304" pitchFamily="18" charset="0"/>
                        </a:rPr>
                        <a:t>Дата и номер приказа руководителя организации или индивидуального предпринимателя, оказывающих услуги по обучению работодателей и работников вопросам охраны труда, или работодателя о создании комиссии по проверке знания требований охраны труда;</a:t>
                      </a:r>
                      <a:endParaRPr lang="ru-RU" sz="14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370840">
                <a:tc>
                  <a:txBody>
                    <a:bodyPr/>
                    <a:lstStyle/>
                    <a:p>
                      <a:r>
                        <a:rPr lang="ru-RU" sz="1200" dirty="0">
                          <a:latin typeface="Times New Roman" pitchFamily="18" charset="0"/>
                          <a:cs typeface="Times New Roman" pitchFamily="18" charset="0"/>
                        </a:rPr>
                        <a:t>3.</a:t>
                      </a:r>
                    </a:p>
                  </a:txBody>
                  <a:tcPr/>
                </a:tc>
                <a:tc>
                  <a:txBody>
                    <a:bodyPr/>
                    <a:lstStyle/>
                    <a:p>
                      <a:pPr algn="ctr"/>
                      <a:r>
                        <a:rPr lang="ru-RU" sz="1400" dirty="0">
                          <a:effectLst/>
                          <a:latin typeface="Times New Roman" panose="02020603050405020304" pitchFamily="18" charset="0"/>
                          <a:ea typeface="Times New Roman"/>
                          <a:cs typeface="Times New Roman" panose="02020603050405020304" pitchFamily="18" charset="0"/>
                        </a:rPr>
                        <a:t>Наименование подразделения (цех, участок, отдел, лаборатория, мастерская и т.д.)</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a:effectLst/>
                          <a:latin typeface="Times New Roman" panose="02020603050405020304" pitchFamily="18" charset="0"/>
                          <a:ea typeface="Times New Roman"/>
                          <a:cs typeface="Times New Roman" panose="02020603050405020304" pitchFamily="18" charset="0"/>
                        </a:rPr>
                        <a:t>Фамилия, имя, отчество (при наличии) председателя, заместителя (заместителей) председателя (при наличии) и членов комиссии по проверке знания требований охраны труда;</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r h="370840">
                <a:tc>
                  <a:txBody>
                    <a:bodyPr/>
                    <a:lstStyle/>
                    <a:p>
                      <a:r>
                        <a:rPr lang="ru-RU" sz="1200" dirty="0">
                          <a:latin typeface="Times New Roman" pitchFamily="18" charset="0"/>
                          <a:cs typeface="Times New Roman" pitchFamily="18" charset="0"/>
                        </a:rPr>
                        <a:t>4.</a:t>
                      </a:r>
                    </a:p>
                  </a:txBody>
                  <a:tcPr/>
                </a:tc>
                <a:tc>
                  <a:txBody>
                    <a:bodyPr/>
                    <a:lstStyle/>
                    <a:p>
                      <a:pPr marL="457200" algn="ctr">
                        <a:lnSpc>
                          <a:spcPct val="115000"/>
                        </a:lnSpc>
                        <a:spcAft>
                          <a:spcPts val="1000"/>
                        </a:spcAft>
                      </a:pPr>
                      <a:r>
                        <a:rPr lang="ru-RU" sz="1400" dirty="0">
                          <a:effectLst/>
                          <a:latin typeface="Times New Roman" panose="02020603050405020304" pitchFamily="18" charset="0"/>
                          <a:ea typeface="Times New Roman"/>
                          <a:cs typeface="Times New Roman" panose="02020603050405020304" pitchFamily="18" charset="0"/>
                        </a:rPr>
                        <a:t>Результат проверки знаний сдал/не сдал) № выданного удостоверения</a:t>
                      </a:r>
                      <a:endParaRPr lang="ru-RU" sz="1400" dirty="0">
                        <a:latin typeface="Times New Roman" pitchFamily="18" charset="0"/>
                        <a:cs typeface="Times New Roman" pitchFamily="18" charset="0"/>
                      </a:endParaRPr>
                    </a:p>
                  </a:txBody>
                  <a:tcPr/>
                </a:tc>
                <a:tc>
                  <a:txBody>
                    <a:bodyPr/>
                    <a:lstStyle/>
                    <a:p>
                      <a:pPr algn="ctr"/>
                      <a:r>
                        <a:rPr lang="ru-RU" sz="1400" dirty="0">
                          <a:solidFill>
                            <a:srgbClr val="FF0000"/>
                          </a:solidFill>
                          <a:effectLst/>
                          <a:latin typeface="Times New Roman" panose="02020603050405020304" pitchFamily="18" charset="0"/>
                          <a:ea typeface="Times New Roman"/>
                          <a:cs typeface="Times New Roman" panose="02020603050405020304" pitchFamily="18" charset="0"/>
                        </a:rPr>
                        <a:t>Наименование и продолжительность программы обучения по охране труда;</a:t>
                      </a:r>
                      <a:endParaRPr lang="ru-RU" sz="14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4"/>
                  </a:ext>
                </a:extLst>
              </a:tr>
              <a:tr h="370840">
                <a:tc>
                  <a:txBody>
                    <a:bodyPr/>
                    <a:lstStyle/>
                    <a:p>
                      <a:r>
                        <a:rPr lang="ru-RU" sz="1200" dirty="0">
                          <a:latin typeface="Times New Roman" pitchFamily="18" charset="0"/>
                          <a:cs typeface="Times New Roman" pitchFamily="18" charset="0"/>
                        </a:rPr>
                        <a:t>5.</a:t>
                      </a:r>
                    </a:p>
                  </a:txBody>
                  <a:tcPr/>
                </a:tc>
                <a:tc>
                  <a:txBody>
                    <a:bodyPr/>
                    <a:lstStyle/>
                    <a:p>
                      <a:pPr marL="457200" algn="ctr">
                        <a:lnSpc>
                          <a:spcPct val="115000"/>
                        </a:lnSpc>
                        <a:spcAft>
                          <a:spcPts val="1000"/>
                        </a:spcAft>
                      </a:pPr>
                      <a:r>
                        <a:rPr lang="ru-RU" sz="1400" dirty="0">
                          <a:effectLst/>
                          <a:latin typeface="Times New Roman" panose="02020603050405020304" pitchFamily="18" charset="0"/>
                          <a:ea typeface="Times New Roman"/>
                          <a:cs typeface="Times New Roman" panose="02020603050405020304" pitchFamily="18" charset="0"/>
                        </a:rPr>
                        <a:t>Причина проверки знаний (очередная, внеочередная и т.д.)</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a:effectLst/>
                          <a:latin typeface="Times New Roman" panose="02020603050405020304" pitchFamily="18" charset="0"/>
                          <a:ea typeface="Times New Roman"/>
                          <a:cs typeface="Times New Roman" panose="02020603050405020304" pitchFamily="18" charset="0"/>
                        </a:rPr>
                        <a:t>Фамилия, имя, отчество (при наличии), профессия (должность), место работы работника, прошедшего проверку знания требований охраны труда;</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5"/>
                  </a:ext>
                </a:extLst>
              </a:tr>
              <a:tr h="370840">
                <a:tc>
                  <a:txBody>
                    <a:bodyPr/>
                    <a:lstStyle/>
                    <a:p>
                      <a:r>
                        <a:rPr lang="ru-RU" sz="1200" dirty="0">
                          <a:latin typeface="Times New Roman" pitchFamily="18" charset="0"/>
                          <a:cs typeface="Times New Roman" pitchFamily="18" charset="0"/>
                        </a:rPr>
                        <a:t>6.</a:t>
                      </a:r>
                    </a:p>
                  </a:txBody>
                  <a:tcPr/>
                </a:tc>
                <a:tc>
                  <a:txBody>
                    <a:bodyPr/>
                    <a:lstStyle/>
                    <a:p>
                      <a:pPr algn="ctr"/>
                      <a:r>
                        <a:rPr lang="ru-RU" sz="1400" dirty="0">
                          <a:latin typeface="Times New Roman" pitchFamily="18" charset="0"/>
                          <a:cs typeface="Times New Roman" pitchFamily="18" charset="0"/>
                        </a:rPr>
                        <a:t>Подпись проверяемого</a:t>
                      </a:r>
                    </a:p>
                  </a:txBody>
                  <a:tcPr/>
                </a:tc>
                <a:tc>
                  <a:txBody>
                    <a:bodyPr/>
                    <a:lstStyle/>
                    <a:p>
                      <a:pPr algn="ctr"/>
                      <a:r>
                        <a:rPr lang="ru-RU" sz="1400" dirty="0">
                          <a:effectLst/>
                          <a:latin typeface="Times New Roman" panose="02020603050405020304" pitchFamily="18" charset="0"/>
                          <a:ea typeface="Times New Roman"/>
                          <a:cs typeface="Times New Roman" panose="02020603050405020304" pitchFamily="18" charset="0"/>
                        </a:rPr>
                        <a:t>Результат проверки знания требований охраны труда (оценка результата проверки "удовлетворительно" или "неудовлетворительно");</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6"/>
                  </a:ext>
                </a:extLst>
              </a:tr>
              <a:tr h="370840">
                <a:tc>
                  <a:txBody>
                    <a:bodyPr/>
                    <a:lstStyle/>
                    <a:p>
                      <a:r>
                        <a:rPr lang="ru-RU" sz="1200" dirty="0">
                          <a:latin typeface="Times New Roman" pitchFamily="18" charset="0"/>
                          <a:cs typeface="Times New Roman" pitchFamily="18" charset="0"/>
                        </a:rPr>
                        <a:t>7.</a:t>
                      </a:r>
                    </a:p>
                  </a:txBody>
                  <a:tcPr/>
                </a:tc>
                <a:tc>
                  <a:txBody>
                    <a:bodyPr/>
                    <a:lstStyle/>
                    <a:p>
                      <a:endParaRPr lang="ru-RU" sz="1400">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1115"/>
                        </a:spcAft>
                        <a:tabLst>
                          <a:tab pos="1685925" algn="l"/>
                        </a:tabLst>
                      </a:pPr>
                      <a:r>
                        <a:rPr lang="ru-RU" sz="1400" dirty="0">
                          <a:effectLst/>
                          <a:latin typeface="Times New Roman" panose="02020603050405020304" pitchFamily="18" charset="0"/>
                          <a:ea typeface="Times New Roman"/>
                          <a:cs typeface="Times New Roman" panose="02020603050405020304" pitchFamily="18" charset="0"/>
                        </a:rPr>
                        <a:t>Дата проверки знания требований охраны труда;</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370840">
                <a:tc>
                  <a:txBody>
                    <a:bodyPr/>
                    <a:lstStyle/>
                    <a:p>
                      <a:r>
                        <a:rPr lang="ru-RU" sz="1200" dirty="0">
                          <a:latin typeface="Times New Roman" pitchFamily="18" charset="0"/>
                          <a:cs typeface="Times New Roman" pitchFamily="18" charset="0"/>
                        </a:rPr>
                        <a:t>8.</a:t>
                      </a:r>
                    </a:p>
                  </a:txBody>
                  <a:tcPr/>
                </a:tc>
                <a:tc>
                  <a:txBody>
                    <a:bodyPr/>
                    <a:lstStyle/>
                    <a:p>
                      <a:endParaRPr lang="ru-RU" sz="1400">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1115"/>
                        </a:spcAft>
                        <a:tabLst>
                          <a:tab pos="1685925" algn="l"/>
                        </a:tabLst>
                      </a:pPr>
                      <a:r>
                        <a:rPr lang="ru-RU" sz="1400" dirty="0">
                          <a:solidFill>
                            <a:srgbClr val="FF0000"/>
                          </a:solidFill>
                          <a:effectLst/>
                          <a:latin typeface="Times New Roman" panose="02020603050405020304" pitchFamily="18" charset="0"/>
                          <a:ea typeface="Times New Roman"/>
                          <a:cs typeface="Times New Roman" panose="02020603050405020304" pitchFamily="18" charset="0"/>
                        </a:rPr>
                        <a:t>Регистрационный номер записи о прохождении проверки знания требований охраны труда в реестре обученных по охране труда лиц </a:t>
                      </a:r>
                      <a:endParaRPr lang="ru-RU" sz="1400"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r h="370840">
                <a:tc>
                  <a:txBody>
                    <a:bodyPr/>
                    <a:lstStyle/>
                    <a:p>
                      <a:r>
                        <a:rPr lang="ru-RU" sz="1200" dirty="0">
                          <a:latin typeface="Times New Roman" pitchFamily="18" charset="0"/>
                          <a:cs typeface="Times New Roman" pitchFamily="18" charset="0"/>
                        </a:rPr>
                        <a:t>9.</a:t>
                      </a:r>
                    </a:p>
                  </a:txBody>
                  <a:tcPr/>
                </a:tc>
                <a:tc>
                  <a:txBody>
                    <a:bodyPr/>
                    <a:lstStyle/>
                    <a:p>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a:effectLst/>
                          <a:latin typeface="Times New Roman" panose="02020603050405020304" pitchFamily="18" charset="0"/>
                          <a:ea typeface="Times New Roman"/>
                          <a:cs typeface="Times New Roman" panose="02020603050405020304" pitchFamily="18" charset="0"/>
                        </a:rPr>
                        <a:t>Подпись работника, прошедшего проверку знания требований охраны труда.</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5287005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30928"/>
          </a:xfrm>
        </p:spPr>
        <p:txBody>
          <a:bodyPr/>
          <a:lstStyle/>
          <a:p>
            <a:pPr algn="ctr"/>
            <a:r>
              <a:rPr lang="ru-RU" sz="3200" dirty="0">
                <a:solidFill>
                  <a:srgbClr val="90C226"/>
                </a:solidFill>
              </a:rPr>
              <a:t>Руководитель организации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21289356"/>
              </p:ext>
            </p:extLst>
          </p:nvPr>
        </p:nvGraphicFramePr>
        <p:xfrm>
          <a:off x="668338" y="1403350"/>
          <a:ext cx="8596311" cy="4333240"/>
        </p:xfrm>
        <a:graphic>
          <a:graphicData uri="http://schemas.openxmlformats.org/drawingml/2006/table">
            <a:tbl>
              <a:tblPr firstRow="1" bandRow="1">
                <a:tableStyleId>{3B4B98B0-60AC-42C2-AFA5-B58CD77FA1E5}</a:tableStyleId>
              </a:tblPr>
              <a:tblGrid>
                <a:gridCol w="530147">
                  <a:extLst>
                    <a:ext uri="{9D8B030D-6E8A-4147-A177-3AD203B41FA5}">
                      <a16:colId xmlns="" xmlns:a16="http://schemas.microsoft.com/office/drawing/2014/main" val="20000"/>
                    </a:ext>
                  </a:extLst>
                </a:gridCol>
                <a:gridCol w="3586579">
                  <a:extLst>
                    <a:ext uri="{9D8B030D-6E8A-4147-A177-3AD203B41FA5}">
                      <a16:colId xmlns="" xmlns:a16="http://schemas.microsoft.com/office/drawing/2014/main" val="20001"/>
                    </a:ext>
                  </a:extLst>
                </a:gridCol>
                <a:gridCol w="4479585">
                  <a:extLst>
                    <a:ext uri="{9D8B030D-6E8A-4147-A177-3AD203B41FA5}">
                      <a16:colId xmlns="" xmlns:a16="http://schemas.microsoft.com/office/drawing/2014/main" val="20002"/>
                    </a:ext>
                  </a:extLst>
                </a:gridCol>
              </a:tblGrid>
              <a:tr h="370840">
                <a:tc>
                  <a:txBody>
                    <a:bodyPr/>
                    <a:lstStyle/>
                    <a:p>
                      <a:r>
                        <a:rPr lang="ru-RU" sz="1600" b="0" dirty="0" smtClean="0"/>
                        <a:t>7.</a:t>
                      </a:r>
                      <a:endParaRPr lang="ru-RU" sz="16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600" b="0" i="0" kern="1200" dirty="0" smtClean="0">
                          <a:solidFill>
                            <a:schemeClr val="tx1"/>
                          </a:solidFill>
                          <a:effectLst/>
                          <a:latin typeface="+mn-lt"/>
                          <a:ea typeface="+mn-ea"/>
                          <a:cs typeface="+mn-cs"/>
                        </a:rPr>
                        <a:t>Обучение по общим вопросам ОТ и функционирования СУОТ</a:t>
                      </a:r>
                      <a:endParaRPr lang="ru-RU" sz="1600" b="0" dirty="0" smtClean="0"/>
                    </a:p>
                    <a:p>
                      <a:endParaRPr lang="ru-RU"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mn-lt"/>
                          <a:ea typeface="+mn-ea"/>
                          <a:cs typeface="+mn-cs"/>
                        </a:rPr>
                        <a:t>В учебном центре. Периодичность – 1 раз в 3 года</a:t>
                      </a:r>
                    </a:p>
                    <a:p>
                      <a:endParaRPr lang="ru-RU" dirty="0"/>
                    </a:p>
                  </a:txBody>
                  <a:tcPr/>
                </a:tc>
                <a:extLst>
                  <a:ext uri="{0D108BD9-81ED-4DB2-BD59-A6C34878D82A}">
                    <a16:rowId xmlns="" xmlns:a16="http://schemas.microsoft.com/office/drawing/2014/main" val="10000"/>
                  </a:ext>
                </a:extLst>
              </a:tr>
              <a:tr h="370840">
                <a:tc>
                  <a:txBody>
                    <a:bodyPr/>
                    <a:lstStyle/>
                    <a:p>
                      <a:r>
                        <a:rPr lang="ru-RU" sz="1600" dirty="0" smtClean="0"/>
                        <a:t>8.</a:t>
                      </a:r>
                      <a:endParaRPr lang="ru-RU" sz="1600" dirty="0"/>
                    </a:p>
                  </a:txBody>
                  <a:tcPr/>
                </a:tc>
                <a:tc>
                  <a:txBody>
                    <a:bodyPr/>
                    <a:lstStyle/>
                    <a:p>
                      <a:r>
                        <a:rPr lang="ru-RU" sz="1800" b="0" i="0" kern="1200" dirty="0" smtClean="0">
                          <a:solidFill>
                            <a:schemeClr val="tx1"/>
                          </a:solidFill>
                          <a:effectLst/>
                          <a:latin typeface="+mn-lt"/>
                          <a:ea typeface="+mn-ea"/>
                          <a:cs typeface="+mn-cs"/>
                        </a:rPr>
                        <a:t>Обучение безопасным методам и приемам выполнения работ</a:t>
                      </a:r>
                      <a:endParaRPr lang="ru-RU" b="0" dirty="0"/>
                    </a:p>
                  </a:txBody>
                  <a:tcPr/>
                </a:tc>
                <a:tc>
                  <a:txBody>
                    <a:bodyPr/>
                    <a:lstStyle/>
                    <a:p>
                      <a:r>
                        <a:rPr lang="ru-RU" b="0" i="0" dirty="0" smtClean="0">
                          <a:solidFill>
                            <a:srgbClr val="000000"/>
                          </a:solidFill>
                          <a:effectLst/>
                          <a:latin typeface="Roboto"/>
                        </a:rPr>
                        <a:t>Не требуется</a:t>
                      </a:r>
                      <a:endParaRPr lang="ru-RU" dirty="0"/>
                    </a:p>
                  </a:txBody>
                  <a:tcPr/>
                </a:tc>
                <a:extLst>
                  <a:ext uri="{0D108BD9-81ED-4DB2-BD59-A6C34878D82A}">
                    <a16:rowId xmlns="" xmlns:a16="http://schemas.microsoft.com/office/drawing/2014/main" val="10001"/>
                  </a:ext>
                </a:extLst>
              </a:tr>
              <a:tr h="370840">
                <a:tc>
                  <a:txBody>
                    <a:bodyPr/>
                    <a:lstStyle/>
                    <a:p>
                      <a:r>
                        <a:rPr lang="ru-RU" dirty="0" smtClean="0"/>
                        <a:t>9.</a:t>
                      </a:r>
                      <a:endParaRPr lang="ru-RU" dirty="0"/>
                    </a:p>
                  </a:txBody>
                  <a:tcPr/>
                </a:tc>
                <a:tc>
                  <a:txBody>
                    <a:bodyPr/>
                    <a:lstStyle/>
                    <a:p>
                      <a:r>
                        <a:rPr lang="ru-RU" sz="1600" b="0" i="0" kern="1200" dirty="0" smtClean="0">
                          <a:solidFill>
                            <a:schemeClr val="tx1"/>
                          </a:solidFill>
                          <a:effectLst/>
                          <a:latin typeface="+mn-lt"/>
                          <a:ea typeface="+mn-ea"/>
                          <a:cs typeface="+mn-cs"/>
                        </a:rPr>
                        <a:t>Обучение безопасным методам и приемам выполнения работ повышенной опасности</a:t>
                      </a:r>
                      <a:endParaRPr lang="ru-RU" sz="1600" b="0" dirty="0"/>
                    </a:p>
                  </a:txBody>
                  <a:tcPr/>
                </a:tc>
                <a:tc>
                  <a:txBody>
                    <a:bodyPr/>
                    <a:lstStyle/>
                    <a:p>
                      <a:r>
                        <a:rPr lang="ru-RU" sz="1800" b="0" i="0" kern="1200" dirty="0" smtClean="0">
                          <a:solidFill>
                            <a:schemeClr val="tx1"/>
                          </a:solidFill>
                          <a:effectLst/>
                          <a:latin typeface="+mn-lt"/>
                          <a:ea typeface="+mn-ea"/>
                          <a:cs typeface="+mn-cs"/>
                        </a:rPr>
                        <a:t>Не требуется</a:t>
                      </a:r>
                      <a:endParaRPr lang="ru-RU" dirty="0"/>
                    </a:p>
                  </a:txBody>
                  <a:tcPr/>
                </a:tc>
                <a:extLst>
                  <a:ext uri="{0D108BD9-81ED-4DB2-BD59-A6C34878D82A}">
                    <a16:rowId xmlns="" xmlns:a16="http://schemas.microsoft.com/office/drawing/2014/main" val="10002"/>
                  </a:ext>
                </a:extLst>
              </a:tr>
              <a:tr h="370840">
                <a:tc>
                  <a:txBody>
                    <a:bodyPr/>
                    <a:lstStyle/>
                    <a:p>
                      <a:r>
                        <a:rPr lang="ru-RU" sz="1600" dirty="0" smtClean="0"/>
                        <a:t>10.</a:t>
                      </a:r>
                      <a:endParaRPr lang="ru-RU" sz="1600" dirty="0"/>
                    </a:p>
                  </a:txBody>
                  <a:tcPr/>
                </a:tc>
                <a:tc>
                  <a:txBody>
                    <a:bodyPr/>
                    <a:lstStyle/>
                    <a:p>
                      <a:r>
                        <a:rPr lang="ru-RU" sz="1600" b="0" i="0" kern="1200" dirty="0" smtClean="0">
                          <a:solidFill>
                            <a:schemeClr val="tx1"/>
                          </a:solidFill>
                          <a:effectLst/>
                          <a:latin typeface="+mn-lt"/>
                          <a:ea typeface="+mn-ea"/>
                          <a:cs typeface="+mn-cs"/>
                        </a:rPr>
                        <a:t>Внеплановый инструктаж</a:t>
                      </a:r>
                      <a:endParaRPr lang="ru-RU" sz="1600" b="0" dirty="0"/>
                    </a:p>
                  </a:txBody>
                  <a:tcPr/>
                </a:tc>
                <a:tc>
                  <a:txBody>
                    <a:bodyPr/>
                    <a:lstStyle/>
                    <a:p>
                      <a:r>
                        <a:rPr lang="ru-RU" sz="1600" b="0" i="0" dirty="0" smtClean="0">
                          <a:solidFill>
                            <a:srgbClr val="000000"/>
                          </a:solidFill>
                          <a:effectLst/>
                          <a:latin typeface="Roboto"/>
                        </a:rPr>
                        <a:t>Инструктажи на рабочем месте проводит непосредственный руководитель, поэтому этот вид обучения не требуется</a:t>
                      </a:r>
                      <a:endParaRPr lang="ru-RU" sz="1600" dirty="0"/>
                    </a:p>
                  </a:txBody>
                  <a:tcPr/>
                </a:tc>
                <a:extLst>
                  <a:ext uri="{0D108BD9-81ED-4DB2-BD59-A6C34878D82A}">
                    <a16:rowId xmlns="" xmlns:a16="http://schemas.microsoft.com/office/drawing/2014/main" val="10003"/>
                  </a:ext>
                </a:extLst>
              </a:tr>
              <a:tr h="370840">
                <a:tc>
                  <a:txBody>
                    <a:bodyPr/>
                    <a:lstStyle/>
                    <a:p>
                      <a:r>
                        <a:rPr lang="ru-RU" sz="1600" dirty="0" smtClean="0"/>
                        <a:t>11.</a:t>
                      </a:r>
                      <a:endParaRPr lang="ru-RU" sz="1600" dirty="0"/>
                    </a:p>
                  </a:txBody>
                  <a:tcPr/>
                </a:tc>
                <a:tc>
                  <a:txBody>
                    <a:bodyPr/>
                    <a:lstStyle/>
                    <a:p>
                      <a:r>
                        <a:rPr lang="ru-RU" sz="1600" b="0" i="0" dirty="0" smtClean="0">
                          <a:solidFill>
                            <a:srgbClr val="000000"/>
                          </a:solidFill>
                          <a:effectLst/>
                          <a:latin typeface="Roboto"/>
                        </a:rPr>
                        <a:t>Целевой инструктаж</a:t>
                      </a:r>
                      <a:endParaRPr lang="ru-RU" sz="1600" b="0" dirty="0"/>
                    </a:p>
                  </a:txBody>
                  <a:tcPr/>
                </a:tc>
                <a:tc>
                  <a:txBody>
                    <a:bodyPr/>
                    <a:lstStyle/>
                    <a:p>
                      <a:r>
                        <a:rPr lang="ru-RU" dirty="0" smtClean="0"/>
                        <a:t>При участии</a:t>
                      </a:r>
                      <a:endParaRPr lang="ru-RU" dirty="0"/>
                    </a:p>
                  </a:txBody>
                  <a:tcPr/>
                </a:tc>
                <a:extLst>
                  <a:ext uri="{0D108BD9-81ED-4DB2-BD59-A6C34878D82A}">
                    <a16:rowId xmlns="" xmlns:a16="http://schemas.microsoft.com/office/drawing/2014/main" val="10004"/>
                  </a:ext>
                </a:extLst>
              </a:tr>
              <a:tr h="370840">
                <a:tc>
                  <a:txBody>
                    <a:bodyPr/>
                    <a:lstStyle/>
                    <a:p>
                      <a:r>
                        <a:rPr lang="ru-RU" sz="1600" dirty="0" smtClean="0"/>
                        <a:t>12.</a:t>
                      </a:r>
                      <a:endParaRPr lang="ru-RU" sz="1600" dirty="0"/>
                    </a:p>
                  </a:txBody>
                  <a:tcPr/>
                </a:tc>
                <a:tc>
                  <a:txBody>
                    <a:bodyPr/>
                    <a:lstStyle/>
                    <a:p>
                      <a:r>
                        <a:rPr lang="ru-RU" sz="1600" b="0" i="0" kern="1200" dirty="0" smtClean="0">
                          <a:solidFill>
                            <a:schemeClr val="tx1"/>
                          </a:solidFill>
                          <a:effectLst/>
                          <a:latin typeface="+mn-lt"/>
                          <a:ea typeface="+mn-ea"/>
                          <a:cs typeface="+mn-cs"/>
                        </a:rPr>
                        <a:t>Внеплановое обучение</a:t>
                      </a:r>
                      <a:endParaRPr lang="ru-RU" sz="1600" b="0" dirty="0"/>
                    </a:p>
                  </a:txBody>
                  <a:tcPr/>
                </a:tc>
                <a:tc>
                  <a:txBody>
                    <a:bodyPr/>
                    <a:lstStyle/>
                    <a:p>
                      <a:r>
                        <a:rPr lang="ru-RU" sz="1600" dirty="0" smtClean="0"/>
                        <a:t>Требование Минтруда,</a:t>
                      </a:r>
                      <a:r>
                        <a:rPr lang="ru-RU" sz="1600" baseline="0" dirty="0" smtClean="0"/>
                        <a:t> новое оборудование, инструменты, технологический процесс и т.д.</a:t>
                      </a:r>
                      <a:endParaRPr lang="ru-RU" sz="1600"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6052012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62252"/>
          </a:xfrm>
        </p:spPr>
        <p:txBody>
          <a:bodyPr>
            <a:normAutofit fontScale="90000"/>
          </a:bodyPr>
          <a:lstStyle/>
          <a:p>
            <a:pPr algn="ctr"/>
            <a:r>
              <a:rPr lang="ru-RU" dirty="0" smtClean="0"/>
              <a:t>Пример - Руководитель организации</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496154282"/>
              </p:ext>
            </p:extLst>
          </p:nvPr>
        </p:nvGraphicFramePr>
        <p:xfrm>
          <a:off x="677863" y="1242874"/>
          <a:ext cx="9291760" cy="4982723"/>
        </p:xfrm>
        <a:graphic>
          <a:graphicData uri="http://schemas.openxmlformats.org/drawingml/2006/table">
            <a:tbl>
              <a:tblPr firstRow="1" bandRow="1">
                <a:tableStyleId>{3B4B98B0-60AC-42C2-AFA5-B58CD77FA1E5}</a:tableStyleId>
              </a:tblPr>
              <a:tblGrid>
                <a:gridCol w="562741">
                  <a:extLst>
                    <a:ext uri="{9D8B030D-6E8A-4147-A177-3AD203B41FA5}">
                      <a16:colId xmlns="" xmlns:a16="http://schemas.microsoft.com/office/drawing/2014/main" val="20000"/>
                    </a:ext>
                  </a:extLst>
                </a:gridCol>
                <a:gridCol w="2715635">
                  <a:extLst>
                    <a:ext uri="{9D8B030D-6E8A-4147-A177-3AD203B41FA5}">
                      <a16:colId xmlns="" xmlns:a16="http://schemas.microsoft.com/office/drawing/2014/main" val="20001"/>
                    </a:ext>
                  </a:extLst>
                </a:gridCol>
                <a:gridCol w="6013384">
                  <a:extLst>
                    <a:ext uri="{9D8B030D-6E8A-4147-A177-3AD203B41FA5}">
                      <a16:colId xmlns="" xmlns:a16="http://schemas.microsoft.com/office/drawing/2014/main" val="20002"/>
                    </a:ext>
                  </a:extLst>
                </a:gridCol>
              </a:tblGrid>
              <a:tr h="599188">
                <a:tc>
                  <a:txBody>
                    <a:bodyPr/>
                    <a:lstStyle/>
                    <a:p>
                      <a:r>
                        <a:rPr lang="ru-RU" b="0" dirty="0" smtClean="0"/>
                        <a:t>1.</a:t>
                      </a:r>
                      <a:endParaRPr lang="ru-RU" b="0" dirty="0"/>
                    </a:p>
                  </a:txBody>
                  <a:tcPr/>
                </a:tc>
                <a:tc>
                  <a:txBody>
                    <a:bodyPr/>
                    <a:lstStyle/>
                    <a:p>
                      <a:r>
                        <a:rPr lang="ru-RU" sz="1600" b="1" i="0" kern="1200" dirty="0" smtClean="0">
                          <a:solidFill>
                            <a:schemeClr val="tx1"/>
                          </a:solidFill>
                          <a:effectLst/>
                          <a:latin typeface="+mn-lt"/>
                          <a:ea typeface="+mn-ea"/>
                          <a:cs typeface="+mn-cs"/>
                        </a:rPr>
                        <a:t> </a:t>
                      </a:r>
                      <a:r>
                        <a:rPr lang="ru-RU" sz="1600" b="0" i="0" kern="1200" dirty="0" smtClean="0">
                          <a:solidFill>
                            <a:schemeClr val="tx1"/>
                          </a:solidFill>
                          <a:effectLst/>
                          <a:latin typeface="+mn-lt"/>
                          <a:ea typeface="+mn-ea"/>
                          <a:cs typeface="+mn-cs"/>
                        </a:rPr>
                        <a:t>Вводный инструктаж</a:t>
                      </a:r>
                      <a:endParaRPr lang="ru-RU" sz="1600" b="0" dirty="0"/>
                    </a:p>
                  </a:txBody>
                  <a:tcPr/>
                </a:tc>
                <a:tc>
                  <a:txBody>
                    <a:bodyPr/>
                    <a:lstStyle/>
                    <a:p>
                      <a:r>
                        <a:rPr lang="ru-RU" sz="1600" b="0" i="0" kern="1200" dirty="0" smtClean="0">
                          <a:solidFill>
                            <a:schemeClr val="tx1"/>
                          </a:solidFill>
                          <a:effectLst/>
                          <a:latin typeface="+mn-lt"/>
                          <a:ea typeface="+mn-ea"/>
                          <a:cs typeface="+mn-cs"/>
                        </a:rPr>
                        <a:t>Разово при приеме на работу до начала выполнения трудовых функций</a:t>
                      </a:r>
                      <a:endParaRPr lang="ru-RU" sz="1600" dirty="0"/>
                    </a:p>
                  </a:txBody>
                  <a:tcPr/>
                </a:tc>
                <a:extLst>
                  <a:ext uri="{0D108BD9-81ED-4DB2-BD59-A6C34878D82A}">
                    <a16:rowId xmlns="" xmlns:a16="http://schemas.microsoft.com/office/drawing/2014/main" val="10000"/>
                  </a:ext>
                </a:extLst>
              </a:tr>
              <a:tr h="599188">
                <a:tc>
                  <a:txBody>
                    <a:bodyPr/>
                    <a:lstStyle/>
                    <a:p>
                      <a:r>
                        <a:rPr lang="ru-RU" dirty="0" smtClean="0"/>
                        <a:t>2.</a:t>
                      </a:r>
                      <a:endParaRPr lang="ru-RU" dirty="0"/>
                    </a:p>
                  </a:txBody>
                  <a:tcPr/>
                </a:tc>
                <a:tc>
                  <a:txBody>
                    <a:bodyPr/>
                    <a:lstStyle/>
                    <a:p>
                      <a:r>
                        <a:rPr lang="ru-RU" sz="1600" b="0" i="0" kern="1200" dirty="0" smtClean="0">
                          <a:solidFill>
                            <a:schemeClr val="tx1"/>
                          </a:solidFill>
                          <a:effectLst/>
                          <a:latin typeface="+mn-lt"/>
                          <a:ea typeface="+mn-ea"/>
                          <a:cs typeface="+mn-cs"/>
                        </a:rPr>
                        <a:t>Первичный и повторный</a:t>
                      </a:r>
                      <a:endParaRPr lang="ru-RU" sz="1600" b="0" dirty="0"/>
                    </a:p>
                  </a:txBody>
                  <a:tcPr/>
                </a:tc>
                <a:tc>
                  <a:txBody>
                    <a:bodyPr/>
                    <a:lstStyle/>
                    <a:p>
                      <a:r>
                        <a:rPr lang="ru-RU" sz="1600" b="0" i="0" dirty="0" smtClean="0">
                          <a:solidFill>
                            <a:srgbClr val="000000"/>
                          </a:solidFill>
                          <a:effectLst/>
                          <a:latin typeface="Roboto"/>
                        </a:rPr>
                        <a:t>Инструктажи на рабочем месте проводит непосредственный руководитель, поэтому этот вид обучения не требуется</a:t>
                      </a:r>
                      <a:endParaRPr lang="ru-RU" sz="1600" dirty="0"/>
                    </a:p>
                  </a:txBody>
                  <a:tcPr/>
                </a:tc>
                <a:extLst>
                  <a:ext uri="{0D108BD9-81ED-4DB2-BD59-A6C34878D82A}">
                    <a16:rowId xmlns="" xmlns:a16="http://schemas.microsoft.com/office/drawing/2014/main" val="10001"/>
                  </a:ext>
                </a:extLst>
              </a:tr>
              <a:tr h="599188">
                <a:tc>
                  <a:txBody>
                    <a:bodyPr/>
                    <a:lstStyle/>
                    <a:p>
                      <a:r>
                        <a:rPr lang="ru-RU" dirty="0" smtClean="0"/>
                        <a:t>3.</a:t>
                      </a:r>
                      <a:endParaRPr lang="ru-RU" dirty="0"/>
                    </a:p>
                  </a:txBody>
                  <a:tcPr/>
                </a:tc>
                <a:tc>
                  <a:txBody>
                    <a:bodyPr/>
                    <a:lstStyle/>
                    <a:p>
                      <a:r>
                        <a:rPr lang="ru-RU" sz="1600" b="0" i="0" kern="1200" dirty="0" smtClean="0">
                          <a:solidFill>
                            <a:schemeClr val="tx1"/>
                          </a:solidFill>
                          <a:effectLst/>
                          <a:latin typeface="+mn-lt"/>
                          <a:ea typeface="+mn-ea"/>
                          <a:cs typeface="+mn-cs"/>
                        </a:rPr>
                        <a:t>Стажировка на рабочем месте</a:t>
                      </a:r>
                      <a:endParaRPr lang="ru-RU" sz="1600" b="0" dirty="0"/>
                    </a:p>
                  </a:txBody>
                  <a:tcPr/>
                </a:tc>
                <a:tc>
                  <a:txBody>
                    <a:bodyPr/>
                    <a:lstStyle/>
                    <a:p>
                      <a:r>
                        <a:rPr lang="ru-RU" sz="1600" b="0" i="0" dirty="0" smtClean="0">
                          <a:solidFill>
                            <a:srgbClr val="000000"/>
                          </a:solidFill>
                          <a:effectLst/>
                          <a:latin typeface="Roboto"/>
                        </a:rPr>
                        <a:t>Не требуется</a:t>
                      </a:r>
                      <a:endParaRPr lang="ru-RU" sz="1600" dirty="0"/>
                    </a:p>
                  </a:txBody>
                  <a:tcPr/>
                </a:tc>
                <a:extLst>
                  <a:ext uri="{0D108BD9-81ED-4DB2-BD59-A6C34878D82A}">
                    <a16:rowId xmlns="" xmlns:a16="http://schemas.microsoft.com/office/drawing/2014/main" val="10002"/>
                  </a:ext>
                </a:extLst>
              </a:tr>
              <a:tr h="1103768">
                <a:tc>
                  <a:txBody>
                    <a:bodyPr/>
                    <a:lstStyle/>
                    <a:p>
                      <a:r>
                        <a:rPr lang="ru-RU" dirty="0" smtClean="0"/>
                        <a:t>4.</a:t>
                      </a:r>
                      <a:endParaRPr lang="ru-RU" dirty="0"/>
                    </a:p>
                  </a:txBody>
                  <a:tcPr/>
                </a:tc>
                <a:tc>
                  <a:txBody>
                    <a:bodyPr/>
                    <a:lstStyle/>
                    <a:p>
                      <a:r>
                        <a:rPr lang="ru-RU" sz="1600" b="0" i="0" kern="1200" dirty="0" smtClean="0">
                          <a:solidFill>
                            <a:schemeClr val="tx1"/>
                          </a:solidFill>
                          <a:effectLst/>
                          <a:latin typeface="+mn-lt"/>
                          <a:ea typeface="+mn-ea"/>
                          <a:cs typeface="+mn-cs"/>
                        </a:rPr>
                        <a:t>обучение по оказанию первой помощи пострадавшим с проверкой знаний</a:t>
                      </a:r>
                      <a:endParaRPr lang="ru-RU" sz="16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600" b="0" i="0" dirty="0" smtClean="0">
                          <a:solidFill>
                            <a:srgbClr val="000000"/>
                          </a:solidFill>
                          <a:effectLst/>
                          <a:latin typeface="Roboto"/>
                        </a:rPr>
                        <a:t>Не требуется</a:t>
                      </a:r>
                      <a:endParaRPr lang="ru-RU" sz="1600" dirty="0" smtClean="0"/>
                    </a:p>
                    <a:p>
                      <a:endParaRPr lang="ru-RU" sz="1600" dirty="0"/>
                    </a:p>
                  </a:txBody>
                  <a:tcPr/>
                </a:tc>
                <a:extLst>
                  <a:ext uri="{0D108BD9-81ED-4DB2-BD59-A6C34878D82A}">
                    <a16:rowId xmlns="" xmlns:a16="http://schemas.microsoft.com/office/drawing/2014/main" val="10003"/>
                  </a:ext>
                </a:extLst>
              </a:tr>
              <a:tr h="1103768">
                <a:tc>
                  <a:txBody>
                    <a:bodyPr/>
                    <a:lstStyle/>
                    <a:p>
                      <a:r>
                        <a:rPr lang="ru-RU" dirty="0" smtClean="0"/>
                        <a:t>5.</a:t>
                      </a:r>
                      <a:endParaRPr lang="ru-RU" dirty="0"/>
                    </a:p>
                  </a:txBody>
                  <a:tcPr/>
                </a:tc>
                <a:tc>
                  <a:txBody>
                    <a:bodyPr/>
                    <a:lstStyle/>
                    <a:p>
                      <a:r>
                        <a:rPr lang="ru-RU" sz="1600" b="0" i="0" kern="1200" dirty="0" smtClean="0">
                          <a:solidFill>
                            <a:schemeClr val="tx1"/>
                          </a:solidFill>
                          <a:effectLst/>
                          <a:latin typeface="+mn-lt"/>
                          <a:ea typeface="+mn-ea"/>
                          <a:cs typeface="+mn-cs"/>
                        </a:rPr>
                        <a:t>Обучение по использованию/применению СИЗ с проверкой знаний</a:t>
                      </a:r>
                      <a:endParaRPr lang="ru-RU" sz="1600"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600" b="0" i="0" dirty="0" smtClean="0">
                          <a:solidFill>
                            <a:srgbClr val="000000"/>
                          </a:solidFill>
                          <a:effectLst/>
                          <a:latin typeface="Roboto"/>
                        </a:rPr>
                        <a:t>Не требуется</a:t>
                      </a:r>
                      <a:endParaRPr lang="ru-RU" sz="1600" dirty="0" smtClean="0"/>
                    </a:p>
                    <a:p>
                      <a:endParaRPr lang="ru-RU" sz="1600" dirty="0" smtClean="0"/>
                    </a:p>
                    <a:p>
                      <a:endParaRPr lang="ru-RU" sz="1600" dirty="0"/>
                    </a:p>
                  </a:txBody>
                  <a:tcPr/>
                </a:tc>
                <a:extLst>
                  <a:ext uri="{0D108BD9-81ED-4DB2-BD59-A6C34878D82A}">
                    <a16:rowId xmlns="" xmlns:a16="http://schemas.microsoft.com/office/drawing/2014/main" val="10004"/>
                  </a:ext>
                </a:extLst>
              </a:tr>
              <a:tr h="977623">
                <a:tc>
                  <a:txBody>
                    <a:bodyPr/>
                    <a:lstStyle/>
                    <a:p>
                      <a:r>
                        <a:rPr lang="ru-RU" dirty="0" smtClean="0"/>
                        <a:t>6.</a:t>
                      </a:r>
                      <a:endParaRPr lang="ru-RU" dirty="0"/>
                    </a:p>
                  </a:txBody>
                  <a:tcPr/>
                </a:tc>
                <a:tc>
                  <a:txBody>
                    <a:bodyPr/>
                    <a:lstStyle/>
                    <a:p>
                      <a:r>
                        <a:rPr lang="ru-RU" sz="1600" b="0" i="0" kern="1200" dirty="0" smtClean="0">
                          <a:solidFill>
                            <a:schemeClr val="tx1"/>
                          </a:solidFill>
                          <a:effectLst/>
                          <a:latin typeface="+mn-lt"/>
                          <a:ea typeface="+mn-ea"/>
                          <a:cs typeface="+mn-cs"/>
                        </a:rPr>
                        <a:t>Обучение требованиям охраны труда с проверкой знаний</a:t>
                      </a:r>
                      <a:endParaRPr lang="ru-RU" sz="1600" b="0" dirty="0"/>
                    </a:p>
                  </a:txBody>
                  <a:tcPr/>
                </a:tc>
                <a:tc>
                  <a:txBody>
                    <a:bodyPr/>
                    <a:lstStyle/>
                    <a:p>
                      <a:r>
                        <a:rPr lang="ru-RU" sz="1400" b="0" i="0" dirty="0" smtClean="0">
                          <a:solidFill>
                            <a:srgbClr val="000000"/>
                          </a:solidFill>
                          <a:effectLst/>
                          <a:latin typeface="Roboto"/>
                        </a:rPr>
                        <a:t>До исполнения трудовых обязанностей или до стажировки (при необходимости). При переводе, если необходимы дополнительные знания при выполнении новых работ. Но не позднее 60 календарных дней с момента приема/перевода</a:t>
                      </a:r>
                      <a:endParaRPr lang="ru-RU" sz="1400"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9108584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2672" y="173064"/>
            <a:ext cx="4788045" cy="536028"/>
          </a:xfrm>
        </p:spPr>
        <p:txBody>
          <a:bodyPr>
            <a:normAutofit fontScale="90000"/>
          </a:bodyPr>
          <a:lstStyle/>
          <a:p>
            <a:r>
              <a:rPr lang="ru-RU" sz="2400" b="1" dirty="0" smtClean="0">
                <a:solidFill>
                  <a:schemeClr val="accent2">
                    <a:lumMod val="50000"/>
                  </a:schemeClr>
                </a:solidFill>
                <a:latin typeface="Times New Roman" panose="02020603050405020304" pitchFamily="18" charset="0"/>
                <a:cs typeface="Times New Roman" panose="02020603050405020304" pitchFamily="18" charset="0"/>
              </a:rPr>
              <a:t>Допуск к самостоятельной работе </a:t>
            </a:r>
            <a:endParaRPr lang="ru-RU" sz="24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72662" y="882869"/>
            <a:ext cx="9207062"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Постановление Правительства Российской Федерации от 24 декабря 2021г. № 2464 «О порядке обучения по охране труда и проверке знаний требований охраны труда»</a:t>
            </a:r>
            <a:endParaRPr lang="ru-RU"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54211809"/>
              </p:ext>
            </p:extLst>
          </p:nvPr>
        </p:nvGraphicFramePr>
        <p:xfrm>
          <a:off x="-3" y="1844274"/>
          <a:ext cx="12118430" cy="3208549"/>
        </p:xfrm>
        <a:graphic>
          <a:graphicData uri="http://schemas.openxmlformats.org/drawingml/2006/table">
            <a:tbl>
              <a:tblPr firstRow="1" bandRow="1">
                <a:tableStyleId>{5C22544A-7EE6-4342-B048-85BDC9FD1C3A}</a:tableStyleId>
              </a:tblPr>
              <a:tblGrid>
                <a:gridCol w="1467607">
                  <a:extLst>
                    <a:ext uri="{9D8B030D-6E8A-4147-A177-3AD203B41FA5}">
                      <a16:colId xmlns="" xmlns:a16="http://schemas.microsoft.com/office/drawing/2014/main" val="2173452761"/>
                    </a:ext>
                  </a:extLst>
                </a:gridCol>
                <a:gridCol w="1242718">
                  <a:extLst>
                    <a:ext uri="{9D8B030D-6E8A-4147-A177-3AD203B41FA5}">
                      <a16:colId xmlns="" xmlns:a16="http://schemas.microsoft.com/office/drawing/2014/main" val="1535063904"/>
                    </a:ext>
                  </a:extLst>
                </a:gridCol>
                <a:gridCol w="1656258">
                  <a:extLst>
                    <a:ext uri="{9D8B030D-6E8A-4147-A177-3AD203B41FA5}">
                      <a16:colId xmlns="" xmlns:a16="http://schemas.microsoft.com/office/drawing/2014/main" val="4157058674"/>
                    </a:ext>
                  </a:extLst>
                </a:gridCol>
                <a:gridCol w="1290127">
                  <a:extLst>
                    <a:ext uri="{9D8B030D-6E8A-4147-A177-3AD203B41FA5}">
                      <a16:colId xmlns="" xmlns:a16="http://schemas.microsoft.com/office/drawing/2014/main" val="3476030852"/>
                    </a:ext>
                  </a:extLst>
                </a:gridCol>
                <a:gridCol w="1422448">
                  <a:extLst>
                    <a:ext uri="{9D8B030D-6E8A-4147-A177-3AD203B41FA5}">
                      <a16:colId xmlns="" xmlns:a16="http://schemas.microsoft.com/office/drawing/2014/main" val="3129573391"/>
                    </a:ext>
                  </a:extLst>
                </a:gridCol>
                <a:gridCol w="1900533">
                  <a:extLst>
                    <a:ext uri="{9D8B030D-6E8A-4147-A177-3AD203B41FA5}">
                      <a16:colId xmlns="" xmlns:a16="http://schemas.microsoft.com/office/drawing/2014/main" val="3942582755"/>
                    </a:ext>
                  </a:extLst>
                </a:gridCol>
                <a:gridCol w="1213452">
                  <a:extLst>
                    <a:ext uri="{9D8B030D-6E8A-4147-A177-3AD203B41FA5}">
                      <a16:colId xmlns="" xmlns:a16="http://schemas.microsoft.com/office/drawing/2014/main" val="3006143510"/>
                    </a:ext>
                  </a:extLst>
                </a:gridCol>
                <a:gridCol w="950268">
                  <a:extLst>
                    <a:ext uri="{9D8B030D-6E8A-4147-A177-3AD203B41FA5}">
                      <a16:colId xmlns="" xmlns:a16="http://schemas.microsoft.com/office/drawing/2014/main" val="1008215621"/>
                    </a:ext>
                  </a:extLst>
                </a:gridCol>
                <a:gridCol w="975019">
                  <a:extLst>
                    <a:ext uri="{9D8B030D-6E8A-4147-A177-3AD203B41FA5}">
                      <a16:colId xmlns="" xmlns:a16="http://schemas.microsoft.com/office/drawing/2014/main" val="2029400160"/>
                    </a:ext>
                  </a:extLst>
                </a:gridCol>
              </a:tblGrid>
              <a:tr h="646678">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 этап</a:t>
                      </a:r>
                      <a:endParaRPr lang="ru-RU"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 этап</a:t>
                      </a:r>
                      <a:endParaRPr lang="ru-RU"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3 этап </a:t>
                      </a:r>
                      <a:endParaRPr lang="ru-RU" sz="1600" b="1" dirty="0">
                        <a:solidFill>
                          <a:schemeClr val="tx1"/>
                        </a:solidFill>
                        <a:latin typeface="Times New Roman" panose="02020603050405020304" pitchFamily="18" charset="0"/>
                        <a:cs typeface="Times New Roman" panose="02020603050405020304" pitchFamily="18" charset="0"/>
                      </a:endParaRPr>
                    </a:p>
                  </a:txBody>
                  <a:tcPr/>
                </a:tc>
                <a:tc gridSpan="3">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4 этап</a:t>
                      </a:r>
                      <a:endParaRPr lang="ru-RU" sz="160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dirty="0"/>
                    </a:p>
                  </a:txBody>
                  <a:tcPr/>
                </a:tc>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5 этап</a:t>
                      </a:r>
                      <a:endParaRPr lang="ru-RU"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6 этап </a:t>
                      </a:r>
                      <a:endParaRPr lang="ru-RU" sz="1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7</a:t>
                      </a:r>
                      <a:r>
                        <a:rPr lang="ru-RU" sz="1600" baseline="0" dirty="0" smtClean="0">
                          <a:solidFill>
                            <a:schemeClr val="tx1"/>
                          </a:solidFill>
                          <a:latin typeface="Times New Roman" panose="02020603050405020304" pitchFamily="18" charset="0"/>
                          <a:cs typeface="Times New Roman" panose="02020603050405020304" pitchFamily="18" charset="0"/>
                        </a:rPr>
                        <a:t> этап </a:t>
                      </a:r>
                      <a:endParaRPr lang="ru-RU" sz="1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754993319"/>
                  </a:ext>
                </a:extLst>
              </a:tr>
              <a:tr h="519711">
                <a:tc gridSpan="3">
                  <a:txBody>
                    <a:bodyPr/>
                    <a:lstStyle/>
                    <a:p>
                      <a:endParaRPr lang="ru-RU" dirty="0"/>
                    </a:p>
                  </a:txBody>
                  <a:tcPr/>
                </a:tc>
                <a:tc hMerge="1">
                  <a:txBody>
                    <a:bodyPr/>
                    <a:lstStyle/>
                    <a:p>
                      <a:endParaRPr lang="ru-RU"/>
                    </a:p>
                  </a:txBody>
                  <a:tcPr/>
                </a:tc>
                <a:tc hMerge="1">
                  <a:txBody>
                    <a:bodyPr/>
                    <a:lstStyle/>
                    <a:p>
                      <a:endParaRPr lang="ru-RU" dirty="0"/>
                    </a:p>
                  </a:txBody>
                  <a:tcPr/>
                </a:tc>
                <a:tc gridSpan="3">
                  <a:txBody>
                    <a:bodyPr/>
                    <a:lstStyle/>
                    <a:p>
                      <a:pPr algn="ctr"/>
                      <a:r>
                        <a:rPr lang="ru-RU" sz="1400" dirty="0" smtClean="0">
                          <a:latin typeface="Times New Roman" panose="02020603050405020304" pitchFamily="18" charset="0"/>
                          <a:cs typeface="Times New Roman" panose="02020603050405020304" pitchFamily="18" charset="0"/>
                        </a:rPr>
                        <a:t>Обучение требований охраны труда </a:t>
                      </a:r>
                      <a:endParaRPr lang="ru-RU" sz="1400"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dirty="0"/>
                    </a:p>
                  </a:txBody>
                  <a:tcPr/>
                </a:tc>
                <a:tc gridSpan="3">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 xmlns:a16="http://schemas.microsoft.com/office/drawing/2014/main" val="4260983272"/>
                  </a:ext>
                </a:extLst>
              </a:tr>
              <a:tr h="1664497">
                <a:tc>
                  <a:txBody>
                    <a:bodyPr/>
                    <a:lstStyle/>
                    <a:p>
                      <a:r>
                        <a:rPr lang="ru-RU" sz="1600" dirty="0" smtClean="0">
                          <a:latin typeface="Times New Roman" panose="02020603050405020304" pitchFamily="18" charset="0"/>
                          <a:cs typeface="Times New Roman" panose="02020603050405020304" pitchFamily="18" charset="0"/>
                        </a:rPr>
                        <a:t>Инструктажи по охране труда:</a:t>
                      </a:r>
                      <a:r>
                        <a:rPr lang="ru-RU" sz="1600" baseline="0" dirty="0" smtClean="0">
                          <a:latin typeface="Times New Roman" panose="02020603050405020304" pitchFamily="18" charset="0"/>
                          <a:cs typeface="Times New Roman" panose="02020603050405020304" pitchFamily="18" charset="0"/>
                        </a:rPr>
                        <a:t> </a:t>
                      </a:r>
                    </a:p>
                    <a:p>
                      <a:r>
                        <a:rPr lang="ru-RU" sz="1600" baseline="0" dirty="0" smtClean="0">
                          <a:latin typeface="Times New Roman" panose="02020603050405020304" pitchFamily="18" charset="0"/>
                          <a:cs typeface="Times New Roman" panose="02020603050405020304" pitchFamily="18" charset="0"/>
                        </a:rPr>
                        <a:t>- вводный </a:t>
                      </a:r>
                    </a:p>
                    <a:p>
                      <a:r>
                        <a:rPr lang="ru-RU" sz="1600" baseline="0" dirty="0" smtClean="0">
                          <a:latin typeface="Times New Roman" panose="02020603050405020304" pitchFamily="18" charset="0"/>
                          <a:cs typeface="Times New Roman" panose="02020603050405020304" pitchFamily="18" charset="0"/>
                        </a:rPr>
                        <a:t>-первичный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Обучение по оказанию первой помощи</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Обучение по использованию СИЗ</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Обучение по общим вопросам охраны труда и функционированию СОУТ</a:t>
                      </a:r>
                      <a:r>
                        <a:rPr lang="ru-RU" sz="1600" baseline="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Обучение</a:t>
                      </a:r>
                      <a:r>
                        <a:rPr lang="ru-RU" sz="1600" baseline="0" dirty="0" smtClean="0">
                          <a:latin typeface="Times New Roman" panose="02020603050405020304" pitchFamily="18" charset="0"/>
                          <a:cs typeface="Times New Roman" panose="02020603050405020304" pitchFamily="18" charset="0"/>
                        </a:rPr>
                        <a:t> безопасным методам и приемам выполнения работ при воздействии ВОПФ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Обучение методам и приемам выполнения работ повышенной опасности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Проверка знаний единой комиссией</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Стажировка</a:t>
                      </a:r>
                      <a:r>
                        <a:rPr lang="ru-RU" sz="1600" baseline="0" dirty="0" smtClean="0">
                          <a:latin typeface="Times New Roman" panose="02020603050405020304" pitchFamily="18" charset="0"/>
                          <a:cs typeface="Times New Roman" panose="02020603050405020304" pitchFamily="18" charset="0"/>
                        </a:rPr>
                        <a:t> на рабочем месте </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Допуск к самостоятельной работе </a:t>
                      </a: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90215921"/>
                  </a:ext>
                </a:extLst>
              </a:tr>
            </a:tbl>
          </a:graphicData>
        </a:graphic>
      </p:graphicFrame>
      <p:sp>
        <p:nvSpPr>
          <p:cNvPr id="6" name="TextBox 5"/>
          <p:cNvSpPr txBox="1"/>
          <p:nvPr/>
        </p:nvSpPr>
        <p:spPr>
          <a:xfrm>
            <a:off x="315310" y="5052823"/>
            <a:ext cx="9764111" cy="1323439"/>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ТК ст. 214 Работодатель обязан обеспечить обучение по охране труда, в том числе обучение безопасным методам и приемам выполнение работ, обучение по оказанию первой помощи пострадавшим на производстве, обучение по использованию (применению) средств индивидуальной защиты, инструктаж по охране труда, стажировку на рабочем месте (для определенных категорий работников)и проверку знаний требований охраны труда. </a:t>
            </a:r>
            <a:endParaRPr lang="ru-RU" sz="1600" dirty="0">
              <a:latin typeface="Times New Roman" panose="02020603050405020304" pitchFamily="18" charset="0"/>
              <a:cs typeface="Times New Roman" panose="02020603050405020304" pitchFamily="18" charset="0"/>
            </a:endParaRPr>
          </a:p>
        </p:txBody>
      </p:sp>
      <p:sp>
        <p:nvSpPr>
          <p:cNvPr id="20" name="Выгнутая вниз стрелка 19"/>
          <p:cNvSpPr/>
          <p:nvPr/>
        </p:nvSpPr>
        <p:spPr>
          <a:xfrm rot="10994380">
            <a:off x="9364717" y="954205"/>
            <a:ext cx="1597572" cy="704194"/>
          </a:xfrm>
          <a:prstGeom prst="curved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92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250"/>
                                  </p:stCondLst>
                                  <p:childTnLst>
                                    <p:animClr clrSpc="rgb" dir="cw">
                                      <p:cBhvr override="childStyle">
                                        <p:cTn id="6" dur="2000" autoRev="1" fill="remove"/>
                                        <p:tgtEl>
                                          <p:spTgt spid="20"/>
                                        </p:tgtEl>
                                        <p:attrNameLst>
                                          <p:attrName>style.color</p:attrName>
                                        </p:attrNameLst>
                                      </p:cBhvr>
                                      <p:to>
                                        <a:schemeClr val="bg1"/>
                                      </p:to>
                                    </p:animClr>
                                    <p:animClr clrSpc="rgb" dir="cw">
                                      <p:cBhvr>
                                        <p:cTn id="7" dur="2000" autoRev="1" fill="remove"/>
                                        <p:tgtEl>
                                          <p:spTgt spid="20"/>
                                        </p:tgtEl>
                                        <p:attrNameLst>
                                          <p:attrName>fillcolor</p:attrName>
                                        </p:attrNameLst>
                                      </p:cBhvr>
                                      <p:to>
                                        <a:schemeClr val="bg1"/>
                                      </p:to>
                                    </p:animClr>
                                    <p:set>
                                      <p:cBhvr>
                                        <p:cTn id="8" dur="2000" autoRev="1" fill="remove"/>
                                        <p:tgtEl>
                                          <p:spTgt spid="20"/>
                                        </p:tgtEl>
                                        <p:attrNameLst>
                                          <p:attrName>fill.type</p:attrName>
                                        </p:attrNameLst>
                                      </p:cBhvr>
                                      <p:to>
                                        <p:strVal val="solid"/>
                                      </p:to>
                                    </p:set>
                                    <p:set>
                                      <p:cBhvr>
                                        <p:cTn id="9" dur="2000" autoRev="1" fill="remove"/>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398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800" dirty="0">
                <a:solidFill>
                  <a:schemeClr val="accent2">
                    <a:lumMod val="50000"/>
                  </a:schemeClr>
                </a:solidFill>
                <a:latin typeface="Times New Roman" pitchFamily="18" charset="0"/>
                <a:cs typeface="Times New Roman" pitchFamily="18" charset="0"/>
              </a:rPr>
              <a:t>Внеплановое обучение работников требований </a:t>
            </a:r>
            <a:br>
              <a:rPr lang="ru-RU" sz="2800" dirty="0">
                <a:solidFill>
                  <a:schemeClr val="accent2">
                    <a:lumMod val="50000"/>
                  </a:schemeClr>
                </a:solidFill>
                <a:latin typeface="Times New Roman" pitchFamily="18" charset="0"/>
                <a:cs typeface="Times New Roman" pitchFamily="18" charset="0"/>
              </a:rPr>
            </a:br>
            <a:r>
              <a:rPr lang="ru-RU" sz="2800" dirty="0">
                <a:solidFill>
                  <a:schemeClr val="accent2">
                    <a:lumMod val="50000"/>
                  </a:schemeClr>
                </a:solidFill>
                <a:latin typeface="Times New Roman" pitchFamily="18" charset="0"/>
                <a:cs typeface="Times New Roman" pitchFamily="18" charset="0"/>
              </a:rPr>
              <a:t>охраны труда</a:t>
            </a:r>
          </a:p>
        </p:txBody>
      </p:sp>
      <p:sp>
        <p:nvSpPr>
          <p:cNvPr id="3" name="Объект 2"/>
          <p:cNvSpPr>
            <a:spLocks noGrp="1"/>
          </p:cNvSpPr>
          <p:nvPr>
            <p:ph idx="1"/>
          </p:nvPr>
        </p:nvSpPr>
        <p:spPr>
          <a:xfrm>
            <a:off x="677334" y="1524000"/>
            <a:ext cx="8596668" cy="4876800"/>
          </a:xfrm>
        </p:spPr>
        <p:txBody>
          <a:bodyPr>
            <a:normAutofit/>
          </a:bodyPr>
          <a:lstStyle/>
          <a:p>
            <a:pPr marL="0" indent="0" algn="ctr">
              <a:buNone/>
            </a:pPr>
            <a:r>
              <a:rPr lang="ru-RU" dirty="0">
                <a:latin typeface="Times New Roman" pitchFamily="18" charset="0"/>
                <a:cs typeface="Times New Roman" pitchFamily="18" charset="0"/>
              </a:rPr>
              <a:t>п. 61 Внеплановое обучение работников требований охраны труда должно быть организовано в случаях указанных в подпунктах «а», «б» и «г» пункта 50  Правил:</a:t>
            </a:r>
          </a:p>
          <a:p>
            <a:pPr marL="0" indent="0" algn="ctr">
              <a:buNone/>
            </a:pPr>
            <a:endParaRPr lang="ru-RU" dirty="0">
              <a:latin typeface="Times New Roman" pitchFamily="18" charset="0"/>
              <a:cs typeface="Times New Roman" pitchFamily="18" charset="0"/>
            </a:endParaRPr>
          </a:p>
          <a:p>
            <a:pPr marL="0" indent="0" algn="ctr">
              <a:buNone/>
            </a:pPr>
            <a:endParaRPr lang="ru-RU" dirty="0">
              <a:latin typeface="Times New Roman" pitchFamily="18" charset="0"/>
              <a:cs typeface="Times New Roman" pitchFamily="18" charset="0"/>
            </a:endParaRPr>
          </a:p>
          <a:p>
            <a:pPr marL="0" indent="0" algn="ctr">
              <a:buNone/>
            </a:pPr>
            <a:endParaRPr lang="ru-RU" dirty="0">
              <a:latin typeface="Times New Roman" pitchFamily="18" charset="0"/>
              <a:cs typeface="Times New Roman" pitchFamily="18" charset="0"/>
            </a:endParaRPr>
          </a:p>
          <a:p>
            <a:pPr marL="0" indent="0" algn="ctr">
              <a:buNone/>
            </a:pPr>
            <a:endParaRPr lang="ru-RU" dirty="0">
              <a:latin typeface="Times New Roman" pitchFamily="18" charset="0"/>
              <a:cs typeface="Times New Roman" pitchFamily="18" charset="0"/>
            </a:endParaRPr>
          </a:p>
          <a:p>
            <a:pPr marL="0" indent="0" algn="ctr">
              <a:buNone/>
            </a:pPr>
            <a:endParaRPr lang="ru-RU" dirty="0">
              <a:latin typeface="Times New Roman" pitchFamily="18" charset="0"/>
              <a:cs typeface="Times New Roman" pitchFamily="18" charset="0"/>
            </a:endParaRPr>
          </a:p>
          <a:p>
            <a:pPr marL="0" indent="0" algn="ctr">
              <a:buNone/>
            </a:pPr>
            <a:endParaRPr lang="ru-RU" dirty="0">
              <a:latin typeface="Times New Roman" pitchFamily="18" charset="0"/>
              <a:cs typeface="Times New Roman" pitchFamily="18" charset="0"/>
            </a:endParaRPr>
          </a:p>
          <a:p>
            <a:pPr marL="0" indent="0" algn="ctr">
              <a:buNone/>
            </a:pPr>
            <a:endParaRPr lang="ru-RU" dirty="0">
              <a:latin typeface="Times New Roman" pitchFamily="18" charset="0"/>
              <a:cs typeface="Times New Roman" pitchFamily="18" charset="0"/>
            </a:endParaRPr>
          </a:p>
          <a:p>
            <a:pPr marL="0" indent="0" algn="ctr">
              <a:buNone/>
            </a:pPr>
            <a:r>
              <a:rPr lang="ru-RU" dirty="0">
                <a:latin typeface="Times New Roman" pitchFamily="18" charset="0"/>
                <a:cs typeface="Times New Roman" pitchFamily="18" charset="0"/>
              </a:rPr>
              <a:t>    </a:t>
            </a:r>
          </a:p>
          <a:p>
            <a:pPr marL="0" indent="0" algn="just">
              <a:spcAft>
                <a:spcPts val="1115"/>
              </a:spcAft>
              <a:buNone/>
            </a:pPr>
            <a:endParaRPr lang="ru-RU" dirty="0">
              <a:latin typeface="Times New Roman" pitchFamily="18" charset="0"/>
              <a:cs typeface="Times New Roman" pitchFamily="18" charset="0"/>
            </a:endParaRPr>
          </a:p>
          <a:p>
            <a:pPr algn="just">
              <a:spcAft>
                <a:spcPts val="1115"/>
              </a:spcAft>
            </a:pPr>
            <a:endParaRPr lang="ru-RU" dirty="0">
              <a:latin typeface="Times New Roman" pitchFamily="18" charset="0"/>
              <a:cs typeface="Times New Roman" pitchFamily="18" charset="0"/>
            </a:endParaRPr>
          </a:p>
          <a:p>
            <a:pPr algn="just">
              <a:spcAft>
                <a:spcPts val="1115"/>
              </a:spcAft>
            </a:pPr>
            <a:endParaRPr lang="ru-RU" dirty="0">
              <a:latin typeface="Times New Roman" pitchFamily="18" charset="0"/>
              <a:cs typeface="Times New Roman" pitchFamily="18" charset="0"/>
            </a:endParaRPr>
          </a:p>
          <a:p>
            <a:pPr marL="0" indent="0" algn="just">
              <a:spcAft>
                <a:spcPts val="1115"/>
              </a:spcAft>
              <a:buNone/>
            </a:pPr>
            <a:endParaRPr lang="ru-RU" dirty="0">
              <a:latin typeface="Times New Roman"/>
              <a:ea typeface="Times New Roman"/>
            </a:endParaRPr>
          </a:p>
          <a:p>
            <a:pPr marL="0" indent="0">
              <a:buNone/>
            </a:pPr>
            <a:endParaRPr lang="ru-RU" dirty="0">
              <a:latin typeface="Times New Roman" pitchFamily="18" charset="0"/>
              <a:cs typeface="Times New Roman" pitchFamily="18" charset="0"/>
            </a:endParaRPr>
          </a:p>
        </p:txBody>
      </p:sp>
      <p:sp>
        <p:nvSpPr>
          <p:cNvPr id="4" name="Скругленный прямоугольник 3"/>
          <p:cNvSpPr/>
          <p:nvPr/>
        </p:nvSpPr>
        <p:spPr>
          <a:xfrm>
            <a:off x="736599" y="2243667"/>
            <a:ext cx="3725333" cy="17779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defTabSz="457200">
              <a:spcBef>
                <a:spcPts val="1000"/>
              </a:spcBef>
              <a:spcAft>
                <a:spcPts val="1115"/>
              </a:spcAft>
              <a:buClr>
                <a:srgbClr val="90C226"/>
              </a:buClr>
              <a:buSzPct val="80000"/>
            </a:pPr>
            <a:r>
              <a:rPr lang="ru-RU" sz="1400" dirty="0">
                <a:solidFill>
                  <a:srgbClr val="FF0000"/>
                </a:solidFill>
                <a:latin typeface="Times New Roman" pitchFamily="18" charset="0"/>
                <a:cs typeface="Times New Roman" pitchFamily="18" charset="0"/>
              </a:rPr>
              <a:t>«а»</a:t>
            </a:r>
            <a:r>
              <a:rPr lang="ru-RU" sz="1400" dirty="0">
                <a:solidFill>
                  <a:prstClr val="black">
                    <a:lumMod val="75000"/>
                    <a:lumOff val="25000"/>
                  </a:prstClr>
                </a:solidFill>
                <a:latin typeface="Times New Roman" pitchFamily="18" charset="0"/>
                <a:cs typeface="Times New Roman" pitchFamily="18" charset="0"/>
              </a:rPr>
              <a:t> - </a:t>
            </a:r>
            <a:r>
              <a:rPr lang="ru-RU" sz="1400" dirty="0">
                <a:solidFill>
                  <a:prstClr val="black">
                    <a:lumMod val="75000"/>
                    <a:lumOff val="25000"/>
                  </a:prstClr>
                </a:solidFill>
                <a:latin typeface="Times New Roman"/>
                <a:ea typeface="Times New Roman"/>
              </a:rPr>
              <a:t>вступление в силу нормативных правовых актов, содержащих государственные нормативные требования охраны труда; - </a:t>
            </a:r>
            <a:r>
              <a:rPr lang="ru-RU" sz="1600" dirty="0">
                <a:solidFill>
                  <a:srgbClr val="FF0000"/>
                </a:solidFill>
                <a:latin typeface="Times New Roman"/>
                <a:ea typeface="Times New Roman"/>
              </a:rPr>
              <a:t>По требованию Министерства труда РФ!!!</a:t>
            </a:r>
          </a:p>
        </p:txBody>
      </p:sp>
      <p:sp>
        <p:nvSpPr>
          <p:cNvPr id="5" name="Скругленный прямоугольник 4"/>
          <p:cNvSpPr/>
          <p:nvPr/>
        </p:nvSpPr>
        <p:spPr>
          <a:xfrm>
            <a:off x="5604933" y="2412999"/>
            <a:ext cx="3268134" cy="22352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defTabSz="457200">
              <a:spcBef>
                <a:spcPts val="1000"/>
              </a:spcBef>
              <a:spcAft>
                <a:spcPts val="1115"/>
              </a:spcAft>
              <a:buClr>
                <a:srgbClr val="90C226"/>
              </a:buClr>
              <a:buSzPct val="80000"/>
            </a:pPr>
            <a:r>
              <a:rPr lang="ru-RU" sz="1400" dirty="0">
                <a:solidFill>
                  <a:srgbClr val="FF0000"/>
                </a:solidFill>
                <a:latin typeface="Times New Roman"/>
                <a:ea typeface="Times New Roman"/>
              </a:rPr>
              <a:t>«б»</a:t>
            </a:r>
            <a:r>
              <a:rPr lang="ru-RU" sz="1400" dirty="0">
                <a:solidFill>
                  <a:prstClr val="black">
                    <a:lumMod val="75000"/>
                    <a:lumOff val="25000"/>
                  </a:prstClr>
                </a:solidFill>
                <a:latin typeface="Times New Roman"/>
                <a:ea typeface="Times New Roman"/>
              </a:rPr>
              <a:t> - ввод в эксплуатацию нового вида оборудования, инструментов и приспособлений, введение новых технологических процессов, а также использование нового вида сырья и материалов, требующих дополнительных знаний по охране труда у работников;</a:t>
            </a:r>
          </a:p>
        </p:txBody>
      </p:sp>
      <p:sp>
        <p:nvSpPr>
          <p:cNvPr id="6" name="Скругленный прямоугольник 5"/>
          <p:cNvSpPr/>
          <p:nvPr/>
        </p:nvSpPr>
        <p:spPr>
          <a:xfrm>
            <a:off x="1384301" y="4326466"/>
            <a:ext cx="36830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spcAft>
                <a:spcPts val="1115"/>
              </a:spcAft>
            </a:pPr>
            <a:r>
              <a:rPr lang="ru-RU" sz="1400" dirty="0">
                <a:solidFill>
                  <a:srgbClr val="FF0000"/>
                </a:solidFill>
                <a:latin typeface="Times New Roman"/>
                <a:ea typeface="Times New Roman"/>
              </a:rPr>
              <a:t>«г»</a:t>
            </a:r>
            <a:r>
              <a:rPr lang="ru-RU" sz="1400" dirty="0">
                <a:latin typeface="Times New Roman"/>
                <a:ea typeface="Times New Roman"/>
              </a:rPr>
              <a:t> - изменения в эксплуатации оборудования, технологических процессов, использовании сырья и материалов, должностных (функциональных) обязанностей работников, непосредственно связанных с осуществлением производственной деятельности, влияющих на безопасность труда.</a:t>
            </a:r>
            <a:endParaRPr lang="ru-RU" sz="1400" dirty="0">
              <a:effectLst/>
              <a:latin typeface="Times New Roman"/>
              <a:ea typeface="Times New Roman"/>
            </a:endParaRPr>
          </a:p>
        </p:txBody>
      </p:sp>
    </p:spTree>
    <p:extLst>
      <p:ext uri="{BB962C8B-B14F-4D97-AF65-F5344CB8AC3E}">
        <p14:creationId xmlns:p14="http://schemas.microsoft.com/office/powerpoint/2010/main" val="818280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18478"/>
            <a:ext cx="8596668" cy="766439"/>
          </a:xfrm>
        </p:spPr>
        <p:txBody>
          <a:bodyPr/>
          <a:lstStyle/>
          <a:p>
            <a:pPr algn="ctr"/>
            <a:r>
              <a:rPr lang="ru-RU" sz="2800" dirty="0">
                <a:solidFill>
                  <a:schemeClr val="tx1"/>
                </a:solidFill>
                <a:latin typeface="Times New Roman" pitchFamily="18" charset="0"/>
                <a:cs typeface="Times New Roman" pitchFamily="18" charset="0"/>
              </a:rPr>
              <a:t>Проверка знаний требований охраны труда</a:t>
            </a:r>
            <a:endParaRPr lang="ru-RU" dirty="0">
              <a:solidFill>
                <a:schemeClr val="tx1"/>
              </a:solidFill>
            </a:endParaRPr>
          </a:p>
        </p:txBody>
      </p:sp>
      <p:sp>
        <p:nvSpPr>
          <p:cNvPr id="3" name="Объект 2"/>
          <p:cNvSpPr>
            <a:spLocks noGrp="1"/>
          </p:cNvSpPr>
          <p:nvPr>
            <p:ph idx="1"/>
          </p:nvPr>
        </p:nvSpPr>
        <p:spPr>
          <a:xfrm>
            <a:off x="677334" y="1438183"/>
            <a:ext cx="8596668" cy="4603179"/>
          </a:xfrm>
        </p:spPr>
        <p:txBody>
          <a:bodyPr>
            <a:normAutofit/>
          </a:bodyPr>
          <a:lstStyle/>
          <a:p>
            <a:pPr algn="just">
              <a:spcAft>
                <a:spcPts val="1115"/>
              </a:spcAft>
            </a:pPr>
            <a:endParaRPr lang="ru-RU" dirty="0">
              <a:latin typeface="Times New Roman"/>
              <a:ea typeface="Times New Roman"/>
            </a:endParaRPr>
          </a:p>
          <a:p>
            <a:pPr marL="0" indent="0" algn="just">
              <a:spcAft>
                <a:spcPts val="1115"/>
              </a:spcAft>
              <a:buNone/>
            </a:pPr>
            <a:endParaRPr lang="ru-RU" dirty="0">
              <a:latin typeface="Times New Roman"/>
              <a:ea typeface="Times New Roman"/>
            </a:endParaRPr>
          </a:p>
          <a:p>
            <a:pPr marL="0" indent="0" algn="just">
              <a:spcAft>
                <a:spcPts val="1115"/>
              </a:spcAft>
              <a:buNone/>
            </a:pPr>
            <a:endParaRPr lang="ru-RU" dirty="0">
              <a:latin typeface="Times New Roman"/>
              <a:ea typeface="Times New Roman"/>
            </a:endParaRPr>
          </a:p>
          <a:p>
            <a:pPr marL="0" indent="0" algn="just">
              <a:spcAft>
                <a:spcPts val="1115"/>
              </a:spcAft>
              <a:buNone/>
            </a:pPr>
            <a:endParaRPr lang="ru-RU" dirty="0">
              <a:latin typeface="Times New Roman"/>
              <a:ea typeface="Times New Roman"/>
            </a:endParaRPr>
          </a:p>
          <a:p>
            <a:pPr marL="0" indent="0" algn="just">
              <a:spcAft>
                <a:spcPts val="1115"/>
              </a:spcAft>
              <a:buNone/>
            </a:pPr>
            <a:endParaRPr lang="ru-RU" dirty="0">
              <a:latin typeface="Times New Roman"/>
              <a:ea typeface="Times New Roman"/>
            </a:endParaRPr>
          </a:p>
          <a:p>
            <a:pPr marL="0" indent="0" algn="just">
              <a:spcAft>
                <a:spcPts val="1115"/>
              </a:spcAft>
              <a:buNone/>
            </a:pPr>
            <a:endParaRPr lang="ru-RU" dirty="0">
              <a:latin typeface="Times New Roman"/>
              <a:ea typeface="Times New Roman"/>
            </a:endParaRPr>
          </a:p>
          <a:p>
            <a:pPr marL="0" indent="0" algn="just">
              <a:spcAft>
                <a:spcPts val="1115"/>
              </a:spcAft>
              <a:buNone/>
            </a:pPr>
            <a:endParaRPr lang="ru-RU" dirty="0">
              <a:latin typeface="Times New Roman"/>
              <a:ea typeface="Times New Roman"/>
            </a:endParaRPr>
          </a:p>
          <a:p>
            <a:pPr marL="0" indent="0" algn="just">
              <a:spcAft>
                <a:spcPts val="1115"/>
              </a:spcAft>
              <a:buNone/>
            </a:pPr>
            <a:endParaRPr lang="ru-RU" dirty="0">
              <a:latin typeface="Times New Roman"/>
              <a:ea typeface="Times New Roman"/>
            </a:endParaRPr>
          </a:p>
          <a:p>
            <a:pPr marL="0" indent="0" algn="just">
              <a:spcAft>
                <a:spcPts val="1115"/>
              </a:spcAft>
              <a:buNone/>
            </a:pPr>
            <a:endParaRPr lang="ru-RU" dirty="0">
              <a:latin typeface="Times New Roman"/>
              <a:ea typeface="Times New Roman"/>
            </a:endParaRPr>
          </a:p>
          <a:p>
            <a:pPr marL="0" indent="0">
              <a:buNone/>
            </a:pPr>
            <a:endParaRPr lang="ru-RU" dirty="0"/>
          </a:p>
        </p:txBody>
      </p:sp>
      <p:sp>
        <p:nvSpPr>
          <p:cNvPr id="4" name="Прямоугольник 3"/>
          <p:cNvSpPr/>
          <p:nvPr/>
        </p:nvSpPr>
        <p:spPr>
          <a:xfrm>
            <a:off x="1464816" y="1606858"/>
            <a:ext cx="674702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457200">
              <a:spcBef>
                <a:spcPts val="1000"/>
              </a:spcBef>
              <a:spcAft>
                <a:spcPts val="1115"/>
              </a:spcAft>
              <a:buClr>
                <a:srgbClr val="90C226"/>
              </a:buClr>
              <a:buSzPct val="80000"/>
            </a:pPr>
            <a:r>
              <a:rPr lang="ru-RU" dirty="0">
                <a:solidFill>
                  <a:prstClr val="black">
                    <a:lumMod val="75000"/>
                    <a:lumOff val="25000"/>
                  </a:prstClr>
                </a:solidFill>
                <a:latin typeface="Times New Roman"/>
                <a:ea typeface="Times New Roman"/>
              </a:rPr>
              <a:t>Единая общероссийская справочно-информационная система по охране труда в информационно-телекоммуникационной сети "Интернет". </a:t>
            </a:r>
            <a:r>
              <a:rPr lang="ru-RU" sz="2000" b="1" dirty="0">
                <a:solidFill>
                  <a:srgbClr val="FF0000"/>
                </a:solidFill>
                <a:latin typeface="Times New Roman"/>
                <a:ea typeface="Times New Roman"/>
              </a:rPr>
              <a:t>С 01.03.2022 года</a:t>
            </a:r>
          </a:p>
        </p:txBody>
      </p:sp>
      <p:sp>
        <p:nvSpPr>
          <p:cNvPr id="5" name="Овал 4"/>
          <p:cNvSpPr/>
          <p:nvPr/>
        </p:nvSpPr>
        <p:spPr>
          <a:xfrm>
            <a:off x="1393794" y="2840854"/>
            <a:ext cx="2370338" cy="102981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Times New Roman" pitchFamily="18" charset="0"/>
                <a:cs typeface="Times New Roman" pitchFamily="18" charset="0"/>
              </a:rPr>
              <a:t>Руководители</a:t>
            </a:r>
          </a:p>
        </p:txBody>
      </p:sp>
      <p:sp>
        <p:nvSpPr>
          <p:cNvPr id="6" name="Овал 5"/>
          <p:cNvSpPr/>
          <p:nvPr/>
        </p:nvSpPr>
        <p:spPr>
          <a:xfrm>
            <a:off x="5699464" y="2876365"/>
            <a:ext cx="2991775" cy="99429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latin typeface="Times New Roman" pitchFamily="18" charset="0"/>
                <a:cs typeface="Times New Roman" pitchFamily="18" charset="0"/>
              </a:rPr>
              <a:t>Преподаватели</a:t>
            </a:r>
          </a:p>
        </p:txBody>
      </p:sp>
      <p:sp>
        <p:nvSpPr>
          <p:cNvPr id="7" name="Овал 6"/>
          <p:cNvSpPr/>
          <p:nvPr/>
        </p:nvSpPr>
        <p:spPr>
          <a:xfrm>
            <a:off x="941033" y="4261282"/>
            <a:ext cx="2938509" cy="151808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pitchFamily="18" charset="0"/>
                <a:cs typeface="Times New Roman" pitchFamily="18" charset="0"/>
              </a:rPr>
              <a:t>Члены комиссий по проверке знаний</a:t>
            </a:r>
          </a:p>
        </p:txBody>
      </p:sp>
      <p:sp>
        <p:nvSpPr>
          <p:cNvPr id="8" name="Овал 7"/>
          <p:cNvSpPr/>
          <p:nvPr/>
        </p:nvSpPr>
        <p:spPr>
          <a:xfrm>
            <a:off x="5370990" y="4456590"/>
            <a:ext cx="3320249" cy="14381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a:latin typeface="Times New Roman" pitchFamily="18" charset="0"/>
                <a:cs typeface="Times New Roman" pitchFamily="18" charset="0"/>
              </a:rPr>
              <a:t>Руководители службы охраны труда и специалисты по охране труда</a:t>
            </a:r>
          </a:p>
        </p:txBody>
      </p:sp>
      <p:cxnSp>
        <p:nvCxnSpPr>
          <p:cNvPr id="10" name="Прямая со стрелкой 9"/>
          <p:cNvCxnSpPr/>
          <p:nvPr/>
        </p:nvCxnSpPr>
        <p:spPr>
          <a:xfrm flipH="1">
            <a:off x="3764132" y="2583402"/>
            <a:ext cx="1074198" cy="1793289"/>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2" name="Прямая со стрелкой 11"/>
          <p:cNvCxnSpPr/>
          <p:nvPr/>
        </p:nvCxnSpPr>
        <p:spPr>
          <a:xfrm>
            <a:off x="4838330" y="2583402"/>
            <a:ext cx="941033" cy="179328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4" name="Прямая со стрелкой 13"/>
          <p:cNvCxnSpPr/>
          <p:nvPr/>
        </p:nvCxnSpPr>
        <p:spPr>
          <a:xfrm flipH="1">
            <a:off x="3701988" y="2583402"/>
            <a:ext cx="1136342" cy="29296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6" name="Прямая со стрелкой 15"/>
          <p:cNvCxnSpPr/>
          <p:nvPr/>
        </p:nvCxnSpPr>
        <p:spPr>
          <a:xfrm>
            <a:off x="4838330" y="2583402"/>
            <a:ext cx="1216241" cy="3639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845513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762857984"/>
              </p:ext>
            </p:extLst>
          </p:nvPr>
        </p:nvGraphicFramePr>
        <p:xfrm>
          <a:off x="539531" y="1413349"/>
          <a:ext cx="3275724" cy="4191534"/>
        </p:xfrm>
        <a:graphic>
          <a:graphicData uri="http://schemas.openxmlformats.org/drawingml/2006/table">
            <a:tbl>
              <a:tblPr firstRow="1" bandRow="1">
                <a:tableStyleId>{F5AB1C69-6EDB-4FF4-983F-18BD219EF322}</a:tableStyleId>
              </a:tblPr>
              <a:tblGrid>
                <a:gridCol w="3275724">
                  <a:extLst>
                    <a:ext uri="{9D8B030D-6E8A-4147-A177-3AD203B41FA5}">
                      <a16:colId xmlns="" xmlns:a16="http://schemas.microsoft.com/office/drawing/2014/main" val="3430377734"/>
                    </a:ext>
                  </a:extLst>
                </a:gridCol>
              </a:tblGrid>
              <a:tr h="604637">
                <a:tc>
                  <a:txBody>
                    <a:bodyPr/>
                    <a:lstStyle/>
                    <a:p>
                      <a:pPr algn="ctr"/>
                      <a:r>
                        <a:rPr lang="ru-RU" sz="1600" dirty="0"/>
                        <a:t>Материально-техническая база </a:t>
                      </a:r>
                    </a:p>
                  </a:txBody>
                  <a:tcPr/>
                </a:tc>
                <a:extLst>
                  <a:ext uri="{0D108BD9-81ED-4DB2-BD59-A6C34878D82A}">
                    <a16:rowId xmlns="" xmlns:a16="http://schemas.microsoft.com/office/drawing/2014/main" val="3862927951"/>
                  </a:ext>
                </a:extLst>
              </a:tr>
              <a:tr h="3586897">
                <a:tc>
                  <a:txBody>
                    <a:bodyPr/>
                    <a:lstStyle/>
                    <a:p>
                      <a:pPr marL="285750" indent="-285750">
                        <a:buFontTx/>
                        <a:buChar char="-"/>
                      </a:pPr>
                      <a:r>
                        <a:rPr lang="ru-RU" sz="1600" dirty="0"/>
                        <a:t>Места обучение или учебные помещения ( не менее одного на 100 работников) </a:t>
                      </a:r>
                    </a:p>
                    <a:p>
                      <a:pPr marL="285750" indent="-285750">
                        <a:buFontTx/>
                        <a:buChar char="-"/>
                      </a:pPr>
                      <a:r>
                        <a:rPr lang="ru-RU" sz="1600" dirty="0"/>
                        <a:t>Оборудование </a:t>
                      </a:r>
                    </a:p>
                    <a:p>
                      <a:pPr marL="285750" indent="-285750">
                        <a:buFontTx/>
                        <a:buChar char="-"/>
                      </a:pPr>
                      <a:r>
                        <a:rPr lang="ru-RU" sz="1600" dirty="0"/>
                        <a:t>Технические средства обучения </a:t>
                      </a:r>
                    </a:p>
                    <a:p>
                      <a:pPr marL="285750" indent="-285750">
                        <a:buFontTx/>
                        <a:buChar char="-"/>
                      </a:pPr>
                      <a:r>
                        <a:rPr lang="ru-RU" sz="1600" dirty="0"/>
                        <a:t>Нормативные правовые акты </a:t>
                      </a:r>
                    </a:p>
                    <a:p>
                      <a:pPr marL="285750" indent="-285750">
                        <a:buFontTx/>
                        <a:buChar char="-"/>
                      </a:pPr>
                      <a:r>
                        <a:rPr lang="ru-RU" sz="1600" dirty="0"/>
                        <a:t>Информационно-справочные системы </a:t>
                      </a:r>
                    </a:p>
                  </a:txBody>
                  <a:tcPr/>
                </a:tc>
                <a:extLst>
                  <a:ext uri="{0D108BD9-81ED-4DB2-BD59-A6C34878D82A}">
                    <a16:rowId xmlns="" xmlns:a16="http://schemas.microsoft.com/office/drawing/2014/main" val="3661878334"/>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608488572"/>
              </p:ext>
            </p:extLst>
          </p:nvPr>
        </p:nvGraphicFramePr>
        <p:xfrm>
          <a:off x="3960649" y="1413349"/>
          <a:ext cx="2934138" cy="4191534"/>
        </p:xfrm>
        <a:graphic>
          <a:graphicData uri="http://schemas.openxmlformats.org/drawingml/2006/table">
            <a:tbl>
              <a:tblPr firstRow="1" bandRow="1">
                <a:tableStyleId>{7DF18680-E054-41AD-8BC1-D1AEF772440D}</a:tableStyleId>
              </a:tblPr>
              <a:tblGrid>
                <a:gridCol w="2934138">
                  <a:extLst>
                    <a:ext uri="{9D8B030D-6E8A-4147-A177-3AD203B41FA5}">
                      <a16:colId xmlns="" xmlns:a16="http://schemas.microsoft.com/office/drawing/2014/main" val="3430377734"/>
                    </a:ext>
                  </a:extLst>
                </a:gridCol>
              </a:tblGrid>
              <a:tr h="573791">
                <a:tc>
                  <a:txBody>
                    <a:bodyPr/>
                    <a:lstStyle/>
                    <a:p>
                      <a:pPr algn="ctr"/>
                      <a:r>
                        <a:rPr lang="ru-RU" sz="1600" dirty="0"/>
                        <a:t>Учебно-методическая база </a:t>
                      </a:r>
                    </a:p>
                  </a:txBody>
                  <a:tcPr/>
                </a:tc>
                <a:extLst>
                  <a:ext uri="{0D108BD9-81ED-4DB2-BD59-A6C34878D82A}">
                    <a16:rowId xmlns="" xmlns:a16="http://schemas.microsoft.com/office/drawing/2014/main" val="3862927951"/>
                  </a:ext>
                </a:extLst>
              </a:tr>
              <a:tr h="3617743">
                <a:tc>
                  <a:txBody>
                    <a:bodyPr/>
                    <a:lstStyle/>
                    <a:p>
                      <a:pPr marL="285750" indent="-285750">
                        <a:buFontTx/>
                        <a:buChar char="-"/>
                      </a:pPr>
                      <a:r>
                        <a:rPr lang="ru-RU" sz="1600" dirty="0"/>
                        <a:t>Программы обучения </a:t>
                      </a:r>
                    </a:p>
                    <a:p>
                      <a:pPr marL="285750" indent="-285750">
                        <a:buFontTx/>
                        <a:buChar char="-"/>
                      </a:pPr>
                      <a:r>
                        <a:rPr lang="ru-RU" sz="1600" dirty="0"/>
                        <a:t>Учебные материалы </a:t>
                      </a:r>
                    </a:p>
                    <a:p>
                      <a:pPr marL="285750" indent="-285750">
                        <a:buFontTx/>
                        <a:buChar char="-"/>
                      </a:pPr>
                      <a:r>
                        <a:rPr lang="ru-RU" sz="1600" dirty="0"/>
                        <a:t>Материалы</a:t>
                      </a:r>
                      <a:r>
                        <a:rPr lang="ru-RU" sz="1600" baseline="0" dirty="0"/>
                        <a:t> для проведения проверки знаний работников требований охраны труда </a:t>
                      </a:r>
                      <a:endParaRPr lang="ru-RU" sz="1600" dirty="0"/>
                    </a:p>
                  </a:txBody>
                  <a:tcPr/>
                </a:tc>
                <a:extLst>
                  <a:ext uri="{0D108BD9-81ED-4DB2-BD59-A6C34878D82A}">
                    <a16:rowId xmlns="" xmlns:a16="http://schemas.microsoft.com/office/drawing/2014/main" val="3661878334"/>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465497851"/>
              </p:ext>
            </p:extLst>
          </p:nvPr>
        </p:nvGraphicFramePr>
        <p:xfrm>
          <a:off x="7040181" y="1413349"/>
          <a:ext cx="2934138" cy="4191534"/>
        </p:xfrm>
        <a:graphic>
          <a:graphicData uri="http://schemas.openxmlformats.org/drawingml/2006/table">
            <a:tbl>
              <a:tblPr firstRow="1" bandRow="1">
                <a:tableStyleId>{93296810-A885-4BE3-A3E7-6D5BEEA58F35}</a:tableStyleId>
              </a:tblPr>
              <a:tblGrid>
                <a:gridCol w="2934138">
                  <a:extLst>
                    <a:ext uri="{9D8B030D-6E8A-4147-A177-3AD203B41FA5}">
                      <a16:colId xmlns="" xmlns:a16="http://schemas.microsoft.com/office/drawing/2014/main" val="3430377734"/>
                    </a:ext>
                  </a:extLst>
                </a:gridCol>
              </a:tblGrid>
              <a:tr h="573791">
                <a:tc>
                  <a:txBody>
                    <a:bodyPr/>
                    <a:lstStyle/>
                    <a:p>
                      <a:pPr algn="ctr"/>
                      <a:r>
                        <a:rPr lang="ru-RU" sz="1600" dirty="0"/>
                        <a:t>Учебно-методическая база </a:t>
                      </a:r>
                    </a:p>
                  </a:txBody>
                  <a:tcPr>
                    <a:solidFill>
                      <a:schemeClr val="tx2">
                        <a:lumMod val="60000"/>
                        <a:lumOff val="40000"/>
                      </a:schemeClr>
                    </a:solidFill>
                  </a:tcPr>
                </a:tc>
                <a:extLst>
                  <a:ext uri="{0D108BD9-81ED-4DB2-BD59-A6C34878D82A}">
                    <a16:rowId xmlns="" xmlns:a16="http://schemas.microsoft.com/office/drawing/2014/main" val="3862927951"/>
                  </a:ext>
                </a:extLst>
              </a:tr>
              <a:tr h="3617743">
                <a:tc>
                  <a:txBody>
                    <a:bodyPr/>
                    <a:lstStyle/>
                    <a:p>
                      <a:pPr marL="285750" indent="-285750">
                        <a:buFontTx/>
                        <a:buChar char="-"/>
                      </a:pPr>
                      <a:r>
                        <a:rPr lang="ru-RU" sz="1400" dirty="0"/>
                        <a:t>не менее 2 лиц, </a:t>
                      </a:r>
                      <a:r>
                        <a:rPr lang="ru-RU" sz="1400" dirty="0" err="1"/>
                        <a:t>проводяших</a:t>
                      </a:r>
                      <a:r>
                        <a:rPr lang="ru-RU" sz="1400" dirty="0"/>
                        <a:t> обучение</a:t>
                      </a:r>
                      <a:r>
                        <a:rPr lang="ru-RU" sz="1400" baseline="0" dirty="0"/>
                        <a:t> по ОТ,</a:t>
                      </a:r>
                      <a:r>
                        <a:rPr lang="ru-RU" sz="1400" dirty="0"/>
                        <a:t> в</a:t>
                      </a:r>
                      <a:r>
                        <a:rPr lang="ru-RU" sz="1400" baseline="0" dirty="0"/>
                        <a:t> штате или по договору ГПХ</a:t>
                      </a:r>
                    </a:p>
                    <a:p>
                      <a:pPr marL="285750" indent="-285750">
                        <a:buFontTx/>
                        <a:buChar char="-"/>
                      </a:pPr>
                      <a:r>
                        <a:rPr lang="ru-RU" sz="1400" baseline="0" dirty="0"/>
                        <a:t>Регистрация в реестре ИП и ЮЛ, осуществляющих деятельность по обучению своих работников вопросам охраны труда (личный кабинет)</a:t>
                      </a:r>
                    </a:p>
                    <a:p>
                      <a:pPr marL="285750" indent="-285750">
                        <a:buFontTx/>
                        <a:buChar char="-"/>
                      </a:pPr>
                      <a:r>
                        <a:rPr lang="ru-RU" sz="1400" baseline="0" dirty="0"/>
                        <a:t>Внесение сведений о лицах, прошедших обучение и проверку знаний, в реестр обученных лиц</a:t>
                      </a:r>
                    </a:p>
                    <a:p>
                      <a:pPr marL="285750" indent="-285750">
                        <a:buFontTx/>
                        <a:buChar char="-"/>
                      </a:pPr>
                      <a:r>
                        <a:rPr lang="ru-RU" sz="1400" baseline="0" dirty="0"/>
                        <a:t>Комиссия по проверке знаний требований ОТ</a:t>
                      </a:r>
                    </a:p>
                    <a:p>
                      <a:pPr marL="285750" indent="-285750">
                        <a:buFontTx/>
                        <a:buChar char="-"/>
                      </a:pPr>
                      <a:endParaRPr lang="ru-RU" sz="1600" dirty="0"/>
                    </a:p>
                  </a:txBody>
                  <a:tcPr>
                    <a:solidFill>
                      <a:schemeClr val="tx2">
                        <a:lumMod val="20000"/>
                        <a:lumOff val="80000"/>
                      </a:schemeClr>
                    </a:solidFill>
                  </a:tcPr>
                </a:tc>
                <a:extLst>
                  <a:ext uri="{0D108BD9-81ED-4DB2-BD59-A6C34878D82A}">
                    <a16:rowId xmlns="" xmlns:a16="http://schemas.microsoft.com/office/drawing/2014/main" val="3661878334"/>
                  </a:ext>
                </a:extLst>
              </a:tr>
            </a:tbl>
          </a:graphicData>
        </a:graphic>
      </p:graphicFrame>
      <p:sp>
        <p:nvSpPr>
          <p:cNvPr id="8" name="TextBox 7"/>
          <p:cNvSpPr txBox="1"/>
          <p:nvPr/>
        </p:nvSpPr>
        <p:spPr>
          <a:xfrm>
            <a:off x="3960649" y="220717"/>
            <a:ext cx="5456620" cy="646331"/>
          </a:xfrm>
          <a:prstGeom prst="rect">
            <a:avLst/>
          </a:prstGeom>
          <a:noFill/>
        </p:spPr>
        <p:txBody>
          <a:bodyPr wrap="square" rtlCol="0">
            <a:spAutoFit/>
          </a:bodyPr>
          <a:lstStyle/>
          <a:p>
            <a:r>
              <a:rPr lang="ru-RU" dirty="0">
                <a:latin typeface="Times New Roman" pitchFamily="18" charset="0"/>
                <a:cs typeface="Times New Roman" pitchFamily="18" charset="0"/>
              </a:rPr>
              <a:t>Условия проведения обучения по охране труда у работодателя </a:t>
            </a:r>
          </a:p>
        </p:txBody>
      </p:sp>
    </p:spTree>
    <p:extLst>
      <p:ext uri="{BB962C8B-B14F-4D97-AF65-F5344CB8AC3E}">
        <p14:creationId xmlns:p14="http://schemas.microsoft.com/office/powerpoint/2010/main" val="3481600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227" y="106531"/>
            <a:ext cx="7205505" cy="567267"/>
          </a:xfrm>
        </p:spPr>
        <p:txBody>
          <a:bodyPr>
            <a:normAutofit/>
          </a:bodyPr>
          <a:lstStyle/>
          <a:p>
            <a:pPr lvl="0" algn="r" defTabSz="914400">
              <a:spcBef>
                <a:spcPts val="0"/>
              </a:spcBef>
            </a:pPr>
            <a:r>
              <a:rPr lang="ru-RU" sz="1800" dirty="0">
                <a:solidFill>
                  <a:prstClr val="black"/>
                </a:solidFill>
                <a:latin typeface="Times New Roman" pitchFamily="18" charset="0"/>
                <a:ea typeface="+mn-ea"/>
                <a:cs typeface="Times New Roman" pitchFamily="18" charset="0"/>
              </a:rPr>
              <a:t>Условия проведения обучения по охране труда у работодателя </a:t>
            </a:r>
          </a:p>
        </p:txBody>
      </p:sp>
      <p:graphicFrame>
        <p:nvGraphicFramePr>
          <p:cNvPr id="19" name="Таблица 18"/>
          <p:cNvGraphicFramePr>
            <a:graphicFrameLocks noGrp="1"/>
          </p:cNvGraphicFramePr>
          <p:nvPr>
            <p:extLst>
              <p:ext uri="{D42A27DB-BD31-4B8C-83A1-F6EECF244321}">
                <p14:modId xmlns:p14="http://schemas.microsoft.com/office/powerpoint/2010/main" val="140550069"/>
              </p:ext>
            </p:extLst>
          </p:nvPr>
        </p:nvGraphicFramePr>
        <p:xfrm>
          <a:off x="664027" y="458830"/>
          <a:ext cx="10482943" cy="5078220"/>
        </p:xfrm>
        <a:graphic>
          <a:graphicData uri="http://schemas.openxmlformats.org/drawingml/2006/table">
            <a:tbl>
              <a:tblPr firstRow="1" bandRow="1">
                <a:tableStyleId>{5C22544A-7EE6-4342-B048-85BDC9FD1C3A}</a:tableStyleId>
              </a:tblPr>
              <a:tblGrid>
                <a:gridCol w="10482943">
                  <a:extLst>
                    <a:ext uri="{9D8B030D-6E8A-4147-A177-3AD203B41FA5}">
                      <a16:colId xmlns="" xmlns:a16="http://schemas.microsoft.com/office/drawing/2014/main" val="4244207321"/>
                    </a:ext>
                  </a:extLst>
                </a:gridCol>
              </a:tblGrid>
              <a:tr h="44468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dirty="0" err="1">
                          <a:latin typeface="Times New Roman" pitchFamily="18" charset="0"/>
                          <a:cs typeface="Times New Roman" pitchFamily="18" charset="0"/>
                        </a:rPr>
                        <a:t>Проинформирование</a:t>
                      </a:r>
                      <a:r>
                        <a:rPr lang="ru-RU" sz="1200" dirty="0">
                          <a:latin typeface="Times New Roman" pitchFamily="18" charset="0"/>
                          <a:cs typeface="Times New Roman" pitchFamily="18" charset="0"/>
                        </a:rPr>
                        <a:t> Минтруда РФ о намерении осуществлять деятельность по обучению своих сотрудников через уведомление электронной формы.</a:t>
                      </a:r>
                    </a:p>
                    <a:p>
                      <a:endParaRPr lang="ru-RU" sz="1100" dirty="0"/>
                    </a:p>
                  </a:txBody>
                  <a:tcPr/>
                </a:tc>
                <a:extLst>
                  <a:ext uri="{0D108BD9-81ED-4DB2-BD59-A6C34878D82A}">
                    <a16:rowId xmlns="" xmlns:a16="http://schemas.microsoft.com/office/drawing/2014/main" val="3922387083"/>
                  </a:ext>
                </a:extLst>
              </a:tr>
              <a:tr h="3532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Полное наименование </a:t>
                      </a:r>
                      <a:r>
                        <a:rPr lang="ru-RU" sz="1200" dirty="0" err="1">
                          <a:latin typeface="Times New Roman" pitchFamily="18" charset="0"/>
                          <a:cs typeface="Times New Roman" pitchFamily="18" charset="0"/>
                        </a:rPr>
                        <a:t>юр.лица</a:t>
                      </a:r>
                      <a:endParaRPr lang="ru-RU" sz="1200" dirty="0">
                        <a:latin typeface="Times New Roman" pitchFamily="18" charset="0"/>
                        <a:cs typeface="Times New Roman" pitchFamily="18" charset="0"/>
                      </a:endParaRPr>
                    </a:p>
                  </a:txBody>
                  <a:tcPr>
                    <a:solidFill>
                      <a:schemeClr val="accent3">
                        <a:lumMod val="20000"/>
                        <a:lumOff val="80000"/>
                      </a:schemeClr>
                    </a:solidFill>
                  </a:tcPr>
                </a:tc>
                <a:extLst>
                  <a:ext uri="{0D108BD9-81ED-4DB2-BD59-A6C34878D82A}">
                    <a16:rowId xmlns="" xmlns:a16="http://schemas.microsoft.com/office/drawing/2014/main" val="4018499626"/>
                  </a:ext>
                </a:extLst>
              </a:tr>
              <a:tr h="3668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ФИО ИП, адрес, гос. </a:t>
                      </a:r>
                      <a:r>
                        <a:rPr lang="ru-RU" sz="1200" dirty="0" err="1">
                          <a:latin typeface="Times New Roman" pitchFamily="18" charset="0"/>
                          <a:cs typeface="Times New Roman" pitchFamily="18" charset="0"/>
                        </a:rPr>
                        <a:t>регистрац</a:t>
                      </a:r>
                      <a:r>
                        <a:rPr lang="ru-RU" sz="1200" dirty="0">
                          <a:latin typeface="Times New Roman" pitchFamily="18" charset="0"/>
                          <a:cs typeface="Times New Roman" pitchFamily="18" charset="0"/>
                        </a:rPr>
                        <a:t>. номер и т.д.</a:t>
                      </a:r>
                    </a:p>
                  </a:txBody>
                  <a:tcPr>
                    <a:solidFill>
                      <a:schemeClr val="accent3">
                        <a:lumMod val="20000"/>
                        <a:lumOff val="80000"/>
                      </a:schemeClr>
                    </a:solidFill>
                  </a:tcPr>
                </a:tc>
                <a:extLst>
                  <a:ext uri="{0D108BD9-81ED-4DB2-BD59-A6C34878D82A}">
                    <a16:rowId xmlns="" xmlns:a16="http://schemas.microsoft.com/office/drawing/2014/main" val="1149974136"/>
                  </a:ext>
                </a:extLst>
              </a:tr>
              <a:tr h="3668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ИНН, данные о постановке на учет в налоговом органе</a:t>
                      </a:r>
                    </a:p>
                  </a:txBody>
                  <a:tcPr>
                    <a:solidFill>
                      <a:schemeClr val="accent3">
                        <a:lumMod val="20000"/>
                        <a:lumOff val="80000"/>
                      </a:schemeClr>
                    </a:solidFill>
                  </a:tcPr>
                </a:tc>
                <a:extLst>
                  <a:ext uri="{0D108BD9-81ED-4DB2-BD59-A6C34878D82A}">
                    <a16:rowId xmlns="" xmlns:a16="http://schemas.microsoft.com/office/drawing/2014/main" val="1047005580"/>
                  </a:ext>
                </a:extLst>
              </a:tr>
              <a:tr h="3668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Основной гос. </a:t>
                      </a:r>
                      <a:r>
                        <a:rPr lang="ru-RU" sz="1200" dirty="0" err="1">
                          <a:latin typeface="Times New Roman" pitchFamily="18" charset="0"/>
                          <a:cs typeface="Times New Roman" pitchFamily="18" charset="0"/>
                        </a:rPr>
                        <a:t>рег-ный</a:t>
                      </a:r>
                      <a:r>
                        <a:rPr lang="ru-RU" sz="1200" dirty="0">
                          <a:latin typeface="Times New Roman" pitchFamily="18" charset="0"/>
                          <a:cs typeface="Times New Roman" pitchFamily="18" charset="0"/>
                        </a:rPr>
                        <a:t> номер </a:t>
                      </a:r>
                      <a:r>
                        <a:rPr lang="ru-RU" sz="1200" dirty="0" err="1">
                          <a:latin typeface="Times New Roman" pitchFamily="18" charset="0"/>
                          <a:cs typeface="Times New Roman" pitchFamily="18" charset="0"/>
                        </a:rPr>
                        <a:t>юр.лица</a:t>
                      </a:r>
                      <a:endParaRPr lang="ru-RU" sz="1200" dirty="0">
                        <a:latin typeface="Times New Roman" pitchFamily="18" charset="0"/>
                        <a:cs typeface="Times New Roman" pitchFamily="18" charset="0"/>
                      </a:endParaRPr>
                    </a:p>
                  </a:txBody>
                  <a:tcPr>
                    <a:solidFill>
                      <a:schemeClr val="accent3">
                        <a:lumMod val="20000"/>
                        <a:lumOff val="80000"/>
                      </a:schemeClr>
                    </a:solidFill>
                  </a:tcPr>
                </a:tc>
                <a:extLst>
                  <a:ext uri="{0D108BD9-81ED-4DB2-BD59-A6C34878D82A}">
                    <a16:rowId xmlns="" xmlns:a16="http://schemas.microsoft.com/office/drawing/2014/main" val="1226650291"/>
                  </a:ext>
                </a:extLst>
              </a:tr>
              <a:tr h="3668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Заверенная копия ЛНА о проведении обучения по ОТ без привлечения других</a:t>
                      </a:r>
                    </a:p>
                  </a:txBody>
                  <a:tcPr>
                    <a:solidFill>
                      <a:schemeClr val="accent3">
                        <a:lumMod val="20000"/>
                        <a:lumOff val="80000"/>
                      </a:schemeClr>
                    </a:solidFill>
                  </a:tcPr>
                </a:tc>
                <a:extLst>
                  <a:ext uri="{0D108BD9-81ED-4DB2-BD59-A6C34878D82A}">
                    <a16:rowId xmlns="" xmlns:a16="http://schemas.microsoft.com/office/drawing/2014/main" val="2397226446"/>
                  </a:ext>
                </a:extLst>
              </a:tr>
              <a:tr h="3668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Адрес официального сайта</a:t>
                      </a:r>
                    </a:p>
                  </a:txBody>
                  <a:tcPr>
                    <a:solidFill>
                      <a:schemeClr val="accent3">
                        <a:lumMod val="20000"/>
                        <a:lumOff val="80000"/>
                      </a:schemeClr>
                    </a:solidFill>
                  </a:tcPr>
                </a:tc>
                <a:extLst>
                  <a:ext uri="{0D108BD9-81ED-4DB2-BD59-A6C34878D82A}">
                    <a16:rowId xmlns="" xmlns:a16="http://schemas.microsoft.com/office/drawing/2014/main" val="3651847923"/>
                  </a:ext>
                </a:extLst>
              </a:tr>
              <a:tr h="5240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Сведения о среднесписочной численности работников и количестве раб-ков, подлежащих обучению по ОТ</a:t>
                      </a:r>
                    </a:p>
                  </a:txBody>
                  <a:tcPr>
                    <a:solidFill>
                      <a:schemeClr val="accent3">
                        <a:lumMod val="20000"/>
                        <a:lumOff val="80000"/>
                      </a:schemeClr>
                    </a:solidFill>
                  </a:tcPr>
                </a:tc>
                <a:extLst>
                  <a:ext uri="{0D108BD9-81ED-4DB2-BD59-A6C34878D82A}">
                    <a16:rowId xmlns="" xmlns:a16="http://schemas.microsoft.com/office/drawing/2014/main" val="2314466236"/>
                  </a:ext>
                </a:extLst>
              </a:tr>
              <a:tr h="366859">
                <a:tc>
                  <a:txBody>
                    <a:bodyPr/>
                    <a:lstStyle/>
                    <a:p>
                      <a:r>
                        <a:rPr lang="ru-RU" sz="1200" dirty="0">
                          <a:latin typeface="Times New Roman" pitchFamily="18" charset="0"/>
                          <a:cs typeface="Times New Roman" pitchFamily="18" charset="0"/>
                        </a:rPr>
                        <a:t>Сведения о наличии мест обучения, необходимого оборудования, информационно-справочных систем и </a:t>
                      </a:r>
                      <a:r>
                        <a:rPr lang="ru-RU" sz="1200" dirty="0" err="1">
                          <a:latin typeface="Times New Roman" pitchFamily="18" charset="0"/>
                          <a:cs typeface="Times New Roman" pitchFamily="18" charset="0"/>
                        </a:rPr>
                        <a:t>т.д</a:t>
                      </a:r>
                      <a:endParaRPr lang="ru-RU" sz="1200" dirty="0"/>
                    </a:p>
                  </a:txBody>
                  <a:tcPr>
                    <a:solidFill>
                      <a:schemeClr val="accent3">
                        <a:lumMod val="20000"/>
                        <a:lumOff val="80000"/>
                      </a:schemeClr>
                    </a:solidFill>
                  </a:tcPr>
                </a:tc>
                <a:extLst>
                  <a:ext uri="{0D108BD9-81ED-4DB2-BD59-A6C34878D82A}">
                    <a16:rowId xmlns="" xmlns:a16="http://schemas.microsoft.com/office/drawing/2014/main" val="718413983"/>
                  </a:ext>
                </a:extLst>
              </a:tr>
              <a:tr h="212545">
                <a:tc>
                  <a:txBody>
                    <a:bodyPr/>
                    <a:lstStyle/>
                    <a:p>
                      <a:r>
                        <a:rPr lang="ru-RU" sz="1200" dirty="0">
                          <a:latin typeface="Times New Roman" pitchFamily="18" charset="0"/>
                          <a:cs typeface="Times New Roman" pitchFamily="18" charset="0"/>
                        </a:rPr>
                        <a:t>Сведения о наличии тех. Средств обучения для отработки практических навыков</a:t>
                      </a:r>
                      <a:endParaRPr lang="ru-RU" sz="1200" dirty="0"/>
                    </a:p>
                  </a:txBody>
                  <a:tcPr>
                    <a:solidFill>
                      <a:schemeClr val="accent3">
                        <a:lumMod val="20000"/>
                        <a:lumOff val="80000"/>
                      </a:schemeClr>
                    </a:solidFill>
                  </a:tcPr>
                </a:tc>
                <a:extLst>
                  <a:ext uri="{0D108BD9-81ED-4DB2-BD59-A6C34878D82A}">
                    <a16:rowId xmlns="" xmlns:a16="http://schemas.microsoft.com/office/drawing/2014/main" val="2125343386"/>
                  </a:ext>
                </a:extLst>
              </a:tr>
              <a:tr h="3668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Сведения о наличии программ обучения</a:t>
                      </a:r>
                    </a:p>
                  </a:txBody>
                  <a:tcPr>
                    <a:solidFill>
                      <a:schemeClr val="accent3">
                        <a:lumMod val="20000"/>
                        <a:lumOff val="80000"/>
                      </a:schemeClr>
                    </a:solidFill>
                  </a:tcPr>
                </a:tc>
                <a:extLst>
                  <a:ext uri="{0D108BD9-81ED-4DB2-BD59-A6C34878D82A}">
                    <a16:rowId xmlns="" xmlns:a16="http://schemas.microsoft.com/office/drawing/2014/main" val="4275793779"/>
                  </a:ext>
                </a:extLst>
              </a:tr>
              <a:tr h="3668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Сведения о наличии учебно-методических материалах</a:t>
                      </a:r>
                    </a:p>
                  </a:txBody>
                  <a:tcPr>
                    <a:solidFill>
                      <a:schemeClr val="accent3">
                        <a:lumMod val="20000"/>
                        <a:lumOff val="80000"/>
                      </a:schemeClr>
                    </a:solidFill>
                  </a:tcPr>
                </a:tc>
                <a:extLst>
                  <a:ext uri="{0D108BD9-81ED-4DB2-BD59-A6C34878D82A}">
                    <a16:rowId xmlns="" xmlns:a16="http://schemas.microsoft.com/office/drawing/2014/main" val="783838445"/>
                  </a:ext>
                </a:extLst>
              </a:tr>
              <a:tr h="3668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200" dirty="0">
                          <a:latin typeface="Times New Roman" pitchFamily="18" charset="0"/>
                          <a:cs typeface="Times New Roman" pitchFamily="18" charset="0"/>
                        </a:rPr>
                        <a:t>Сведения о наличии комиссии по проверке знаний</a:t>
                      </a:r>
                    </a:p>
                  </a:txBody>
                  <a:tcPr>
                    <a:solidFill>
                      <a:schemeClr val="accent3">
                        <a:lumMod val="20000"/>
                        <a:lumOff val="80000"/>
                      </a:schemeClr>
                    </a:solidFill>
                  </a:tcPr>
                </a:tc>
                <a:extLst>
                  <a:ext uri="{0D108BD9-81ED-4DB2-BD59-A6C34878D82A}">
                    <a16:rowId xmlns="" xmlns:a16="http://schemas.microsoft.com/office/drawing/2014/main" val="299959110"/>
                  </a:ext>
                </a:extLst>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1403309140"/>
              </p:ext>
            </p:extLst>
          </p:nvPr>
        </p:nvGraphicFramePr>
        <p:xfrm>
          <a:off x="664026" y="5537050"/>
          <a:ext cx="10482943" cy="548640"/>
        </p:xfrm>
        <a:graphic>
          <a:graphicData uri="http://schemas.openxmlformats.org/drawingml/2006/table">
            <a:tbl>
              <a:tblPr firstRow="1" bandRow="1">
                <a:tableStyleId>{3C2FFA5D-87B4-456A-9821-1D502468CF0F}</a:tableStyleId>
              </a:tblPr>
              <a:tblGrid>
                <a:gridCol w="10482943">
                  <a:extLst>
                    <a:ext uri="{9D8B030D-6E8A-4147-A177-3AD203B41FA5}">
                      <a16:colId xmlns="" xmlns:a16="http://schemas.microsoft.com/office/drawing/2014/main" val="76423987"/>
                    </a:ext>
                  </a:extLst>
                </a:gridCol>
              </a:tblGrid>
              <a:tr h="370840">
                <a:tc>
                  <a:txBody>
                    <a:bodyPr/>
                    <a:lstStyle/>
                    <a:p>
                      <a:r>
                        <a:rPr lang="ru-RU" sz="1200" b="0" dirty="0">
                          <a:solidFill>
                            <a:schemeClr val="tx1"/>
                          </a:solidFill>
                        </a:rPr>
                        <a:t>Сведения о наличии в штате организации не менее 2 работников или иных лиц, привлекаемых для проведения обучения</a:t>
                      </a:r>
                    </a:p>
                    <a:p>
                      <a:endParaRPr lang="ru-RU" dirty="0"/>
                    </a:p>
                  </a:txBody>
                  <a:tcPr>
                    <a:solidFill>
                      <a:schemeClr val="accent3">
                        <a:lumMod val="20000"/>
                        <a:lumOff val="80000"/>
                      </a:schemeClr>
                    </a:solidFill>
                  </a:tcPr>
                </a:tc>
                <a:extLst>
                  <a:ext uri="{0D108BD9-81ED-4DB2-BD59-A6C34878D82A}">
                    <a16:rowId xmlns="" xmlns:a16="http://schemas.microsoft.com/office/drawing/2014/main" val="2686446175"/>
                  </a:ext>
                </a:extLst>
              </a:tr>
            </a:tbl>
          </a:graphicData>
        </a:graphic>
      </p:graphicFrame>
    </p:spTree>
    <p:extLst>
      <p:ext uri="{BB962C8B-B14F-4D97-AF65-F5344CB8AC3E}">
        <p14:creationId xmlns:p14="http://schemas.microsoft.com/office/powerpoint/2010/main" val="468023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66439"/>
          </a:xfrm>
          <a:solidFill>
            <a:schemeClr val="accent3">
              <a:lumMod val="20000"/>
              <a:lumOff val="80000"/>
            </a:schemeClr>
          </a:solidFill>
        </p:spPr>
        <p:txBody>
          <a:bodyPr>
            <a:normAutofit/>
          </a:bodyPr>
          <a:lstStyle/>
          <a:p>
            <a:pPr algn="ctr"/>
            <a:r>
              <a:rPr lang="ru-RU" dirty="0">
                <a:solidFill>
                  <a:schemeClr val="accent2">
                    <a:lumMod val="50000"/>
                  </a:schemeClr>
                </a:solidFill>
                <a:latin typeface="Times New Roman" pitchFamily="18" charset="0"/>
                <a:cs typeface="Times New Roman" pitchFamily="18" charset="0"/>
              </a:rPr>
              <a:t>Регистрация работодателя в реестре </a:t>
            </a:r>
          </a:p>
        </p:txBody>
      </p:sp>
      <p:sp>
        <p:nvSpPr>
          <p:cNvPr id="6" name="Скругленный прямоугольник 5"/>
          <p:cNvSpPr/>
          <p:nvPr/>
        </p:nvSpPr>
        <p:spPr>
          <a:xfrm>
            <a:off x="4953740" y="2059619"/>
            <a:ext cx="4057095" cy="202410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latin typeface="Times New Roman" pitchFamily="18" charset="0"/>
                <a:cs typeface="Times New Roman" pitchFamily="18" charset="0"/>
              </a:rPr>
              <a:t>При необходимости может запросить информацию посредством использования единой системы межведомственного электронного взаимодействия – продление не более чем на 5 рабочих дней.</a:t>
            </a:r>
          </a:p>
        </p:txBody>
      </p:sp>
      <p:sp>
        <p:nvSpPr>
          <p:cNvPr id="7" name="Скругленный прямоугольник 6"/>
          <p:cNvSpPr/>
          <p:nvPr/>
        </p:nvSpPr>
        <p:spPr>
          <a:xfrm>
            <a:off x="985421" y="2148396"/>
            <a:ext cx="3426781" cy="19353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pitchFamily="18" charset="0"/>
                <a:cs typeface="Times New Roman" pitchFamily="18" charset="0"/>
              </a:rPr>
              <a:t>Минтруд РФ в течение 5 рабочих дней осуществляет регистрацию.</a:t>
            </a:r>
          </a:p>
        </p:txBody>
      </p:sp>
    </p:spTree>
    <p:extLst>
      <p:ext uri="{BB962C8B-B14F-4D97-AF65-F5344CB8AC3E}">
        <p14:creationId xmlns:p14="http://schemas.microsoft.com/office/powerpoint/2010/main" val="137702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49867"/>
          </a:xfrm>
        </p:spPr>
        <p:txBody>
          <a:bodyPr/>
          <a:lstStyle/>
          <a:p>
            <a:pPr algn="ctr"/>
            <a:r>
              <a:rPr lang="ru-RU" sz="2400" dirty="0">
                <a:solidFill>
                  <a:schemeClr val="accent2">
                    <a:lumMod val="50000"/>
                  </a:schemeClr>
                </a:solidFill>
                <a:latin typeface="Times New Roman" pitchFamily="18" charset="0"/>
                <a:cs typeface="Times New Roman" pitchFamily="18" charset="0"/>
              </a:rPr>
              <a:t>Этапы вступления в силу требований новых правил обучения по охране труда</a:t>
            </a:r>
            <a:endParaRPr lang="ru-RU" dirty="0">
              <a:solidFill>
                <a:schemeClr val="accent2">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271592416"/>
              </p:ext>
            </p:extLst>
          </p:nvPr>
        </p:nvGraphicFramePr>
        <p:xfrm>
          <a:off x="677862" y="1557336"/>
          <a:ext cx="8847137" cy="4740171"/>
        </p:xfrm>
        <a:graphic>
          <a:graphicData uri="http://schemas.openxmlformats.org/drawingml/2006/table">
            <a:tbl>
              <a:tblPr firstRow="1" bandRow="1">
                <a:tableStyleId>{5C22544A-7EE6-4342-B048-85BDC9FD1C3A}</a:tableStyleId>
              </a:tblPr>
              <a:tblGrid>
                <a:gridCol w="3929338">
                  <a:extLst>
                    <a:ext uri="{9D8B030D-6E8A-4147-A177-3AD203B41FA5}">
                      <a16:colId xmlns="" xmlns:a16="http://schemas.microsoft.com/office/drawing/2014/main" val="20000"/>
                    </a:ext>
                  </a:extLst>
                </a:gridCol>
                <a:gridCol w="4917799">
                  <a:extLst>
                    <a:ext uri="{9D8B030D-6E8A-4147-A177-3AD203B41FA5}">
                      <a16:colId xmlns="" xmlns:a16="http://schemas.microsoft.com/office/drawing/2014/main" val="20001"/>
                    </a:ext>
                  </a:extLst>
                </a:gridCol>
              </a:tblGrid>
              <a:tr h="533931">
                <a:tc>
                  <a:txBody>
                    <a:bodyPr/>
                    <a:lstStyle/>
                    <a:p>
                      <a:r>
                        <a:rPr lang="ru-RU" b="1" dirty="0">
                          <a:solidFill>
                            <a:schemeClr val="tx1"/>
                          </a:solidFill>
                          <a:latin typeface="Times New Roman" pitchFamily="18" charset="0"/>
                          <a:cs typeface="Times New Roman" pitchFamily="18" charset="0"/>
                        </a:rPr>
                        <a:t>С 1 сентября 2022 года</a:t>
                      </a:r>
                    </a:p>
                  </a:txBody>
                  <a:tcPr/>
                </a:tc>
                <a:tc>
                  <a:txBody>
                    <a:bodyPr/>
                    <a:lstStyle/>
                    <a:p>
                      <a:r>
                        <a:rPr lang="ru-RU" dirty="0">
                          <a:solidFill>
                            <a:schemeClr val="tx1"/>
                          </a:solidFill>
                          <a:latin typeface="Times New Roman" pitchFamily="18" charset="0"/>
                          <a:cs typeface="Times New Roman" pitchFamily="18" charset="0"/>
                        </a:rPr>
                        <a:t>С 1 марта 2023 года</a:t>
                      </a:r>
                    </a:p>
                  </a:txBody>
                  <a:tcPr/>
                </a:tc>
                <a:extLst>
                  <a:ext uri="{0D108BD9-81ED-4DB2-BD59-A6C34878D82A}">
                    <a16:rowId xmlns="" xmlns:a16="http://schemas.microsoft.com/office/drawing/2014/main" val="10000"/>
                  </a:ext>
                </a:extLst>
              </a:tr>
              <a:tr h="1274498">
                <a:tc>
                  <a:txBody>
                    <a:bodyPr/>
                    <a:lstStyle/>
                    <a:p>
                      <a:r>
                        <a:rPr lang="ru-RU" dirty="0">
                          <a:latin typeface="Times New Roman" pitchFamily="18" charset="0"/>
                          <a:cs typeface="Times New Roman" pitchFamily="18" charset="0"/>
                        </a:rPr>
                        <a:t>Все основные  требования</a:t>
                      </a:r>
                    </a:p>
                  </a:txBody>
                  <a:tcPr/>
                </a:tc>
                <a:tc>
                  <a:txBody>
                    <a:bodyPr/>
                    <a:lstStyle/>
                    <a:p>
                      <a:pPr marL="285750" indent="-285750">
                        <a:buFont typeface="Arial" charset="0"/>
                        <a:buChar char="•"/>
                      </a:pPr>
                      <a:r>
                        <a:rPr lang="ru-RU" dirty="0">
                          <a:latin typeface="Times New Roman" pitchFamily="18" charset="0"/>
                          <a:cs typeface="Times New Roman" pitchFamily="18" charset="0"/>
                        </a:rPr>
                        <a:t>Требования о проведении проверки знаний отдельных категорий работников посредством ЕИСОТ </a:t>
                      </a:r>
                    </a:p>
                    <a:p>
                      <a:pPr marL="285750" indent="-285750">
                        <a:buFont typeface="Arial" charset="0"/>
                        <a:buChar char="•"/>
                      </a:pPr>
                      <a:r>
                        <a:rPr lang="ru-RU" dirty="0">
                          <a:latin typeface="Times New Roman" pitchFamily="18" charset="0"/>
                          <a:cs typeface="Times New Roman" pitchFamily="18" charset="0"/>
                        </a:rPr>
                        <a:t>Требование об осуществлении работодателем деятельности</a:t>
                      </a:r>
                      <a:r>
                        <a:rPr lang="ru-RU" baseline="0" dirty="0">
                          <a:latin typeface="Times New Roman" pitchFamily="18" charset="0"/>
                          <a:cs typeface="Times New Roman" pitchFamily="18" charset="0"/>
                        </a:rPr>
                        <a:t> по обучению работников при условии внесения информации в личный кабинет</a:t>
                      </a:r>
                    </a:p>
                    <a:p>
                      <a:pPr marL="285750" indent="-285750">
                        <a:buFont typeface="Arial" charset="0"/>
                        <a:buChar char="•"/>
                      </a:pPr>
                      <a:r>
                        <a:rPr lang="ru-RU" baseline="0" dirty="0">
                          <a:latin typeface="Times New Roman" pitchFamily="18" charset="0"/>
                          <a:cs typeface="Times New Roman" pitchFamily="18" charset="0"/>
                        </a:rPr>
                        <a:t>Требования о внесении сведений в реестр организаций , осуществляющих деятельность по обучению своих работников вопросам охраны труда</a:t>
                      </a:r>
                    </a:p>
                    <a:p>
                      <a:pPr marL="285750" indent="-285750">
                        <a:buFont typeface="Arial" charset="0"/>
                        <a:buChar char="•"/>
                      </a:pPr>
                      <a:r>
                        <a:rPr lang="ru-RU" baseline="0" dirty="0">
                          <a:latin typeface="Times New Roman" pitchFamily="18" charset="0"/>
                          <a:cs typeface="Times New Roman" pitchFamily="18" charset="0"/>
                        </a:rPr>
                        <a:t>Требования о внесении сведений в реестр обученных по охране труда лиц </a:t>
                      </a:r>
                    </a:p>
                    <a:p>
                      <a:pPr marL="285750" indent="-285750">
                        <a:buFont typeface="Arial" charset="0"/>
                        <a:buChar char="•"/>
                      </a:pPr>
                      <a:endParaRPr lang="ru-RU" dirty="0">
                        <a:latin typeface="Times New Roman" pitchFamily="18" charset="0"/>
                        <a:cs typeface="Times New Roman" pitchFamily="18" charset="0"/>
                      </a:endParaRPr>
                    </a:p>
                    <a:p>
                      <a:pPr marL="285750" indent="-285750">
                        <a:buFont typeface="Arial" charset="0"/>
                        <a:buChar char="•"/>
                      </a:pPr>
                      <a:endParaRPr lang="ru-RU"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6373101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110018"/>
          </a:xfrm>
        </p:spPr>
        <p:txBody>
          <a:bodyPr>
            <a:normAutofit/>
          </a:bodyPr>
          <a:lstStyle/>
          <a:p>
            <a:pPr algn="ctr"/>
            <a:r>
              <a:rPr lang="ru-RU" sz="2800" b="1" dirty="0">
                <a:solidFill>
                  <a:schemeClr val="accent2">
                    <a:lumMod val="50000"/>
                  </a:schemeClr>
                </a:solidFill>
                <a:latin typeface="Times New Roman" pitchFamily="18" charset="0"/>
                <a:cs typeface="Times New Roman" pitchFamily="18" charset="0"/>
              </a:rPr>
              <a:t>Особенности организации обучения по охране труда на </a:t>
            </a:r>
            <a:r>
              <a:rPr lang="ru-RU" sz="2800" b="1" dirty="0" err="1">
                <a:solidFill>
                  <a:schemeClr val="accent2">
                    <a:lumMod val="50000"/>
                  </a:schemeClr>
                </a:solidFill>
                <a:latin typeface="Times New Roman" pitchFamily="18" charset="0"/>
                <a:cs typeface="Times New Roman" pitchFamily="18" charset="0"/>
              </a:rPr>
              <a:t>микропредприятиях</a:t>
            </a:r>
            <a:endParaRPr lang="ru-RU" sz="2800" b="1" dirty="0">
              <a:solidFill>
                <a:schemeClr val="accent2">
                  <a:lumMod val="5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677334" y="1719618"/>
            <a:ext cx="8596668" cy="4476465"/>
          </a:xfrm>
        </p:spPr>
        <p:style>
          <a:lnRef idx="1">
            <a:schemeClr val="accent3"/>
          </a:lnRef>
          <a:fillRef idx="2">
            <a:schemeClr val="accent3"/>
          </a:fillRef>
          <a:effectRef idx="1">
            <a:schemeClr val="accent3"/>
          </a:effectRef>
          <a:fontRef idx="minor">
            <a:schemeClr val="dk1"/>
          </a:fontRef>
        </p:style>
        <p:txBody>
          <a:bodyPr/>
          <a:lstStyle/>
          <a:p>
            <a:r>
              <a:rPr lang="ru-RU" b="1" i="1" u="sng" dirty="0" err="1">
                <a:latin typeface="Times New Roman" pitchFamily="18" charset="0"/>
                <a:cs typeface="Times New Roman" pitchFamily="18" charset="0"/>
              </a:rPr>
              <a:t>Микропредприятие</a:t>
            </a:r>
            <a:r>
              <a:rPr lang="ru-RU" b="1" i="1" u="sng" dirty="0">
                <a:latin typeface="Times New Roman" pitchFamily="18" charset="0"/>
                <a:cs typeface="Times New Roman" pitchFamily="18" charset="0"/>
              </a:rPr>
              <a:t> </a:t>
            </a:r>
            <a:r>
              <a:rPr lang="ru-RU" dirty="0">
                <a:latin typeface="Times New Roman" pitchFamily="18" charset="0"/>
                <a:cs typeface="Times New Roman" pitchFamily="18" charset="0"/>
              </a:rPr>
              <a:t>- это юридическое лицо, в котором среднесписочная численность не превышает 15 человек и доход не более 120 млн. руб. за предыдущий год</a:t>
            </a:r>
            <a:r>
              <a:rPr lang="ru-RU" dirty="0"/>
              <a:t>. </a:t>
            </a:r>
            <a:r>
              <a:rPr lang="ru-RU" dirty="0">
                <a:latin typeface="Times New Roman" pitchFamily="18" charset="0"/>
                <a:cs typeface="Times New Roman" pitchFamily="18" charset="0"/>
              </a:rPr>
              <a:t>(реестр на сайте ФНС).</a:t>
            </a:r>
          </a:p>
          <a:p>
            <a:r>
              <a:rPr lang="ru-RU" dirty="0">
                <a:solidFill>
                  <a:srgbClr val="202122"/>
                </a:solidFill>
                <a:latin typeface="Times New Roman" pitchFamily="18" charset="0"/>
                <a:cs typeface="Times New Roman" pitchFamily="18" charset="0"/>
              </a:rPr>
              <a:t>Согласно </a:t>
            </a:r>
            <a:r>
              <a:rPr lang="ru-RU" b="1" dirty="0">
                <a:solidFill>
                  <a:srgbClr val="3366BB"/>
                </a:solidFill>
                <a:latin typeface="Times New Roman" pitchFamily="18" charset="0"/>
                <a:cs typeface="Times New Roman" pitchFamily="18" charset="0"/>
                <a:hlinkClick r:id="rId2" tooltip="s:Трудовой кодекс РФ/Глава 48.1"/>
              </a:rPr>
              <a:t>ст. 309.2 ТК РФ</a:t>
            </a:r>
            <a:r>
              <a:rPr lang="ru-RU" dirty="0">
                <a:solidFill>
                  <a:srgbClr val="202122"/>
                </a:solidFill>
                <a:latin typeface="Times New Roman" pitchFamily="18" charset="0"/>
                <a:cs typeface="Times New Roman" pitchFamily="18" charset="0"/>
              </a:rPr>
              <a:t>  «</a:t>
            </a:r>
            <a:r>
              <a:rPr lang="ru-RU" dirty="0" err="1">
                <a:solidFill>
                  <a:srgbClr val="202122"/>
                </a:solidFill>
                <a:latin typeface="Times New Roman" pitchFamily="18" charset="0"/>
                <a:cs typeface="Times New Roman" pitchFamily="18" charset="0"/>
              </a:rPr>
              <a:t>микропредприятия</a:t>
            </a:r>
            <a:r>
              <a:rPr lang="ru-RU" dirty="0">
                <a:solidFill>
                  <a:srgbClr val="202122"/>
                </a:solidFill>
                <a:latin typeface="Times New Roman" pitchFamily="18" charset="0"/>
                <a:cs typeface="Times New Roman" pitchFamily="18" charset="0"/>
              </a:rPr>
              <a:t>» вправе отказаться полностью или частично от принятия локальных нормативных актов, содержащих нормы трудового права (правила внутреннего трудового распорядка, положение об оплате труда, положение о премировании, график сменности и другие). При этом они должны включить в трудовые договоры с работниками условия, регулирующие вопросы, которые в соответствии с трудовым законодательством и иными нормативными правовыми актами, содержащими нормы трудового права, должны регулироваться локальными нормативными актами.</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010" y="4818408"/>
            <a:ext cx="930050" cy="1146448"/>
          </a:xfrm>
          <a:prstGeom prst="rect">
            <a:avLst/>
          </a:prstGeom>
        </p:spPr>
      </p:pic>
    </p:spTree>
    <p:extLst>
      <p:ext uri="{BB962C8B-B14F-4D97-AF65-F5344CB8AC3E}">
        <p14:creationId xmlns:p14="http://schemas.microsoft.com/office/powerpoint/2010/main" val="45005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00836"/>
          </a:xfrm>
        </p:spPr>
        <p:txBody>
          <a:bodyPr/>
          <a:lstStyle/>
          <a:p>
            <a:pPr algn="ctr"/>
            <a:r>
              <a:rPr lang="ru-RU" sz="2800" b="1" dirty="0">
                <a:solidFill>
                  <a:schemeClr val="accent2">
                    <a:lumMod val="50000"/>
                  </a:schemeClr>
                </a:solidFill>
                <a:latin typeface="Times New Roman" pitchFamily="18" charset="0"/>
                <a:cs typeface="Times New Roman" pitchFamily="18" charset="0"/>
              </a:rPr>
              <a:t>Особенности организации обучения по охране руда на </a:t>
            </a:r>
            <a:r>
              <a:rPr lang="ru-RU" sz="2800" b="1" dirty="0" err="1">
                <a:solidFill>
                  <a:schemeClr val="accent2">
                    <a:lumMod val="50000"/>
                  </a:schemeClr>
                </a:solidFill>
                <a:latin typeface="Times New Roman" pitchFamily="18" charset="0"/>
                <a:cs typeface="Times New Roman" pitchFamily="18" charset="0"/>
              </a:rPr>
              <a:t>микропредприятиях</a:t>
            </a:r>
            <a:endParaRPr lang="ru-RU" b="1" dirty="0">
              <a:solidFill>
                <a:schemeClr val="accent2">
                  <a:lumMod val="50000"/>
                </a:schemeClr>
              </a:solidFill>
            </a:endParaRPr>
          </a:p>
        </p:txBody>
      </p:sp>
      <p:sp>
        <p:nvSpPr>
          <p:cNvPr id="3" name="Объект 2"/>
          <p:cNvSpPr>
            <a:spLocks noGrp="1"/>
          </p:cNvSpPr>
          <p:nvPr>
            <p:ph idx="1"/>
          </p:nvPr>
        </p:nvSpPr>
        <p:spPr>
          <a:xfrm>
            <a:off x="677334" y="1733267"/>
            <a:ext cx="8596668" cy="4308096"/>
          </a:xfrm>
        </p:spPr>
        <p:style>
          <a:lnRef idx="1">
            <a:schemeClr val="accent3"/>
          </a:lnRef>
          <a:fillRef idx="2">
            <a:schemeClr val="accent3"/>
          </a:fillRef>
          <a:effectRef idx="1">
            <a:schemeClr val="accent3"/>
          </a:effectRef>
          <a:fontRef idx="minor">
            <a:schemeClr val="dk1"/>
          </a:fontRef>
        </p:style>
        <p:txBody>
          <a:bodyPr/>
          <a:lstStyle/>
          <a:p>
            <a:pPr>
              <a:buFont typeface="Wingdings" panose="05000000000000000000" pitchFamily="2" charset="2"/>
              <a:buChar char="ü"/>
            </a:pPr>
            <a:r>
              <a:rPr lang="ru-RU" dirty="0">
                <a:latin typeface="Times New Roman" pitchFamily="18" charset="0"/>
                <a:cs typeface="Times New Roman" pitchFamily="18" charset="0"/>
              </a:rPr>
              <a:t>Все виды обучения (кроме программы обучения работам повышенной опасности) -  </a:t>
            </a:r>
            <a:r>
              <a:rPr lang="ru-RU" b="1" dirty="0">
                <a:latin typeface="Times New Roman" pitchFamily="18" charset="0"/>
                <a:cs typeface="Times New Roman" pitchFamily="18" charset="0"/>
              </a:rPr>
              <a:t>в ходе проведения инструктажа на рабочем месте</a:t>
            </a:r>
            <a:r>
              <a:rPr lang="ru-RU" dirty="0">
                <a:latin typeface="Times New Roman" pitchFamily="18" charset="0"/>
                <a:cs typeface="Times New Roman" pitchFamily="18" charset="0"/>
              </a:rPr>
              <a:t>. </a:t>
            </a:r>
          </a:p>
          <a:p>
            <a:pPr>
              <a:buFont typeface="Wingdings" panose="05000000000000000000" pitchFamily="2" charset="2"/>
              <a:buChar char="ü"/>
            </a:pPr>
            <a:r>
              <a:rPr lang="ru-RU" dirty="0">
                <a:latin typeface="Times New Roman" pitchFamily="18" charset="0"/>
                <a:cs typeface="Times New Roman" pitchFamily="18" charset="0"/>
              </a:rPr>
              <a:t>Программа обучения работам повышенной опасности – </a:t>
            </a:r>
            <a:r>
              <a:rPr lang="ru-RU" b="1" dirty="0">
                <a:latin typeface="Times New Roman" pitchFamily="18" charset="0"/>
                <a:cs typeface="Times New Roman" pitchFamily="18" charset="0"/>
              </a:rPr>
              <a:t>в соответствии с требованиями Правил</a:t>
            </a:r>
            <a:r>
              <a:rPr lang="ru-RU" dirty="0">
                <a:latin typeface="Times New Roman" pitchFamily="18" charset="0"/>
                <a:cs typeface="Times New Roman" pitchFamily="18" charset="0"/>
              </a:rPr>
              <a:t>.</a:t>
            </a:r>
          </a:p>
          <a:p>
            <a:pPr>
              <a:buFont typeface="Wingdings" panose="05000000000000000000" pitchFamily="2" charset="2"/>
              <a:buChar char="ü"/>
            </a:pPr>
            <a:r>
              <a:rPr lang="ru-RU" dirty="0">
                <a:latin typeface="Times New Roman" pitchFamily="18" charset="0"/>
                <a:cs typeface="Times New Roman" pitchFamily="18" charset="0"/>
              </a:rPr>
              <a:t>Достаточно обучить – </a:t>
            </a:r>
            <a:r>
              <a:rPr lang="ru-RU" b="1" dirty="0">
                <a:latin typeface="Times New Roman" pitchFamily="18" charset="0"/>
                <a:cs typeface="Times New Roman" pitchFamily="18" charset="0"/>
              </a:rPr>
              <a:t>1 сотрудника</a:t>
            </a:r>
            <a:r>
              <a:rPr lang="ru-RU" dirty="0">
                <a:latin typeface="Times New Roman" pitchFamily="18" charset="0"/>
                <a:cs typeface="Times New Roman" pitchFamily="18" charset="0"/>
              </a:rPr>
              <a:t>!</a:t>
            </a:r>
          </a:p>
          <a:p>
            <a:pPr>
              <a:buFont typeface="Wingdings" panose="05000000000000000000" pitchFamily="2" charset="2"/>
              <a:buChar char="ü"/>
            </a:pPr>
            <a:r>
              <a:rPr lang="ru-RU" dirty="0">
                <a:latin typeface="Times New Roman" pitchFamily="18" charset="0"/>
                <a:cs typeface="Times New Roman" pitchFamily="18" charset="0"/>
              </a:rPr>
              <a:t>Комиссия по проверке знаний требований охраны труда – </a:t>
            </a:r>
            <a:r>
              <a:rPr lang="ru-RU" b="1" dirty="0">
                <a:latin typeface="Times New Roman" pitchFamily="18" charset="0"/>
                <a:cs typeface="Times New Roman" pitchFamily="18" charset="0"/>
              </a:rPr>
              <a:t>не нужна</a:t>
            </a:r>
            <a:r>
              <a:rPr lang="ru-RU" dirty="0">
                <a:latin typeface="Times New Roman" pitchFamily="18" charset="0"/>
                <a:cs typeface="Times New Roman" pitchFamily="18" charset="0"/>
              </a:rPr>
              <a:t>!</a:t>
            </a:r>
          </a:p>
          <a:p>
            <a:pPr>
              <a:buFont typeface="Wingdings" panose="05000000000000000000" pitchFamily="2" charset="2"/>
              <a:buChar char="ü"/>
            </a:pPr>
            <a:r>
              <a:rPr lang="ru-RU" dirty="0">
                <a:latin typeface="Times New Roman" pitchFamily="18" charset="0"/>
                <a:cs typeface="Times New Roman" pitchFamily="18" charset="0"/>
              </a:rPr>
              <a:t>Вводный и первичный инструктаж на рабочем месте – </a:t>
            </a:r>
            <a:r>
              <a:rPr lang="ru-RU" b="1" dirty="0">
                <a:latin typeface="Times New Roman" pitchFamily="18" charset="0"/>
                <a:cs typeface="Times New Roman" pitchFamily="18" charset="0"/>
              </a:rPr>
              <a:t>можно совместить</a:t>
            </a:r>
            <a:r>
              <a:rPr lang="ru-RU" dirty="0">
                <a:latin typeface="Times New Roman" pitchFamily="18" charset="0"/>
                <a:cs typeface="Times New Roman" pitchFamily="18" charset="0"/>
              </a:rPr>
              <a:t>!</a:t>
            </a:r>
          </a:p>
          <a:p>
            <a:pPr>
              <a:buFont typeface="Wingdings" panose="05000000000000000000" pitchFamily="2" charset="2"/>
              <a:buChar char="ü"/>
            </a:pPr>
            <a:r>
              <a:rPr lang="ru-RU" dirty="0">
                <a:latin typeface="Times New Roman" pitchFamily="18" charset="0"/>
                <a:cs typeface="Times New Roman" pitchFamily="18" charset="0"/>
              </a:rPr>
              <a:t>Единый документ регистрации всех видов инструктажей!</a:t>
            </a:r>
          </a:p>
        </p:txBody>
      </p:sp>
    </p:spTree>
    <p:extLst>
      <p:ext uri="{BB962C8B-B14F-4D97-AF65-F5344CB8AC3E}">
        <p14:creationId xmlns:p14="http://schemas.microsoft.com/office/powerpoint/2010/main" val="17842330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86540"/>
          </a:xfrm>
        </p:spPr>
        <p:txBody>
          <a:bodyPr>
            <a:normAutofit fontScale="90000"/>
          </a:bodyPr>
          <a:lstStyle/>
          <a:p>
            <a:pPr algn="ctr">
              <a:spcAft>
                <a:spcPts val="0"/>
              </a:spcAft>
            </a:pPr>
            <a:r>
              <a:rPr lang="ru-RU" b="1" dirty="0">
                <a:solidFill>
                  <a:schemeClr val="accent2">
                    <a:lumMod val="50000"/>
                  </a:schemeClr>
                </a:solidFill>
                <a:latin typeface="Times New Roman"/>
                <a:ea typeface="Times New Roman"/>
              </a:rPr>
              <a:t>Реестр обученных по охране труда лиц</a:t>
            </a:r>
            <a:r>
              <a:rPr lang="ru-RU" dirty="0">
                <a:latin typeface="Times New Roman"/>
                <a:ea typeface="Times New Roman"/>
              </a:rPr>
              <a:t/>
            </a:r>
            <a:br>
              <a:rPr lang="ru-RU" dirty="0">
                <a:latin typeface="Times New Roman"/>
                <a:ea typeface="Times New Roman"/>
              </a:rPr>
            </a:br>
            <a:endParaRPr lang="ru-RU" dirty="0"/>
          </a:p>
        </p:txBody>
      </p:sp>
      <p:sp>
        <p:nvSpPr>
          <p:cNvPr id="4" name="Прямоугольник 3"/>
          <p:cNvSpPr/>
          <p:nvPr/>
        </p:nvSpPr>
        <p:spPr>
          <a:xfrm>
            <a:off x="976544" y="1429305"/>
            <a:ext cx="7528264" cy="94103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Times New Roman"/>
                <a:ea typeface="Times New Roman"/>
              </a:rPr>
              <a:t>Индивидуальный предприниматель или юридическое лицо, осуществляющие деятельность по обучению своих работников вопросам охраны труда</a:t>
            </a:r>
            <a:endParaRPr lang="ru-RU" dirty="0"/>
          </a:p>
        </p:txBody>
      </p:sp>
      <p:sp>
        <p:nvSpPr>
          <p:cNvPr id="5" name="Прямоугольник 4"/>
          <p:cNvSpPr/>
          <p:nvPr/>
        </p:nvSpPr>
        <p:spPr>
          <a:xfrm>
            <a:off x="1109709" y="2432483"/>
            <a:ext cx="7182035" cy="4083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a:ea typeface="Times New Roman"/>
              </a:rPr>
              <a:t>фамилия, имя, отчество (при наличии)</a:t>
            </a:r>
            <a:endParaRPr lang="ru-RU" dirty="0"/>
          </a:p>
        </p:txBody>
      </p:sp>
      <p:sp>
        <p:nvSpPr>
          <p:cNvPr id="6" name="Прямоугольник 5"/>
          <p:cNvSpPr/>
          <p:nvPr/>
        </p:nvSpPr>
        <p:spPr>
          <a:xfrm>
            <a:off x="1109709" y="2965143"/>
            <a:ext cx="7182035" cy="3262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a:ea typeface="Times New Roman"/>
              </a:rPr>
              <a:t>страховой номер индивидуального лицевого счета</a:t>
            </a:r>
            <a:endParaRPr lang="ru-RU" dirty="0"/>
          </a:p>
        </p:txBody>
      </p:sp>
      <p:sp>
        <p:nvSpPr>
          <p:cNvPr id="7" name="Прямоугольник 6"/>
          <p:cNvSpPr/>
          <p:nvPr/>
        </p:nvSpPr>
        <p:spPr>
          <a:xfrm>
            <a:off x="1109709" y="3444537"/>
            <a:ext cx="7182035" cy="3329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a:ea typeface="Times New Roman"/>
              </a:rPr>
              <a:t>профессия (должность) работника, прошедшего обучение по ОТ</a:t>
            </a:r>
            <a:endParaRPr lang="ru-RU" dirty="0"/>
          </a:p>
        </p:txBody>
      </p:sp>
      <p:sp>
        <p:nvSpPr>
          <p:cNvPr id="8" name="Прямоугольник 7"/>
          <p:cNvSpPr/>
          <p:nvPr/>
        </p:nvSpPr>
        <p:spPr>
          <a:xfrm>
            <a:off x="1109709" y="3915053"/>
            <a:ext cx="7182035" cy="3351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a:ea typeface="Times New Roman"/>
              </a:rPr>
              <a:t>наименование программы обучения по охране труда</a:t>
            </a:r>
            <a:endParaRPr lang="ru-RU" dirty="0"/>
          </a:p>
        </p:txBody>
      </p:sp>
      <p:sp>
        <p:nvSpPr>
          <p:cNvPr id="9" name="Прямоугольник 8"/>
          <p:cNvSpPr/>
          <p:nvPr/>
        </p:nvSpPr>
        <p:spPr>
          <a:xfrm>
            <a:off x="1109709" y="4376692"/>
            <a:ext cx="7182035" cy="2574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a:ea typeface="Times New Roman"/>
              </a:rPr>
              <a:t>дата проверки знания требований охраны труда</a:t>
            </a:r>
            <a:endParaRPr lang="ru-RU" dirty="0"/>
          </a:p>
        </p:txBody>
      </p:sp>
      <p:sp>
        <p:nvSpPr>
          <p:cNvPr id="10" name="Прямоугольник 9"/>
          <p:cNvSpPr/>
          <p:nvPr/>
        </p:nvSpPr>
        <p:spPr>
          <a:xfrm>
            <a:off x="1109709" y="4776187"/>
            <a:ext cx="7182035" cy="5149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a:ea typeface="Times New Roman"/>
              </a:rPr>
              <a:t>результат проверки знания требований охраны труда (оценка результата проверки "удовлетворительно" или "неудовлетворительно")</a:t>
            </a:r>
            <a:endParaRPr lang="ru-RU" dirty="0"/>
          </a:p>
        </p:txBody>
      </p:sp>
      <p:sp>
        <p:nvSpPr>
          <p:cNvPr id="11" name="Прямоугольник 10"/>
          <p:cNvSpPr/>
          <p:nvPr/>
        </p:nvSpPr>
        <p:spPr>
          <a:xfrm>
            <a:off x="1109709" y="5468645"/>
            <a:ext cx="7182035" cy="43500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a:ea typeface="Times New Roman"/>
              </a:rPr>
              <a:t>номер протокола проверки знания требований охраны труда</a:t>
            </a:r>
            <a:endParaRPr lang="ru-RU" dirty="0"/>
          </a:p>
        </p:txBody>
      </p:sp>
    </p:spTree>
    <p:extLst>
      <p:ext uri="{BB962C8B-B14F-4D97-AF65-F5344CB8AC3E}">
        <p14:creationId xmlns:p14="http://schemas.microsoft.com/office/powerpoint/2010/main" val="26967615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2"/>
          <p:cNvSpPr/>
          <p:nvPr/>
        </p:nvSpPr>
        <p:spPr>
          <a:xfrm>
            <a:off x="1124606" y="893378"/>
            <a:ext cx="7851227" cy="79878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 Определить, какие категории работников обучаем </a:t>
            </a:r>
          </a:p>
        </p:txBody>
      </p:sp>
      <p:sp>
        <p:nvSpPr>
          <p:cNvPr id="4" name="Горизонтальный свиток 3"/>
          <p:cNvSpPr/>
          <p:nvPr/>
        </p:nvSpPr>
        <p:spPr>
          <a:xfrm>
            <a:off x="1124605" y="1692165"/>
            <a:ext cx="7851227" cy="798787"/>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t>2. Разработать документы для обучения </a:t>
            </a:r>
          </a:p>
        </p:txBody>
      </p:sp>
      <p:sp>
        <p:nvSpPr>
          <p:cNvPr id="5" name="Горизонтальный свиток 4"/>
          <p:cNvSpPr/>
          <p:nvPr/>
        </p:nvSpPr>
        <p:spPr>
          <a:xfrm>
            <a:off x="1124605" y="2601309"/>
            <a:ext cx="7851227" cy="798787"/>
          </a:xfrm>
          <a:prstGeom prst="horizontalScroll">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dirty="0"/>
              <a:t>3. Провести внеплановые мероприятия </a:t>
            </a:r>
          </a:p>
        </p:txBody>
      </p:sp>
      <p:sp>
        <p:nvSpPr>
          <p:cNvPr id="6" name="Горизонтальный свиток 5"/>
          <p:cNvSpPr/>
          <p:nvPr/>
        </p:nvSpPr>
        <p:spPr>
          <a:xfrm>
            <a:off x="1124604" y="3510453"/>
            <a:ext cx="7851227" cy="798787"/>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 Провести плановые мероприятия </a:t>
            </a:r>
          </a:p>
        </p:txBody>
      </p:sp>
    </p:spTree>
    <p:extLst>
      <p:ext uri="{BB962C8B-B14F-4D97-AF65-F5344CB8AC3E}">
        <p14:creationId xmlns:p14="http://schemas.microsoft.com/office/powerpoint/2010/main" val="2558831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1563" y="167675"/>
            <a:ext cx="8596668" cy="1050524"/>
          </a:xfrm>
        </p:spPr>
        <p:txBody>
          <a:bodyPr>
            <a:normAutofit fontScale="90000"/>
          </a:bodyPr>
          <a:lstStyle/>
          <a:p>
            <a:pPr algn="ctr"/>
            <a:r>
              <a:rPr lang="ru-RU" sz="3200" dirty="0" smtClean="0">
                <a:solidFill>
                  <a:srgbClr val="FF0000"/>
                </a:solidFill>
                <a:latin typeface="Times New Roman" panose="02020603050405020304" pitchFamily="18" charset="0"/>
                <a:cs typeface="Times New Roman" panose="02020603050405020304" pitchFamily="18" charset="0"/>
              </a:rPr>
              <a:t>Внеочередная проверка знаний. </a:t>
            </a:r>
            <a:br>
              <a:rPr lang="ru-RU" sz="3200" dirty="0" smtClean="0">
                <a:solidFill>
                  <a:srgbClr val="FF0000"/>
                </a:solidFill>
                <a:latin typeface="Times New Roman" panose="02020603050405020304" pitchFamily="18" charset="0"/>
                <a:cs typeface="Times New Roman" panose="02020603050405020304" pitchFamily="18" charset="0"/>
              </a:rPr>
            </a:br>
            <a:r>
              <a:rPr lang="ru-RU" sz="3200" dirty="0" smtClean="0">
                <a:solidFill>
                  <a:srgbClr val="FF0000"/>
                </a:solidFill>
                <a:latin typeface="Times New Roman" panose="02020603050405020304" pitchFamily="18" charset="0"/>
                <a:cs typeface="Times New Roman" panose="02020603050405020304" pitchFamily="18" charset="0"/>
              </a:rPr>
              <a:t>Рекомендации Минтруда РФ.</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2741" y="1514408"/>
            <a:ext cx="8596668" cy="4634143"/>
          </a:xfrm>
        </p:spPr>
        <p:txBody>
          <a:bodyPr>
            <a:normAutofit/>
          </a:bodyPr>
          <a:lstStyle/>
          <a:p>
            <a:r>
              <a:rPr lang="ru-RU" b="1" dirty="0" smtClean="0">
                <a:latin typeface="Times New Roman" panose="02020603050405020304" pitchFamily="18" charset="0"/>
                <a:cs typeface="Times New Roman" panose="02020603050405020304" pitchFamily="18" charset="0"/>
              </a:rPr>
              <a:t>ПИСЬМО от </a:t>
            </a:r>
            <a:r>
              <a:rPr lang="ru-RU" b="1" dirty="0">
                <a:latin typeface="Times New Roman" panose="02020603050405020304" pitchFamily="18" charset="0"/>
                <a:cs typeface="Times New Roman" panose="02020603050405020304" pitchFamily="18" charset="0"/>
              </a:rPr>
              <a:t>27 июля 2022 года № </a:t>
            </a:r>
            <a:r>
              <a:rPr lang="ru-RU" b="1" dirty="0" smtClean="0">
                <a:latin typeface="Times New Roman" panose="02020603050405020304" pitchFamily="18" charset="0"/>
                <a:cs typeface="Times New Roman" panose="02020603050405020304" pitchFamily="18" charset="0"/>
              </a:rPr>
              <a:t>15-2/ООГ-1744</a:t>
            </a:r>
          </a:p>
          <a:p>
            <a:r>
              <a:rPr lang="ru-RU" b="1" dirty="0" smtClean="0">
                <a:latin typeface="Times New Roman" panose="02020603050405020304" pitchFamily="18" charset="0"/>
                <a:cs typeface="Times New Roman" panose="02020603050405020304" pitchFamily="18" charset="0"/>
              </a:rPr>
              <a:t>ПИСЬМО от</a:t>
            </a:r>
            <a:r>
              <a:rPr lang="ru-RU" b="1" dirty="0">
                <a:latin typeface="Times New Roman" panose="02020603050405020304" pitchFamily="18" charset="0"/>
                <a:cs typeface="Times New Roman" panose="02020603050405020304" pitchFamily="18" charset="0"/>
              </a:rPr>
              <a:t> 2 августа 2022 года № 15-2/ООГ-1803</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внеочередная </a:t>
            </a:r>
            <a:r>
              <a:rPr lang="ru-RU" dirty="0">
                <a:latin typeface="Times New Roman" panose="02020603050405020304" pitchFamily="18" charset="0"/>
                <a:cs typeface="Times New Roman" panose="02020603050405020304" pitchFamily="18" charset="0"/>
              </a:rPr>
              <a:t>проверка знаний требований охраны труда работников организаций независимо от срока проведения предыдущей проверки проводится в том числе и при введении новых или внесении изменений и дополнений в действующие законодательные и иные нормативные правовые акты, содержащие требования охраны труда. В данном случае осуществляется проверка знаний только этих законодательных и нормативных правовых актов (</a:t>
            </a:r>
            <a:r>
              <a:rPr lang="ru-RU" b="1" dirty="0">
                <a:latin typeface="Times New Roman" panose="02020603050405020304" pitchFamily="18" charset="0"/>
                <a:cs typeface="Times New Roman" panose="02020603050405020304" pitchFamily="18" charset="0"/>
                <a:hlinkClick r:id="rId2"/>
              </a:rPr>
              <a:t>пункт 3.3</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Порядка).</a:t>
            </a:r>
          </a:p>
          <a:p>
            <a:r>
              <a:rPr lang="ru-RU" dirty="0">
                <a:latin typeface="Times New Roman" panose="02020603050405020304" pitchFamily="18" charset="0"/>
                <a:cs typeface="Times New Roman" panose="02020603050405020304" pitchFamily="18" charset="0"/>
              </a:rPr>
              <a:t>Учитывая изложенное, полагаем, что внеочередная проверка знаний требований охраны труда должна быть проведена в отношении работников, в случае если изменения, введенные новыми положениями нормативного правового акта, касаются их трудовых обязанностей.</a:t>
            </a:r>
          </a:p>
          <a:p>
            <a:pPr marL="0" indent="0">
              <a:buNone/>
            </a:pPr>
            <a:r>
              <a:rPr lang="ru-RU" dirty="0"/>
              <a:t/>
            </a:r>
            <a:br>
              <a:rPr lang="ru-RU" dirty="0"/>
            </a:br>
            <a:endParaRPr lang="ru-RU" dirty="0"/>
          </a:p>
          <a:p>
            <a:pPr marL="0" indent="0">
              <a:buNone/>
            </a:pPr>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130" y="42755"/>
            <a:ext cx="2350887" cy="2350887"/>
          </a:xfrm>
          <a:prstGeom prst="rect">
            <a:avLst/>
          </a:prstGeom>
        </p:spPr>
      </p:pic>
    </p:spTree>
    <p:extLst>
      <p:ext uri="{BB962C8B-B14F-4D97-AF65-F5344CB8AC3E}">
        <p14:creationId xmlns:p14="http://schemas.microsoft.com/office/powerpoint/2010/main" val="3871678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8247" y="142159"/>
            <a:ext cx="6666271"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ru-RU" sz="1600" i="1" dirty="0"/>
              <a:t>Дорожная карта по обеспечению процесса обучения в 2022 году </a:t>
            </a:r>
          </a:p>
        </p:txBody>
      </p:sp>
      <p:cxnSp>
        <p:nvCxnSpPr>
          <p:cNvPr id="7" name="Прямая соединительная линия 6"/>
          <p:cNvCxnSpPr/>
          <p:nvPr/>
        </p:nvCxnSpPr>
        <p:spPr>
          <a:xfrm flipV="1">
            <a:off x="2097576" y="498701"/>
            <a:ext cx="6626942" cy="10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9" name="Таблица 8"/>
          <p:cNvGraphicFramePr>
            <a:graphicFrameLocks noGrp="1"/>
          </p:cNvGraphicFramePr>
          <p:nvPr>
            <p:extLst>
              <p:ext uri="{D42A27DB-BD31-4B8C-83A1-F6EECF244321}">
                <p14:modId xmlns:p14="http://schemas.microsoft.com/office/powerpoint/2010/main" val="3750116909"/>
              </p:ext>
            </p:extLst>
          </p:nvPr>
        </p:nvGraphicFramePr>
        <p:xfrm>
          <a:off x="0" y="1207998"/>
          <a:ext cx="2045109" cy="4666659"/>
        </p:xfrm>
        <a:graphic>
          <a:graphicData uri="http://schemas.openxmlformats.org/drawingml/2006/table">
            <a:tbl>
              <a:tblPr firstRow="1" bandRow="1">
                <a:tableStyleId>{5C22544A-7EE6-4342-B048-85BDC9FD1C3A}</a:tableStyleId>
              </a:tblPr>
              <a:tblGrid>
                <a:gridCol w="2045109">
                  <a:extLst>
                    <a:ext uri="{9D8B030D-6E8A-4147-A177-3AD203B41FA5}">
                      <a16:colId xmlns="" xmlns:a16="http://schemas.microsoft.com/office/drawing/2014/main" val="872665453"/>
                    </a:ext>
                  </a:extLst>
                </a:gridCol>
              </a:tblGrid>
              <a:tr h="4666659">
                <a:tc>
                  <a:txBody>
                    <a:bodyPr/>
                    <a:lstStyle/>
                    <a:p>
                      <a:r>
                        <a:rPr lang="ru-RU" sz="1200" dirty="0">
                          <a:solidFill>
                            <a:schemeClr val="tx1"/>
                          </a:solidFill>
                        </a:rPr>
                        <a:t>РАБОТОДАТЕЛИ,</a:t>
                      </a:r>
                      <a:r>
                        <a:rPr lang="ru-RU" sz="1200" baseline="0" dirty="0">
                          <a:solidFill>
                            <a:schemeClr val="tx1"/>
                          </a:solidFill>
                        </a:rPr>
                        <a:t> ОСУЩЕСТВЛЯЮЩИЕ ДЕЯТЕЛЬНОСТЬ ПО ОБУЧЕНИЮ СВОИХ РАБОТНИКОВ ВОПРОСАМИ ОХРАНЫ ТРУДА</a:t>
                      </a:r>
                    </a:p>
                    <a:p>
                      <a:endParaRPr lang="ru-RU" sz="1200" baseline="0" dirty="0">
                        <a:solidFill>
                          <a:schemeClr val="tx1"/>
                        </a:solidFill>
                      </a:endParaRPr>
                    </a:p>
                    <a:p>
                      <a:r>
                        <a:rPr lang="ru-RU" sz="1200" baseline="0" dirty="0">
                          <a:solidFill>
                            <a:schemeClr val="tx1"/>
                          </a:solidFill>
                        </a:rPr>
                        <a:t>(БЕЗ ПРИВЛЕЧЕНИЯ ВНЕШНИХ УЧЕБНЫХ ЦЕНТРОВ) </a:t>
                      </a:r>
                    </a:p>
                    <a:p>
                      <a:endParaRPr lang="ru-RU" sz="1200" baseline="0" dirty="0">
                        <a:solidFill>
                          <a:schemeClr val="tx1"/>
                        </a:solidFill>
                      </a:endParaRPr>
                    </a:p>
                    <a:p>
                      <a:endParaRPr lang="ru-RU" sz="1200" baseline="0" dirty="0"/>
                    </a:p>
                    <a:p>
                      <a:endParaRPr lang="ru-RU" sz="1200" baseline="0" dirty="0"/>
                    </a:p>
                    <a:p>
                      <a:endParaRPr lang="ru-RU" sz="1200" baseline="0" dirty="0"/>
                    </a:p>
                    <a:p>
                      <a:endParaRPr lang="ru-RU" sz="1200" baseline="0" dirty="0"/>
                    </a:p>
                    <a:p>
                      <a:endParaRPr lang="ru-RU" sz="1200" baseline="0" dirty="0"/>
                    </a:p>
                    <a:p>
                      <a:endParaRPr lang="ru-RU" sz="1200" baseline="0" dirty="0"/>
                    </a:p>
                  </a:txBody>
                  <a:tcPr>
                    <a:solidFill>
                      <a:schemeClr val="accent2">
                        <a:lumMod val="20000"/>
                        <a:lumOff val="80000"/>
                      </a:schemeClr>
                    </a:solidFill>
                  </a:tcPr>
                </a:tc>
                <a:extLst>
                  <a:ext uri="{0D108BD9-81ED-4DB2-BD59-A6C34878D82A}">
                    <a16:rowId xmlns="" xmlns:a16="http://schemas.microsoft.com/office/drawing/2014/main" val="3931053669"/>
                  </a:ext>
                </a:extLst>
              </a:tr>
            </a:tbl>
          </a:graphicData>
        </a:graphic>
      </p:graphicFrame>
      <p:sp>
        <p:nvSpPr>
          <p:cNvPr id="10" name="TextBox 9"/>
          <p:cNvSpPr txBox="1"/>
          <p:nvPr/>
        </p:nvSpPr>
        <p:spPr>
          <a:xfrm>
            <a:off x="0" y="721555"/>
            <a:ext cx="2241755" cy="276999"/>
          </a:xfrm>
          <a:prstGeom prst="rect">
            <a:avLst/>
          </a:prstGeom>
          <a:noFill/>
        </p:spPr>
        <p:txBody>
          <a:bodyPr wrap="square" rtlCol="0">
            <a:spAutoFit/>
          </a:bodyPr>
          <a:lstStyle/>
          <a:p>
            <a:r>
              <a:rPr lang="ru-RU" sz="1200" dirty="0"/>
              <a:t>Категория работодателя </a:t>
            </a:r>
          </a:p>
        </p:txBody>
      </p:sp>
      <p:sp>
        <p:nvSpPr>
          <p:cNvPr id="11" name="TextBox 10"/>
          <p:cNvSpPr txBox="1"/>
          <p:nvPr/>
        </p:nvSpPr>
        <p:spPr>
          <a:xfrm>
            <a:off x="3556311" y="629222"/>
            <a:ext cx="971359" cy="369332"/>
          </a:xfrm>
          <a:prstGeom prst="rect">
            <a:avLst/>
          </a:prstGeom>
          <a:noFill/>
        </p:spPr>
        <p:txBody>
          <a:bodyPr wrap="square" rtlCol="0">
            <a:spAutoFit/>
          </a:bodyPr>
          <a:lstStyle/>
          <a:p>
            <a:r>
              <a:rPr lang="ru-RU" sz="1200" dirty="0"/>
              <a:t>ДЕЙСТВИЕ</a:t>
            </a:r>
            <a:r>
              <a:rPr lang="ru-RU" dirty="0"/>
              <a:t> </a:t>
            </a:r>
          </a:p>
        </p:txBody>
      </p:sp>
      <p:graphicFrame>
        <p:nvGraphicFramePr>
          <p:cNvPr id="14" name="Таблица 13"/>
          <p:cNvGraphicFramePr>
            <a:graphicFrameLocks noGrp="1"/>
          </p:cNvGraphicFramePr>
          <p:nvPr/>
        </p:nvGraphicFramePr>
        <p:xfrm>
          <a:off x="2021462" y="3335510"/>
          <a:ext cx="4041058" cy="335280"/>
        </p:xfrm>
        <a:graphic>
          <a:graphicData uri="http://schemas.openxmlformats.org/drawingml/2006/table">
            <a:tbl>
              <a:tblPr firstRow="1" bandRow="1">
                <a:tableStyleId>{5C22544A-7EE6-4342-B048-85BDC9FD1C3A}</a:tableStyleId>
              </a:tblPr>
              <a:tblGrid>
                <a:gridCol w="4041058">
                  <a:extLst>
                    <a:ext uri="{9D8B030D-6E8A-4147-A177-3AD203B41FA5}">
                      <a16:colId xmlns="" xmlns:a16="http://schemas.microsoft.com/office/drawing/2014/main" val="733165269"/>
                    </a:ext>
                  </a:extLst>
                </a:gridCol>
              </a:tblGrid>
              <a:tr h="284671">
                <a:tc>
                  <a:txBody>
                    <a:bodyPr/>
                    <a:lstStyle/>
                    <a:p>
                      <a:r>
                        <a:rPr lang="ru-RU" sz="800" dirty="0"/>
                        <a:t>Внеочередная</a:t>
                      </a:r>
                      <a:r>
                        <a:rPr lang="ru-RU" sz="800" baseline="0" dirty="0"/>
                        <a:t> (внеплановая) проверка знаний по 18 НПА вступающих в силу с 1 сентября </a:t>
                      </a:r>
                      <a:endParaRPr lang="ru-RU" sz="800" dirty="0"/>
                    </a:p>
                  </a:txBody>
                  <a:tcPr/>
                </a:tc>
                <a:extLst>
                  <a:ext uri="{0D108BD9-81ED-4DB2-BD59-A6C34878D82A}">
                    <a16:rowId xmlns="" xmlns:a16="http://schemas.microsoft.com/office/drawing/2014/main" val="4210246361"/>
                  </a:ext>
                </a:extLst>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3489775878"/>
              </p:ext>
            </p:extLst>
          </p:nvPr>
        </p:nvGraphicFramePr>
        <p:xfrm>
          <a:off x="2033286" y="1195069"/>
          <a:ext cx="4041058" cy="4679588"/>
        </p:xfrm>
        <a:graphic>
          <a:graphicData uri="http://schemas.openxmlformats.org/drawingml/2006/table">
            <a:tbl>
              <a:tblPr firstRow="1" bandRow="1">
                <a:tableStyleId>{5C22544A-7EE6-4342-B048-85BDC9FD1C3A}</a:tableStyleId>
              </a:tblPr>
              <a:tblGrid>
                <a:gridCol w="4041058">
                  <a:extLst>
                    <a:ext uri="{9D8B030D-6E8A-4147-A177-3AD203B41FA5}">
                      <a16:colId xmlns="" xmlns:a16="http://schemas.microsoft.com/office/drawing/2014/main" val="26264593"/>
                    </a:ext>
                  </a:extLst>
                </a:gridCol>
              </a:tblGrid>
              <a:tr h="643833">
                <a:tc>
                  <a:txBody>
                    <a:bodyPr/>
                    <a:lstStyle/>
                    <a:p>
                      <a:r>
                        <a:rPr lang="ru-RU" sz="1000" dirty="0">
                          <a:solidFill>
                            <a:schemeClr val="tx1"/>
                          </a:solidFill>
                        </a:rPr>
                        <a:t>Подготовка и утверждение порядка 60 локальных нормативных актов</a:t>
                      </a:r>
                      <a:r>
                        <a:rPr lang="ru-RU" sz="1000" baseline="0" dirty="0">
                          <a:solidFill>
                            <a:schemeClr val="tx1"/>
                          </a:solidFill>
                        </a:rPr>
                        <a:t> для процесса обучения </a:t>
                      </a:r>
                      <a:endParaRPr lang="ru-RU" sz="1000" dirty="0">
                        <a:solidFill>
                          <a:schemeClr val="tx1"/>
                        </a:solidFill>
                      </a:endParaRPr>
                    </a:p>
                  </a:txBody>
                  <a:tcPr>
                    <a:solidFill>
                      <a:schemeClr val="accent2">
                        <a:lumMod val="20000"/>
                        <a:lumOff val="80000"/>
                      </a:schemeClr>
                    </a:solidFill>
                  </a:tcPr>
                </a:tc>
                <a:extLst>
                  <a:ext uri="{0D108BD9-81ED-4DB2-BD59-A6C34878D82A}">
                    <a16:rowId xmlns="" xmlns:a16="http://schemas.microsoft.com/office/drawing/2014/main" val="434794884"/>
                  </a:ext>
                </a:extLst>
              </a:tr>
              <a:tr h="523298">
                <a:tc>
                  <a:txBody>
                    <a:bodyPr/>
                    <a:lstStyle/>
                    <a:p>
                      <a:r>
                        <a:rPr lang="ru-RU" sz="1000" dirty="0"/>
                        <a:t>Определение перечня лиц,</a:t>
                      </a:r>
                      <a:r>
                        <a:rPr lang="ru-RU" sz="1000" baseline="0" dirty="0"/>
                        <a:t> попадающих под действие переходных положений </a:t>
                      </a:r>
                      <a:endParaRPr lang="ru-RU" sz="1000" dirty="0"/>
                    </a:p>
                  </a:txBody>
                  <a:tcPr/>
                </a:tc>
                <a:extLst>
                  <a:ext uri="{0D108BD9-81ED-4DB2-BD59-A6C34878D82A}">
                    <a16:rowId xmlns="" xmlns:a16="http://schemas.microsoft.com/office/drawing/2014/main" val="1858461951"/>
                  </a:ext>
                </a:extLst>
              </a:tr>
              <a:tr h="555171">
                <a:tc>
                  <a:txBody>
                    <a:bodyPr/>
                    <a:lstStyle/>
                    <a:p>
                      <a:r>
                        <a:rPr lang="ru-RU" sz="1000" dirty="0"/>
                        <a:t>Подготовка членов комиссий на основании перечня обучаемых и выбранных программ </a:t>
                      </a:r>
                    </a:p>
                  </a:txBody>
                  <a:tcPr/>
                </a:tc>
                <a:extLst>
                  <a:ext uri="{0D108BD9-81ED-4DB2-BD59-A6C34878D82A}">
                    <a16:rowId xmlns="" xmlns:a16="http://schemas.microsoft.com/office/drawing/2014/main" val="1685242754"/>
                  </a:ext>
                </a:extLst>
              </a:tr>
              <a:tr h="446315">
                <a:tc>
                  <a:txBody>
                    <a:bodyPr/>
                    <a:lstStyle/>
                    <a:p>
                      <a:r>
                        <a:rPr lang="ru-RU" sz="1000" dirty="0"/>
                        <a:t>Подготовка лиц, проводящих обучение </a:t>
                      </a:r>
                    </a:p>
                  </a:txBody>
                  <a:tcPr/>
                </a:tc>
                <a:extLst>
                  <a:ext uri="{0D108BD9-81ED-4DB2-BD59-A6C34878D82A}">
                    <a16:rowId xmlns="" xmlns:a16="http://schemas.microsoft.com/office/drawing/2014/main" val="2334466977"/>
                  </a:ext>
                </a:extLst>
              </a:tr>
              <a:tr h="478971">
                <a:tc>
                  <a:txBody>
                    <a:bodyPr/>
                    <a:lstStyle/>
                    <a:p>
                      <a:r>
                        <a:rPr lang="ru-RU" sz="1000" dirty="0"/>
                        <a:t>Разработка программ</a:t>
                      </a:r>
                      <a:r>
                        <a:rPr lang="ru-RU" sz="1000" baseline="0" dirty="0"/>
                        <a:t> обучения и обучающих курсов </a:t>
                      </a:r>
                      <a:endParaRPr lang="ru-RU" sz="1000" dirty="0"/>
                    </a:p>
                  </a:txBody>
                  <a:tcPr/>
                </a:tc>
                <a:extLst>
                  <a:ext uri="{0D108BD9-81ED-4DB2-BD59-A6C34878D82A}">
                    <a16:rowId xmlns="" xmlns:a16="http://schemas.microsoft.com/office/drawing/2014/main" val="1917641278"/>
                  </a:ext>
                </a:extLst>
              </a:tr>
              <a:tr h="544286">
                <a:tc>
                  <a:txBody>
                    <a:bodyPr/>
                    <a:lstStyle/>
                    <a:p>
                      <a:r>
                        <a:rPr lang="ru-RU" sz="1000" dirty="0"/>
                        <a:t>Закупка технических средств обучения и наглядных пособий </a:t>
                      </a:r>
                    </a:p>
                  </a:txBody>
                  <a:tcPr/>
                </a:tc>
                <a:extLst>
                  <a:ext uri="{0D108BD9-81ED-4DB2-BD59-A6C34878D82A}">
                    <a16:rowId xmlns="" xmlns:a16="http://schemas.microsoft.com/office/drawing/2014/main" val="1829851827"/>
                  </a:ext>
                </a:extLst>
              </a:tr>
              <a:tr h="402771">
                <a:tc>
                  <a:txBody>
                    <a:bodyPr/>
                    <a:lstStyle/>
                    <a:p>
                      <a:r>
                        <a:rPr lang="ru-RU" sz="1000" dirty="0"/>
                        <a:t>Разработка</a:t>
                      </a:r>
                      <a:r>
                        <a:rPr lang="ru-RU" sz="1000" baseline="0" dirty="0"/>
                        <a:t> практических заданий </a:t>
                      </a:r>
                      <a:endParaRPr lang="ru-RU" sz="1000" dirty="0"/>
                    </a:p>
                  </a:txBody>
                  <a:tcPr/>
                </a:tc>
                <a:extLst>
                  <a:ext uri="{0D108BD9-81ED-4DB2-BD59-A6C34878D82A}">
                    <a16:rowId xmlns="" xmlns:a16="http://schemas.microsoft.com/office/drawing/2014/main" val="2754960531"/>
                  </a:ext>
                </a:extLst>
              </a:tr>
              <a:tr h="522515">
                <a:tc>
                  <a:txBody>
                    <a:bodyPr/>
                    <a:lstStyle/>
                    <a:p>
                      <a:r>
                        <a:rPr lang="ru-RU" sz="1000" dirty="0"/>
                        <a:t>Согласование программ обучения с профсоюзным органом, при наличии </a:t>
                      </a:r>
                    </a:p>
                  </a:txBody>
                  <a:tcPr/>
                </a:tc>
                <a:extLst>
                  <a:ext uri="{0D108BD9-81ED-4DB2-BD59-A6C34878D82A}">
                    <a16:rowId xmlns="" xmlns:a16="http://schemas.microsoft.com/office/drawing/2014/main" val="2019813713"/>
                  </a:ext>
                </a:extLst>
              </a:tr>
              <a:tr h="562428">
                <a:tc>
                  <a:txBody>
                    <a:bodyPr/>
                    <a:lstStyle/>
                    <a:p>
                      <a:r>
                        <a:rPr lang="ru-RU" sz="1000" dirty="0"/>
                        <a:t>Разработка и утверждение отчетных форм (протоколы и т.д.)</a:t>
                      </a:r>
                    </a:p>
                  </a:txBody>
                  <a:tcPr/>
                </a:tc>
                <a:extLst>
                  <a:ext uri="{0D108BD9-81ED-4DB2-BD59-A6C34878D82A}">
                    <a16:rowId xmlns="" xmlns:a16="http://schemas.microsoft.com/office/drawing/2014/main" val="2378614732"/>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915130673"/>
              </p:ext>
            </p:extLst>
          </p:nvPr>
        </p:nvGraphicFramePr>
        <p:xfrm>
          <a:off x="6062520" y="827396"/>
          <a:ext cx="6055182" cy="3973203"/>
        </p:xfrm>
        <a:graphic>
          <a:graphicData uri="http://schemas.openxmlformats.org/drawingml/2006/table">
            <a:tbl>
              <a:tblPr firstRow="1" bandRow="1">
                <a:tableStyleId>{5C22544A-7EE6-4342-B048-85BDC9FD1C3A}</a:tableStyleId>
              </a:tblPr>
              <a:tblGrid>
                <a:gridCol w="661474">
                  <a:extLst>
                    <a:ext uri="{9D8B030D-6E8A-4147-A177-3AD203B41FA5}">
                      <a16:colId xmlns="" xmlns:a16="http://schemas.microsoft.com/office/drawing/2014/main" val="2444930945"/>
                    </a:ext>
                  </a:extLst>
                </a:gridCol>
                <a:gridCol w="662128">
                  <a:extLst>
                    <a:ext uri="{9D8B030D-6E8A-4147-A177-3AD203B41FA5}">
                      <a16:colId xmlns="" xmlns:a16="http://schemas.microsoft.com/office/drawing/2014/main" val="2748155055"/>
                    </a:ext>
                  </a:extLst>
                </a:gridCol>
                <a:gridCol w="864717">
                  <a:extLst>
                    <a:ext uri="{9D8B030D-6E8A-4147-A177-3AD203B41FA5}">
                      <a16:colId xmlns="" xmlns:a16="http://schemas.microsoft.com/office/drawing/2014/main" val="1880472442"/>
                    </a:ext>
                  </a:extLst>
                </a:gridCol>
                <a:gridCol w="557858">
                  <a:extLst>
                    <a:ext uri="{9D8B030D-6E8A-4147-A177-3AD203B41FA5}">
                      <a16:colId xmlns="" xmlns:a16="http://schemas.microsoft.com/office/drawing/2014/main" val="4207529938"/>
                    </a:ext>
                  </a:extLst>
                </a:gridCol>
                <a:gridCol w="547262">
                  <a:extLst>
                    <a:ext uri="{9D8B030D-6E8A-4147-A177-3AD203B41FA5}">
                      <a16:colId xmlns="" xmlns:a16="http://schemas.microsoft.com/office/drawing/2014/main" val="1941215399"/>
                    </a:ext>
                  </a:extLst>
                </a:gridCol>
                <a:gridCol w="567559">
                  <a:extLst>
                    <a:ext uri="{9D8B030D-6E8A-4147-A177-3AD203B41FA5}">
                      <a16:colId xmlns="" xmlns:a16="http://schemas.microsoft.com/office/drawing/2014/main" val="2521944120"/>
                    </a:ext>
                  </a:extLst>
                </a:gridCol>
                <a:gridCol w="672662">
                  <a:extLst>
                    <a:ext uri="{9D8B030D-6E8A-4147-A177-3AD203B41FA5}">
                      <a16:colId xmlns="" xmlns:a16="http://schemas.microsoft.com/office/drawing/2014/main" val="542821883"/>
                    </a:ext>
                  </a:extLst>
                </a:gridCol>
                <a:gridCol w="777766">
                  <a:extLst>
                    <a:ext uri="{9D8B030D-6E8A-4147-A177-3AD203B41FA5}">
                      <a16:colId xmlns="" xmlns:a16="http://schemas.microsoft.com/office/drawing/2014/main" val="1509240706"/>
                    </a:ext>
                  </a:extLst>
                </a:gridCol>
                <a:gridCol w="743756">
                  <a:extLst>
                    <a:ext uri="{9D8B030D-6E8A-4147-A177-3AD203B41FA5}">
                      <a16:colId xmlns="" xmlns:a16="http://schemas.microsoft.com/office/drawing/2014/main" val="2686638582"/>
                    </a:ext>
                  </a:extLst>
                </a:gridCol>
              </a:tblGrid>
              <a:tr h="312861">
                <a:tc>
                  <a:txBody>
                    <a:bodyPr/>
                    <a:lstStyle/>
                    <a:p>
                      <a:r>
                        <a:rPr lang="ru-RU" sz="1050" dirty="0"/>
                        <a:t>Февр.</a:t>
                      </a:r>
                    </a:p>
                  </a:txBody>
                  <a:tcPr/>
                </a:tc>
                <a:tc>
                  <a:txBody>
                    <a:bodyPr/>
                    <a:lstStyle/>
                    <a:p>
                      <a:r>
                        <a:rPr lang="ru-RU" sz="1050" dirty="0"/>
                        <a:t>март</a:t>
                      </a:r>
                    </a:p>
                  </a:txBody>
                  <a:tcPr/>
                </a:tc>
                <a:tc>
                  <a:txBody>
                    <a:bodyPr/>
                    <a:lstStyle/>
                    <a:p>
                      <a:r>
                        <a:rPr lang="ru-RU" sz="1050" dirty="0"/>
                        <a:t>апрель</a:t>
                      </a:r>
                    </a:p>
                  </a:txBody>
                  <a:tcPr/>
                </a:tc>
                <a:tc>
                  <a:txBody>
                    <a:bodyPr/>
                    <a:lstStyle/>
                    <a:p>
                      <a:r>
                        <a:rPr lang="ru-RU" sz="1050" dirty="0"/>
                        <a:t>май</a:t>
                      </a:r>
                    </a:p>
                  </a:txBody>
                  <a:tcPr/>
                </a:tc>
                <a:tc>
                  <a:txBody>
                    <a:bodyPr/>
                    <a:lstStyle/>
                    <a:p>
                      <a:r>
                        <a:rPr lang="ru-RU" sz="1050" dirty="0"/>
                        <a:t>июнь</a:t>
                      </a:r>
                    </a:p>
                  </a:txBody>
                  <a:tcPr/>
                </a:tc>
                <a:tc>
                  <a:txBody>
                    <a:bodyPr/>
                    <a:lstStyle/>
                    <a:p>
                      <a:r>
                        <a:rPr lang="ru-RU" sz="1050" dirty="0"/>
                        <a:t>июль</a:t>
                      </a:r>
                    </a:p>
                  </a:txBody>
                  <a:tcPr/>
                </a:tc>
                <a:tc>
                  <a:txBody>
                    <a:bodyPr/>
                    <a:lstStyle/>
                    <a:p>
                      <a:r>
                        <a:rPr lang="ru-RU" sz="1050" dirty="0"/>
                        <a:t>август</a:t>
                      </a:r>
                    </a:p>
                  </a:txBody>
                  <a:tcPr/>
                </a:tc>
                <a:tc>
                  <a:txBody>
                    <a:bodyPr/>
                    <a:lstStyle/>
                    <a:p>
                      <a:r>
                        <a:rPr lang="ru-RU" sz="1050" dirty="0"/>
                        <a:t>сентябрь</a:t>
                      </a:r>
                    </a:p>
                  </a:txBody>
                  <a:tcPr/>
                </a:tc>
                <a:tc>
                  <a:txBody>
                    <a:bodyPr/>
                    <a:lstStyle/>
                    <a:p>
                      <a:r>
                        <a:rPr lang="ru-RU" sz="1050" dirty="0"/>
                        <a:t>октябрь</a:t>
                      </a:r>
                    </a:p>
                  </a:txBody>
                  <a:tcPr/>
                </a:tc>
                <a:extLst>
                  <a:ext uri="{0D108BD9-81ED-4DB2-BD59-A6C34878D82A}">
                    <a16:rowId xmlns="" xmlns:a16="http://schemas.microsoft.com/office/drawing/2014/main" val="3379291066"/>
                  </a:ext>
                </a:extLst>
              </a:tr>
              <a:tr h="659764">
                <a:tc>
                  <a:txBody>
                    <a:bodyPr/>
                    <a:lstStyle/>
                    <a:p>
                      <a:endParaRPr lang="ru-RU" sz="800" dirty="0">
                        <a:solidFill>
                          <a:schemeClr val="bg1"/>
                        </a:solidFill>
                      </a:endParaRPr>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gridSpan="4">
                  <a:txBody>
                    <a:bodyPr/>
                    <a:lstStyle/>
                    <a:p>
                      <a:pPr algn="ctr"/>
                      <a:r>
                        <a:rPr lang="ru-RU" sz="1000" dirty="0">
                          <a:solidFill>
                            <a:schemeClr val="bg1"/>
                          </a:solidFill>
                        </a:rPr>
                        <a:t>Правила </a:t>
                      </a:r>
                    </a:p>
                  </a:txBody>
                  <a:tcPr>
                    <a:solidFill>
                      <a:schemeClr val="accent5">
                        <a:lumMod val="75000"/>
                      </a:schemeClr>
                    </a:solidFill>
                  </a:tcPr>
                </a:tc>
                <a:tc hMerge="1">
                  <a:txBody>
                    <a:bodyPr/>
                    <a:lstStyle/>
                    <a:p>
                      <a:endParaRPr lang="ru-RU" sz="800" dirty="0"/>
                    </a:p>
                  </a:txBody>
                  <a:tcPr>
                    <a:solidFill>
                      <a:schemeClr val="accent6">
                        <a:lumMod val="20000"/>
                        <a:lumOff val="80000"/>
                      </a:schemeClr>
                    </a:solidFill>
                  </a:tcPr>
                </a:tc>
                <a:tc hMerge="1">
                  <a:txBody>
                    <a:bodyPr/>
                    <a:lstStyle/>
                    <a:p>
                      <a:endParaRPr lang="ru-RU" sz="800" dirty="0"/>
                    </a:p>
                  </a:txBody>
                  <a:tcPr>
                    <a:solidFill>
                      <a:schemeClr val="accent6">
                        <a:lumMod val="20000"/>
                        <a:lumOff val="80000"/>
                      </a:schemeClr>
                    </a:solidFill>
                  </a:tcPr>
                </a:tc>
                <a:tc hMerge="1">
                  <a:txBody>
                    <a:bodyPr/>
                    <a:lstStyle/>
                    <a:p>
                      <a:endParaRPr lang="ru-RU" sz="800" dirty="0"/>
                    </a:p>
                  </a:txBody>
                  <a:tcPr>
                    <a:solidFill>
                      <a:schemeClr val="accent6">
                        <a:lumMod val="20000"/>
                        <a:lumOff val="80000"/>
                      </a:schemeClr>
                    </a:solidFill>
                  </a:tcPr>
                </a:tc>
                <a:tc>
                  <a:txBody>
                    <a:bodyPr/>
                    <a:lstStyle/>
                    <a:p>
                      <a:endParaRPr lang="ru-RU" sz="80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extLst>
                  <a:ext uri="{0D108BD9-81ED-4DB2-BD59-A6C34878D82A}">
                    <a16:rowId xmlns="" xmlns:a16="http://schemas.microsoft.com/office/drawing/2014/main" val="467691201"/>
                  </a:ext>
                </a:extLst>
              </a:tr>
              <a:tr h="516354">
                <a:tc>
                  <a:txBody>
                    <a:bodyPr/>
                    <a:lstStyle/>
                    <a:p>
                      <a:endParaRPr lang="ru-RU" sz="800" dirty="0"/>
                    </a:p>
                  </a:txBody>
                  <a:tcPr>
                    <a:solidFill>
                      <a:schemeClr val="accent6">
                        <a:lumMod val="20000"/>
                        <a:lumOff val="80000"/>
                      </a:schemeClr>
                    </a:solidFill>
                  </a:tcPr>
                </a:tc>
                <a:tc>
                  <a:txBody>
                    <a:bodyPr/>
                    <a:lstStyle/>
                    <a:p>
                      <a:endParaRPr lang="ru-RU"/>
                    </a:p>
                  </a:txBody>
                  <a:tcPr>
                    <a:solidFill>
                      <a:schemeClr val="accent6">
                        <a:lumMod val="20000"/>
                        <a:lumOff val="80000"/>
                      </a:schemeClr>
                    </a:solidFill>
                  </a:tcPr>
                </a:tc>
                <a:tc>
                  <a:txBody>
                    <a:bodyPr/>
                    <a:lstStyle/>
                    <a:p>
                      <a:endParaRPr lang="ru-RU" dirty="0"/>
                    </a:p>
                  </a:txBody>
                  <a:tcPr>
                    <a:solidFill>
                      <a:schemeClr val="accent6">
                        <a:lumMod val="20000"/>
                        <a:lumOff val="80000"/>
                      </a:schemeClr>
                    </a:solidFill>
                  </a:tcPr>
                </a:tc>
                <a:tc>
                  <a:txBody>
                    <a:bodyPr/>
                    <a:lstStyle/>
                    <a:p>
                      <a:endParaRPr lang="ru-RU" dirty="0"/>
                    </a:p>
                  </a:txBody>
                  <a:tcPr>
                    <a:solidFill>
                      <a:schemeClr val="accent6">
                        <a:lumMod val="20000"/>
                        <a:lumOff val="80000"/>
                      </a:schemeClr>
                    </a:solidFill>
                  </a:tcPr>
                </a:tc>
                <a:tc>
                  <a:txBody>
                    <a:bodyPr/>
                    <a:lstStyle/>
                    <a:p>
                      <a:r>
                        <a:rPr lang="ru-RU" sz="1050" dirty="0">
                          <a:solidFill>
                            <a:schemeClr val="bg1"/>
                          </a:solidFill>
                        </a:rPr>
                        <a:t>П.2</a:t>
                      </a:r>
                    </a:p>
                  </a:txBody>
                  <a:tcPr>
                    <a:solidFill>
                      <a:schemeClr val="accent5">
                        <a:lumMod val="75000"/>
                      </a:schemeClr>
                    </a:solidFill>
                  </a:tcPr>
                </a:tc>
                <a:tc gridSpan="4">
                  <a:txBody>
                    <a:bodyPr/>
                    <a:lstStyle/>
                    <a:p>
                      <a:r>
                        <a:rPr lang="ru-RU" sz="1000" dirty="0">
                          <a:solidFill>
                            <a:schemeClr val="bg1"/>
                          </a:solidFill>
                        </a:rPr>
                        <a:t>Постановление Правительства № 2464</a:t>
                      </a:r>
                    </a:p>
                  </a:txBody>
                  <a:tcPr>
                    <a:solidFill>
                      <a:schemeClr val="accent6">
                        <a:lumMod val="75000"/>
                      </a:schemeClr>
                    </a:solidFill>
                  </a:tcPr>
                </a:tc>
                <a:tc hMerge="1">
                  <a:txBody>
                    <a:bodyPr/>
                    <a:lstStyle/>
                    <a:p>
                      <a:endParaRPr lang="ru-RU" sz="800" dirty="0"/>
                    </a:p>
                  </a:txBody>
                  <a:tcPr>
                    <a:solidFill>
                      <a:schemeClr val="accent6">
                        <a:lumMod val="20000"/>
                        <a:lumOff val="80000"/>
                      </a:schemeClr>
                    </a:solidFill>
                  </a:tcPr>
                </a:tc>
                <a:tc hMerge="1">
                  <a:txBody>
                    <a:bodyPr/>
                    <a:lstStyle/>
                    <a:p>
                      <a:endParaRPr lang="ru-RU" sz="800" dirty="0"/>
                    </a:p>
                  </a:txBody>
                  <a:tcPr>
                    <a:solidFill>
                      <a:schemeClr val="accent6">
                        <a:lumMod val="20000"/>
                        <a:lumOff val="80000"/>
                      </a:schemeClr>
                    </a:solidFill>
                  </a:tcPr>
                </a:tc>
                <a:tc hMerge="1">
                  <a:txBody>
                    <a:bodyPr/>
                    <a:lstStyle/>
                    <a:p>
                      <a:endParaRPr lang="ru-RU" sz="800" dirty="0"/>
                    </a:p>
                  </a:txBody>
                  <a:tcPr>
                    <a:solidFill>
                      <a:schemeClr val="accent6">
                        <a:lumMod val="20000"/>
                        <a:lumOff val="80000"/>
                      </a:schemeClr>
                    </a:solidFill>
                  </a:tcPr>
                </a:tc>
                <a:extLst>
                  <a:ext uri="{0D108BD9-81ED-4DB2-BD59-A6C34878D82A}">
                    <a16:rowId xmlns="" xmlns:a16="http://schemas.microsoft.com/office/drawing/2014/main" val="3396652533"/>
                  </a:ext>
                </a:extLst>
              </a:tr>
              <a:tr h="619625">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a:p>
                  </a:txBody>
                  <a:tcPr>
                    <a:solidFill>
                      <a:schemeClr val="accent6">
                        <a:lumMod val="20000"/>
                        <a:lumOff val="80000"/>
                      </a:schemeClr>
                    </a:solidFill>
                  </a:tcPr>
                </a:tc>
                <a:tc>
                  <a:txBody>
                    <a:bodyPr/>
                    <a:lstStyle/>
                    <a:p>
                      <a:endParaRPr lang="ru-RU" dirty="0"/>
                    </a:p>
                  </a:txBody>
                  <a:tcPr>
                    <a:solidFill>
                      <a:schemeClr val="accent6">
                        <a:lumMod val="20000"/>
                        <a:lumOff val="80000"/>
                      </a:schemeClr>
                    </a:solidFill>
                  </a:tcPr>
                </a:tc>
                <a:tc gridSpan="2">
                  <a:txBody>
                    <a:bodyPr/>
                    <a:lstStyle/>
                    <a:p>
                      <a:r>
                        <a:rPr lang="ru-RU" sz="1000" dirty="0">
                          <a:solidFill>
                            <a:schemeClr val="bg1"/>
                          </a:solidFill>
                        </a:rPr>
                        <a:t>П. 44 Правил </a:t>
                      </a:r>
                    </a:p>
                  </a:txBody>
                  <a:tcPr>
                    <a:solidFill>
                      <a:schemeClr val="accent5">
                        <a:lumMod val="75000"/>
                      </a:schemeClr>
                    </a:solidFill>
                  </a:tcPr>
                </a:tc>
                <a:tc hMerge="1">
                  <a:txBody>
                    <a:bodyPr/>
                    <a:lstStyle/>
                    <a:p>
                      <a:endParaRPr lang="ru-RU" sz="800" dirty="0"/>
                    </a:p>
                  </a:txBody>
                  <a:tcPr>
                    <a:solidFill>
                      <a:schemeClr val="accent6">
                        <a:lumMod val="20000"/>
                        <a:lumOff val="80000"/>
                      </a:schemeClr>
                    </a:solidFill>
                  </a:tcPr>
                </a:tc>
                <a:tc>
                  <a:txBody>
                    <a:bodyPr/>
                    <a:lstStyle/>
                    <a:p>
                      <a:endParaRPr lang="ru-RU" sz="80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extLst>
                  <a:ext uri="{0D108BD9-81ED-4DB2-BD59-A6C34878D82A}">
                    <a16:rowId xmlns="" xmlns:a16="http://schemas.microsoft.com/office/drawing/2014/main" val="2873707867"/>
                  </a:ext>
                </a:extLst>
              </a:tr>
              <a:tr h="493406">
                <a:tc>
                  <a:txBody>
                    <a:bodyPr/>
                    <a:lstStyle/>
                    <a:p>
                      <a:endParaRPr lang="ru-RU" sz="80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dirty="0"/>
                    </a:p>
                  </a:txBody>
                  <a:tcPr>
                    <a:solidFill>
                      <a:schemeClr val="accent6">
                        <a:lumMod val="20000"/>
                        <a:lumOff val="80000"/>
                      </a:schemeClr>
                    </a:solidFill>
                  </a:tcPr>
                </a:tc>
                <a:tc>
                  <a:txBody>
                    <a:bodyPr/>
                    <a:lstStyle/>
                    <a:p>
                      <a:endParaRPr lang="ru-RU" sz="800"/>
                    </a:p>
                  </a:txBody>
                  <a:tcPr>
                    <a:solidFill>
                      <a:schemeClr val="accent6">
                        <a:lumMod val="20000"/>
                        <a:lumOff val="80000"/>
                      </a:schemeClr>
                    </a:solidFill>
                  </a:tcPr>
                </a:tc>
                <a:tc gridSpan="2">
                  <a:txBody>
                    <a:bodyPr/>
                    <a:lstStyle/>
                    <a:p>
                      <a:r>
                        <a:rPr lang="ru-RU" sz="1000" dirty="0">
                          <a:solidFill>
                            <a:schemeClr val="bg1"/>
                          </a:solidFill>
                        </a:rPr>
                        <a:t>П. 44 Правил </a:t>
                      </a:r>
                    </a:p>
                  </a:txBody>
                  <a:tcPr>
                    <a:solidFill>
                      <a:schemeClr val="accent5">
                        <a:lumMod val="75000"/>
                      </a:schemeClr>
                    </a:solidFill>
                  </a:tcPr>
                </a:tc>
                <a:tc hMerge="1">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extLst>
                  <a:ext uri="{0D108BD9-81ED-4DB2-BD59-A6C34878D82A}">
                    <a16:rowId xmlns="" xmlns:a16="http://schemas.microsoft.com/office/drawing/2014/main" val="1179040113"/>
                  </a:ext>
                </a:extLst>
              </a:tr>
              <a:tr h="458982">
                <a:tc>
                  <a:txBody>
                    <a:bodyPr/>
                    <a:lstStyle/>
                    <a:p>
                      <a:endParaRPr lang="ru-RU" sz="1050" dirty="0"/>
                    </a:p>
                  </a:txBody>
                  <a:tcPr>
                    <a:solidFill>
                      <a:schemeClr val="accent6">
                        <a:lumMod val="20000"/>
                        <a:lumOff val="80000"/>
                      </a:schemeClr>
                    </a:solidFill>
                  </a:tcPr>
                </a:tc>
                <a:tc>
                  <a:txBody>
                    <a:bodyPr/>
                    <a:lstStyle/>
                    <a:p>
                      <a:endParaRPr lang="ru-RU" sz="1050" dirty="0"/>
                    </a:p>
                  </a:txBody>
                  <a:tcPr>
                    <a:solidFill>
                      <a:schemeClr val="accent6">
                        <a:lumMod val="20000"/>
                        <a:lumOff val="80000"/>
                      </a:schemeClr>
                    </a:solidFill>
                  </a:tcPr>
                </a:tc>
                <a:tc>
                  <a:txBody>
                    <a:bodyPr/>
                    <a:lstStyle/>
                    <a:p>
                      <a:endParaRPr lang="ru-RU" sz="105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1050" dirty="0"/>
                    </a:p>
                  </a:txBody>
                  <a:tcPr>
                    <a:solidFill>
                      <a:schemeClr val="accent6">
                        <a:lumMod val="20000"/>
                        <a:lumOff val="80000"/>
                      </a:schemeClr>
                    </a:solidFill>
                  </a:tcPr>
                </a:tc>
                <a:tc gridSpan="2">
                  <a:txBody>
                    <a:bodyPr/>
                    <a:lstStyle/>
                    <a:p>
                      <a:r>
                        <a:rPr lang="ru-RU" sz="900" dirty="0" err="1">
                          <a:solidFill>
                            <a:schemeClr val="bg1"/>
                          </a:solidFill>
                        </a:rPr>
                        <a:t>Пп</a:t>
                      </a:r>
                      <a:r>
                        <a:rPr lang="ru-RU" sz="900" dirty="0">
                          <a:solidFill>
                            <a:schemeClr val="bg1"/>
                          </a:solidFill>
                        </a:rPr>
                        <a:t>. 36.39.48.96</a:t>
                      </a:r>
                      <a:r>
                        <a:rPr lang="ru-RU" sz="900" baseline="0" dirty="0">
                          <a:solidFill>
                            <a:schemeClr val="bg1"/>
                          </a:solidFill>
                        </a:rPr>
                        <a:t> Правил</a:t>
                      </a:r>
                      <a:endParaRPr lang="ru-RU" sz="900" dirty="0">
                        <a:solidFill>
                          <a:schemeClr val="bg1"/>
                        </a:solidFill>
                      </a:endParaRPr>
                    </a:p>
                  </a:txBody>
                  <a:tcPr>
                    <a:solidFill>
                      <a:schemeClr val="accent5">
                        <a:lumMod val="75000"/>
                      </a:schemeClr>
                    </a:solidFill>
                  </a:tcPr>
                </a:tc>
                <a:tc hMerge="1">
                  <a:txBody>
                    <a:bodyPr/>
                    <a:lstStyle/>
                    <a:p>
                      <a:endParaRPr lang="ru-RU" sz="1050" dirty="0"/>
                    </a:p>
                  </a:txBody>
                  <a:tcPr>
                    <a:solidFill>
                      <a:schemeClr val="accent6">
                        <a:lumMod val="20000"/>
                        <a:lumOff val="80000"/>
                      </a:schemeClr>
                    </a:solidFill>
                  </a:tcPr>
                </a:tc>
                <a:tc>
                  <a:txBody>
                    <a:bodyPr/>
                    <a:lstStyle/>
                    <a:p>
                      <a:endParaRPr lang="ru-RU" sz="1050" dirty="0"/>
                    </a:p>
                  </a:txBody>
                  <a:tcPr>
                    <a:solidFill>
                      <a:schemeClr val="accent6">
                        <a:lumMod val="20000"/>
                        <a:lumOff val="80000"/>
                      </a:schemeClr>
                    </a:solidFill>
                  </a:tcPr>
                </a:tc>
                <a:tc>
                  <a:txBody>
                    <a:bodyPr/>
                    <a:lstStyle/>
                    <a:p>
                      <a:endParaRPr lang="ru-RU" sz="1050"/>
                    </a:p>
                  </a:txBody>
                  <a:tcPr>
                    <a:solidFill>
                      <a:schemeClr val="accent6">
                        <a:lumMod val="20000"/>
                        <a:lumOff val="80000"/>
                      </a:schemeClr>
                    </a:solidFill>
                  </a:tcPr>
                </a:tc>
                <a:extLst>
                  <a:ext uri="{0D108BD9-81ED-4DB2-BD59-A6C34878D82A}">
                    <a16:rowId xmlns="" xmlns:a16="http://schemas.microsoft.com/office/drawing/2014/main" val="1160367739"/>
                  </a:ext>
                </a:extLst>
              </a:tr>
              <a:tr h="537835">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gridSpan="2">
                  <a:txBody>
                    <a:bodyPr/>
                    <a:lstStyle/>
                    <a:p>
                      <a:r>
                        <a:rPr lang="ru-RU" sz="900" dirty="0">
                          <a:solidFill>
                            <a:schemeClr val="bg1"/>
                          </a:solidFill>
                        </a:rPr>
                        <a:t>П. 96 Правил</a:t>
                      </a:r>
                    </a:p>
                  </a:txBody>
                  <a:tcPr>
                    <a:solidFill>
                      <a:schemeClr val="accent5">
                        <a:lumMod val="75000"/>
                      </a:schemeClr>
                    </a:solidFill>
                  </a:tcPr>
                </a:tc>
                <a:tc hMerge="1">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extLst>
                  <a:ext uri="{0D108BD9-81ED-4DB2-BD59-A6C34878D82A}">
                    <a16:rowId xmlns="" xmlns:a16="http://schemas.microsoft.com/office/drawing/2014/main" val="1158193829"/>
                  </a:ext>
                </a:extLst>
              </a:tr>
              <a:tr h="374376">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gridSpan="2">
                  <a:txBody>
                    <a:bodyPr/>
                    <a:lstStyle/>
                    <a:p>
                      <a:r>
                        <a:rPr lang="ru-RU" sz="900" dirty="0" err="1">
                          <a:solidFill>
                            <a:schemeClr val="bg1"/>
                          </a:solidFill>
                        </a:rPr>
                        <a:t>Пп</a:t>
                      </a:r>
                      <a:r>
                        <a:rPr lang="ru-RU" sz="900" dirty="0">
                          <a:solidFill>
                            <a:schemeClr val="bg1"/>
                          </a:solidFill>
                        </a:rPr>
                        <a:t>. 36,41,</a:t>
                      </a:r>
                      <a:r>
                        <a:rPr lang="ru-RU" sz="900" baseline="0" dirty="0">
                          <a:solidFill>
                            <a:schemeClr val="bg1"/>
                          </a:solidFill>
                        </a:rPr>
                        <a:t> 49 Правил </a:t>
                      </a:r>
                      <a:endParaRPr lang="ru-RU" sz="900" dirty="0">
                        <a:solidFill>
                          <a:schemeClr val="bg1"/>
                        </a:solidFill>
                      </a:endParaRPr>
                    </a:p>
                  </a:txBody>
                  <a:tcPr>
                    <a:solidFill>
                      <a:schemeClr val="accent5">
                        <a:lumMod val="75000"/>
                      </a:schemeClr>
                    </a:solidFill>
                  </a:tcPr>
                </a:tc>
                <a:tc hMerge="1">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extLst>
                  <a:ext uri="{0D108BD9-81ED-4DB2-BD59-A6C34878D82A}">
                    <a16:rowId xmlns="" xmlns:a16="http://schemas.microsoft.com/office/drawing/2014/main" val="1884854750"/>
                  </a:ext>
                </a:extLst>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3388712276"/>
              </p:ext>
            </p:extLst>
          </p:nvPr>
        </p:nvGraphicFramePr>
        <p:xfrm>
          <a:off x="6062520" y="4800600"/>
          <a:ext cx="6043358" cy="1074057"/>
        </p:xfrm>
        <a:graphic>
          <a:graphicData uri="http://schemas.openxmlformats.org/drawingml/2006/table">
            <a:tbl>
              <a:tblPr firstRow="1" bandRow="1">
                <a:tableStyleId>{5C22544A-7EE6-4342-B048-85BDC9FD1C3A}</a:tableStyleId>
              </a:tblPr>
              <a:tblGrid>
                <a:gridCol w="668655">
                  <a:extLst>
                    <a:ext uri="{9D8B030D-6E8A-4147-A177-3AD203B41FA5}">
                      <a16:colId xmlns="" xmlns:a16="http://schemas.microsoft.com/office/drawing/2014/main" val="2444930945"/>
                    </a:ext>
                  </a:extLst>
                </a:gridCol>
                <a:gridCol w="669316">
                  <a:extLst>
                    <a:ext uri="{9D8B030D-6E8A-4147-A177-3AD203B41FA5}">
                      <a16:colId xmlns="" xmlns:a16="http://schemas.microsoft.com/office/drawing/2014/main" val="2748155055"/>
                    </a:ext>
                  </a:extLst>
                </a:gridCol>
                <a:gridCol w="851688">
                  <a:extLst>
                    <a:ext uri="{9D8B030D-6E8A-4147-A177-3AD203B41FA5}">
                      <a16:colId xmlns="" xmlns:a16="http://schemas.microsoft.com/office/drawing/2014/main" val="1880472442"/>
                    </a:ext>
                  </a:extLst>
                </a:gridCol>
                <a:gridCol w="583206">
                  <a:extLst>
                    <a:ext uri="{9D8B030D-6E8A-4147-A177-3AD203B41FA5}">
                      <a16:colId xmlns="" xmlns:a16="http://schemas.microsoft.com/office/drawing/2014/main" val="4207529938"/>
                    </a:ext>
                  </a:extLst>
                </a:gridCol>
                <a:gridCol w="550194">
                  <a:extLst>
                    <a:ext uri="{9D8B030D-6E8A-4147-A177-3AD203B41FA5}">
                      <a16:colId xmlns="" xmlns:a16="http://schemas.microsoft.com/office/drawing/2014/main" val="1941215399"/>
                    </a:ext>
                  </a:extLst>
                </a:gridCol>
                <a:gridCol w="583206">
                  <a:extLst>
                    <a:ext uri="{9D8B030D-6E8A-4147-A177-3AD203B41FA5}">
                      <a16:colId xmlns="" xmlns:a16="http://schemas.microsoft.com/office/drawing/2014/main" val="2521944120"/>
                    </a:ext>
                  </a:extLst>
                </a:gridCol>
                <a:gridCol w="649229">
                  <a:extLst>
                    <a:ext uri="{9D8B030D-6E8A-4147-A177-3AD203B41FA5}">
                      <a16:colId xmlns="" xmlns:a16="http://schemas.microsoft.com/office/drawing/2014/main" val="542821883"/>
                    </a:ext>
                  </a:extLst>
                </a:gridCol>
                <a:gridCol w="825292">
                  <a:extLst>
                    <a:ext uri="{9D8B030D-6E8A-4147-A177-3AD203B41FA5}">
                      <a16:colId xmlns="" xmlns:a16="http://schemas.microsoft.com/office/drawing/2014/main" val="1509240706"/>
                    </a:ext>
                  </a:extLst>
                </a:gridCol>
                <a:gridCol w="662572">
                  <a:extLst>
                    <a:ext uri="{9D8B030D-6E8A-4147-A177-3AD203B41FA5}">
                      <a16:colId xmlns="" xmlns:a16="http://schemas.microsoft.com/office/drawing/2014/main" val="2686638582"/>
                    </a:ext>
                  </a:extLst>
                </a:gridCol>
              </a:tblGrid>
              <a:tr h="491724">
                <a:tc>
                  <a:txBody>
                    <a:bodyPr/>
                    <a:lstStyle/>
                    <a:p>
                      <a:endParaRPr lang="ru-RU" sz="1050" dirty="0"/>
                    </a:p>
                  </a:txBody>
                  <a:tcPr>
                    <a:solidFill>
                      <a:schemeClr val="accent6">
                        <a:lumMod val="20000"/>
                        <a:lumOff val="80000"/>
                      </a:schemeClr>
                    </a:solidFill>
                  </a:tcPr>
                </a:tc>
                <a:tc>
                  <a:txBody>
                    <a:bodyPr/>
                    <a:lstStyle/>
                    <a:p>
                      <a:endParaRPr lang="ru-RU" sz="1050" dirty="0"/>
                    </a:p>
                  </a:txBody>
                  <a:tcPr>
                    <a:solidFill>
                      <a:schemeClr val="accent6">
                        <a:lumMod val="20000"/>
                        <a:lumOff val="80000"/>
                      </a:schemeClr>
                    </a:solidFill>
                  </a:tcPr>
                </a:tc>
                <a:tc>
                  <a:txBody>
                    <a:bodyPr/>
                    <a:lstStyle/>
                    <a:p>
                      <a:endParaRPr lang="ru-RU" sz="1050" dirty="0"/>
                    </a:p>
                  </a:txBody>
                  <a:tcPr>
                    <a:solidFill>
                      <a:schemeClr val="accent6">
                        <a:lumMod val="20000"/>
                        <a:lumOff val="80000"/>
                      </a:schemeClr>
                    </a:solidFill>
                  </a:tcPr>
                </a:tc>
                <a:tc>
                  <a:txBody>
                    <a:bodyPr/>
                    <a:lstStyle/>
                    <a:p>
                      <a:endParaRPr lang="ru-RU" sz="1050" dirty="0"/>
                    </a:p>
                  </a:txBody>
                  <a:tcPr>
                    <a:solidFill>
                      <a:schemeClr val="accent6">
                        <a:lumMod val="20000"/>
                        <a:lumOff val="80000"/>
                      </a:schemeClr>
                    </a:solidFill>
                  </a:tcPr>
                </a:tc>
                <a:tc>
                  <a:txBody>
                    <a:bodyPr/>
                    <a:lstStyle/>
                    <a:p>
                      <a:endParaRPr lang="ru-RU" sz="1050" dirty="0"/>
                    </a:p>
                  </a:txBody>
                  <a:tcPr>
                    <a:solidFill>
                      <a:schemeClr val="accent6">
                        <a:lumMod val="20000"/>
                        <a:lumOff val="80000"/>
                      </a:schemeClr>
                    </a:solidFill>
                  </a:tcPr>
                </a:tc>
                <a:tc>
                  <a:txBody>
                    <a:bodyPr/>
                    <a:lstStyle/>
                    <a:p>
                      <a:endParaRPr lang="ru-RU" sz="1050" dirty="0"/>
                    </a:p>
                  </a:txBody>
                  <a:tcPr>
                    <a:solidFill>
                      <a:schemeClr val="accent6">
                        <a:lumMod val="20000"/>
                        <a:lumOff val="80000"/>
                      </a:schemeClr>
                    </a:solidFill>
                  </a:tcPr>
                </a:tc>
                <a:tc>
                  <a:txBody>
                    <a:bodyPr/>
                    <a:lstStyle/>
                    <a:p>
                      <a:r>
                        <a:rPr lang="ru-RU" sz="900" dirty="0">
                          <a:solidFill>
                            <a:schemeClr val="bg1"/>
                          </a:solidFill>
                        </a:rPr>
                        <a:t>П. 48 Правил </a:t>
                      </a:r>
                    </a:p>
                  </a:txBody>
                  <a:tcPr>
                    <a:solidFill>
                      <a:schemeClr val="accent5">
                        <a:lumMod val="75000"/>
                      </a:schemeClr>
                    </a:solidFill>
                  </a:tcPr>
                </a:tc>
                <a:tc>
                  <a:txBody>
                    <a:bodyPr/>
                    <a:lstStyle/>
                    <a:p>
                      <a:endParaRPr lang="ru-RU" sz="1050" dirty="0"/>
                    </a:p>
                  </a:txBody>
                  <a:tcPr>
                    <a:solidFill>
                      <a:schemeClr val="accent6">
                        <a:lumMod val="20000"/>
                        <a:lumOff val="80000"/>
                      </a:schemeClr>
                    </a:solidFill>
                  </a:tcPr>
                </a:tc>
                <a:tc>
                  <a:txBody>
                    <a:bodyPr/>
                    <a:lstStyle/>
                    <a:p>
                      <a:endParaRPr lang="ru-RU" sz="1050" dirty="0"/>
                    </a:p>
                  </a:txBody>
                  <a:tcPr>
                    <a:solidFill>
                      <a:schemeClr val="accent6">
                        <a:lumMod val="20000"/>
                        <a:lumOff val="80000"/>
                      </a:schemeClr>
                    </a:solidFill>
                  </a:tcPr>
                </a:tc>
                <a:extLst>
                  <a:ext uri="{0D108BD9-81ED-4DB2-BD59-A6C34878D82A}">
                    <a16:rowId xmlns="" xmlns:a16="http://schemas.microsoft.com/office/drawing/2014/main" val="3379291066"/>
                  </a:ext>
                </a:extLst>
              </a:tr>
              <a:tr h="582333">
                <a:tc>
                  <a:txBody>
                    <a:bodyPr/>
                    <a:lstStyle/>
                    <a:p>
                      <a:endParaRPr lang="ru-RU" sz="800" dirty="0">
                        <a:solidFill>
                          <a:schemeClr val="bg1"/>
                        </a:solidFill>
                      </a:endParaRPr>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tc>
                  <a:txBody>
                    <a:bodyPr/>
                    <a:lstStyle/>
                    <a:p>
                      <a:r>
                        <a:rPr lang="ru-RU" sz="900" dirty="0">
                          <a:solidFill>
                            <a:schemeClr val="bg1"/>
                          </a:solidFill>
                        </a:rPr>
                        <a:t>П. 92 Правил </a:t>
                      </a:r>
                    </a:p>
                  </a:txBody>
                  <a:tcPr>
                    <a:solidFill>
                      <a:schemeClr val="accent5">
                        <a:lumMod val="75000"/>
                      </a:schemeClr>
                    </a:solidFill>
                  </a:tcPr>
                </a:tc>
                <a:tc>
                  <a:txBody>
                    <a:bodyPr/>
                    <a:lstStyle/>
                    <a:p>
                      <a:endParaRPr lang="ru-RU" sz="800" dirty="0"/>
                    </a:p>
                  </a:txBody>
                  <a:tcPr>
                    <a:solidFill>
                      <a:schemeClr val="accent6">
                        <a:lumMod val="20000"/>
                        <a:lumOff val="80000"/>
                      </a:schemeClr>
                    </a:solidFill>
                  </a:tcPr>
                </a:tc>
                <a:tc>
                  <a:txBody>
                    <a:bodyPr/>
                    <a:lstStyle/>
                    <a:p>
                      <a:endParaRPr lang="ru-RU" sz="800" dirty="0"/>
                    </a:p>
                  </a:txBody>
                  <a:tcPr>
                    <a:solidFill>
                      <a:schemeClr val="accent6">
                        <a:lumMod val="20000"/>
                        <a:lumOff val="80000"/>
                      </a:schemeClr>
                    </a:solidFill>
                  </a:tcPr>
                </a:tc>
                <a:extLst>
                  <a:ext uri="{0D108BD9-81ED-4DB2-BD59-A6C34878D82A}">
                    <a16:rowId xmlns="" xmlns:a16="http://schemas.microsoft.com/office/drawing/2014/main" val="467691201"/>
                  </a:ext>
                </a:extLst>
              </a:tr>
            </a:tbl>
          </a:graphicData>
        </a:graphic>
      </p:graphicFrame>
    </p:spTree>
    <p:extLst>
      <p:ext uri="{BB962C8B-B14F-4D97-AF65-F5344CB8AC3E}">
        <p14:creationId xmlns:p14="http://schemas.microsoft.com/office/powerpoint/2010/main" val="22319243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 y="-32493"/>
            <a:ext cx="6666271"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ru-RU" sz="1600" i="1" dirty="0"/>
              <a:t>Дорожная карта по обеспечению процесса обучения в 2022 году </a:t>
            </a:r>
          </a:p>
        </p:txBody>
      </p:sp>
      <p:cxnSp>
        <p:nvCxnSpPr>
          <p:cNvPr id="7" name="Прямая соединительная линия 6"/>
          <p:cNvCxnSpPr/>
          <p:nvPr/>
        </p:nvCxnSpPr>
        <p:spPr>
          <a:xfrm flipV="1">
            <a:off x="0" y="259690"/>
            <a:ext cx="6626942" cy="10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9" name="Таблица 8"/>
          <p:cNvGraphicFramePr>
            <a:graphicFrameLocks noGrp="1"/>
          </p:cNvGraphicFramePr>
          <p:nvPr>
            <p:extLst>
              <p:ext uri="{D42A27DB-BD31-4B8C-83A1-F6EECF244321}">
                <p14:modId xmlns:p14="http://schemas.microsoft.com/office/powerpoint/2010/main" val="871883802"/>
              </p:ext>
            </p:extLst>
          </p:nvPr>
        </p:nvGraphicFramePr>
        <p:xfrm>
          <a:off x="-23647" y="1006012"/>
          <a:ext cx="2045109" cy="4494197"/>
        </p:xfrm>
        <a:graphic>
          <a:graphicData uri="http://schemas.openxmlformats.org/drawingml/2006/table">
            <a:tbl>
              <a:tblPr firstRow="1" bandRow="1">
                <a:tableStyleId>{5C22544A-7EE6-4342-B048-85BDC9FD1C3A}</a:tableStyleId>
              </a:tblPr>
              <a:tblGrid>
                <a:gridCol w="2045109">
                  <a:extLst>
                    <a:ext uri="{9D8B030D-6E8A-4147-A177-3AD203B41FA5}">
                      <a16:colId xmlns="" xmlns:a16="http://schemas.microsoft.com/office/drawing/2014/main" val="872665453"/>
                    </a:ext>
                  </a:extLst>
                </a:gridCol>
              </a:tblGrid>
              <a:tr h="491592">
                <a:tc>
                  <a:txBody>
                    <a:bodyPr/>
                    <a:lstStyle/>
                    <a:p>
                      <a:r>
                        <a:rPr lang="ru-RU" sz="1200" dirty="0"/>
                        <a:t>ВСЕ РАБОТОДАТЕЛИ</a:t>
                      </a:r>
                    </a:p>
                  </a:txBody>
                  <a:tcPr/>
                </a:tc>
                <a:extLst>
                  <a:ext uri="{0D108BD9-81ED-4DB2-BD59-A6C34878D82A}">
                    <a16:rowId xmlns="" xmlns:a16="http://schemas.microsoft.com/office/drawing/2014/main" val="3129762851"/>
                  </a:ext>
                </a:extLst>
              </a:tr>
              <a:tr h="3607796">
                <a:tc>
                  <a:txBody>
                    <a:bodyPr/>
                    <a:lstStyle/>
                    <a:p>
                      <a:r>
                        <a:rPr lang="ru-RU" sz="1200" dirty="0"/>
                        <a:t>РАБОТОДАТЕЛИ,ОБЕСПЕЧИВАЮЩИЕ</a:t>
                      </a:r>
                      <a:r>
                        <a:rPr lang="ru-RU" sz="1200" baseline="0" dirty="0"/>
                        <a:t> ПРОЦЕДУРУ ОБУЧЕНИЯ, ПОСРЕДСТВОМ НАПРАВЛЕНИЯ РАБОТНИКОВ ВО ВНЕШНИЙ УЧЕБНЫЙ ЦЕНТР </a:t>
                      </a:r>
                      <a:endParaRPr lang="ru-RU" sz="1200" dirty="0"/>
                    </a:p>
                  </a:txBody>
                  <a:tcPr/>
                </a:tc>
                <a:extLst>
                  <a:ext uri="{0D108BD9-81ED-4DB2-BD59-A6C34878D82A}">
                    <a16:rowId xmlns="" xmlns:a16="http://schemas.microsoft.com/office/drawing/2014/main" val="3452607160"/>
                  </a:ext>
                </a:extLst>
              </a:tr>
              <a:tr h="394809">
                <a:tc>
                  <a:txBody>
                    <a:bodyPr/>
                    <a:lstStyle/>
                    <a:p>
                      <a:r>
                        <a:rPr lang="ru-RU" sz="1200" dirty="0"/>
                        <a:t>ВСЕ РАБОТОДАТЕЛИ</a:t>
                      </a:r>
                      <a:r>
                        <a:rPr lang="ru-RU" sz="1200" baseline="0" dirty="0"/>
                        <a:t> </a:t>
                      </a:r>
                      <a:endParaRPr lang="ru-RU" sz="1200" dirty="0"/>
                    </a:p>
                  </a:txBody>
                  <a:tcPr/>
                </a:tc>
                <a:extLst>
                  <a:ext uri="{0D108BD9-81ED-4DB2-BD59-A6C34878D82A}">
                    <a16:rowId xmlns="" xmlns:a16="http://schemas.microsoft.com/office/drawing/2014/main" val="224144294"/>
                  </a:ext>
                </a:extLst>
              </a:tr>
            </a:tbl>
          </a:graphicData>
        </a:graphic>
      </p:graphicFrame>
      <p:sp>
        <p:nvSpPr>
          <p:cNvPr id="10" name="TextBox 9"/>
          <p:cNvSpPr txBox="1"/>
          <p:nvPr/>
        </p:nvSpPr>
        <p:spPr>
          <a:xfrm>
            <a:off x="-98322" y="339971"/>
            <a:ext cx="2241755" cy="276999"/>
          </a:xfrm>
          <a:prstGeom prst="rect">
            <a:avLst/>
          </a:prstGeom>
          <a:noFill/>
        </p:spPr>
        <p:txBody>
          <a:bodyPr wrap="square" rtlCol="0">
            <a:spAutoFit/>
          </a:bodyPr>
          <a:lstStyle/>
          <a:p>
            <a:r>
              <a:rPr lang="ru-RU" sz="1200" dirty="0"/>
              <a:t>Категория работодателя </a:t>
            </a:r>
          </a:p>
        </p:txBody>
      </p:sp>
      <p:sp>
        <p:nvSpPr>
          <p:cNvPr id="11" name="TextBox 10"/>
          <p:cNvSpPr txBox="1"/>
          <p:nvPr/>
        </p:nvSpPr>
        <p:spPr>
          <a:xfrm>
            <a:off x="1971538" y="243510"/>
            <a:ext cx="971359" cy="369332"/>
          </a:xfrm>
          <a:prstGeom prst="rect">
            <a:avLst/>
          </a:prstGeom>
          <a:noFill/>
        </p:spPr>
        <p:txBody>
          <a:bodyPr wrap="square" rtlCol="0">
            <a:spAutoFit/>
          </a:bodyPr>
          <a:lstStyle/>
          <a:p>
            <a:r>
              <a:rPr lang="ru-RU" sz="1200" dirty="0"/>
              <a:t>ДЕЙСТВИЕ</a:t>
            </a:r>
            <a:r>
              <a:rPr lang="ru-RU" dirty="0"/>
              <a:t> </a:t>
            </a:r>
          </a:p>
        </p:txBody>
      </p:sp>
      <p:graphicFrame>
        <p:nvGraphicFramePr>
          <p:cNvPr id="12" name="Таблица 11"/>
          <p:cNvGraphicFramePr>
            <a:graphicFrameLocks noGrp="1"/>
          </p:cNvGraphicFramePr>
          <p:nvPr>
            <p:extLst>
              <p:ext uri="{D42A27DB-BD31-4B8C-83A1-F6EECF244321}">
                <p14:modId xmlns:p14="http://schemas.microsoft.com/office/powerpoint/2010/main" val="3438412262"/>
              </p:ext>
            </p:extLst>
          </p:nvPr>
        </p:nvGraphicFramePr>
        <p:xfrm>
          <a:off x="2021462" y="1003147"/>
          <a:ext cx="4041058" cy="462460"/>
        </p:xfrm>
        <a:graphic>
          <a:graphicData uri="http://schemas.openxmlformats.org/drawingml/2006/table">
            <a:tbl>
              <a:tblPr firstRow="1" bandRow="1">
                <a:tableStyleId>{5C22544A-7EE6-4342-B048-85BDC9FD1C3A}</a:tableStyleId>
              </a:tblPr>
              <a:tblGrid>
                <a:gridCol w="4041058">
                  <a:extLst>
                    <a:ext uri="{9D8B030D-6E8A-4147-A177-3AD203B41FA5}">
                      <a16:colId xmlns="" xmlns:a16="http://schemas.microsoft.com/office/drawing/2014/main" val="3006055116"/>
                    </a:ext>
                  </a:extLst>
                </a:gridCol>
              </a:tblGrid>
              <a:tr h="462460">
                <a:tc>
                  <a:txBody>
                    <a:bodyPr/>
                    <a:lstStyle/>
                    <a:p>
                      <a:r>
                        <a:rPr lang="ru-RU" sz="900" dirty="0"/>
                        <a:t>Внеочередная проверка</a:t>
                      </a:r>
                      <a:r>
                        <a:rPr lang="ru-RU" sz="900" baseline="0" dirty="0"/>
                        <a:t> знаний по ТВ НПА, вступающих в силу с 1 марта</a:t>
                      </a:r>
                      <a:endParaRPr lang="ru-RU" sz="900" dirty="0"/>
                    </a:p>
                  </a:txBody>
                  <a:tcPr>
                    <a:solidFill>
                      <a:schemeClr val="accent5">
                        <a:lumMod val="75000"/>
                      </a:schemeClr>
                    </a:solidFill>
                  </a:tcPr>
                </a:tc>
                <a:extLst>
                  <a:ext uri="{0D108BD9-81ED-4DB2-BD59-A6C34878D82A}">
                    <a16:rowId xmlns="" xmlns:a16="http://schemas.microsoft.com/office/drawing/2014/main" val="1002450233"/>
                  </a:ext>
                </a:extLst>
              </a:tr>
            </a:tbl>
          </a:graphicData>
        </a:graphic>
      </p:graphicFrame>
      <p:graphicFrame>
        <p:nvGraphicFramePr>
          <p:cNvPr id="13" name="Таблица 12"/>
          <p:cNvGraphicFramePr>
            <a:graphicFrameLocks noGrp="1"/>
          </p:cNvGraphicFramePr>
          <p:nvPr>
            <p:extLst>
              <p:ext uri="{D42A27DB-BD31-4B8C-83A1-F6EECF244321}">
                <p14:modId xmlns:p14="http://schemas.microsoft.com/office/powerpoint/2010/main" val="257228773"/>
              </p:ext>
            </p:extLst>
          </p:nvPr>
        </p:nvGraphicFramePr>
        <p:xfrm>
          <a:off x="2020210" y="1471768"/>
          <a:ext cx="4041058" cy="3608867"/>
        </p:xfrm>
        <a:graphic>
          <a:graphicData uri="http://schemas.openxmlformats.org/drawingml/2006/table">
            <a:tbl>
              <a:tblPr firstRow="1" bandRow="1">
                <a:tableStyleId>{5C22544A-7EE6-4342-B048-85BDC9FD1C3A}</a:tableStyleId>
              </a:tblPr>
              <a:tblGrid>
                <a:gridCol w="4041058">
                  <a:extLst>
                    <a:ext uri="{9D8B030D-6E8A-4147-A177-3AD203B41FA5}">
                      <a16:colId xmlns="" xmlns:a16="http://schemas.microsoft.com/office/drawing/2014/main" val="2293191677"/>
                    </a:ext>
                  </a:extLst>
                </a:gridCol>
              </a:tblGrid>
              <a:tr h="461807">
                <a:tc>
                  <a:txBody>
                    <a:bodyPr/>
                    <a:lstStyle/>
                    <a:p>
                      <a:r>
                        <a:rPr lang="ru-RU" sz="900" dirty="0"/>
                        <a:t>Проверка наличия и применимости результатов ОПР и СОУИ для обучения </a:t>
                      </a:r>
                    </a:p>
                  </a:txBody>
                  <a:tcPr/>
                </a:tc>
                <a:extLst>
                  <a:ext uri="{0D108BD9-81ED-4DB2-BD59-A6C34878D82A}">
                    <a16:rowId xmlns="" xmlns:a16="http://schemas.microsoft.com/office/drawing/2014/main" val="2803243585"/>
                  </a:ext>
                </a:extLst>
              </a:tr>
              <a:tr h="476250">
                <a:tc>
                  <a:txBody>
                    <a:bodyPr/>
                    <a:lstStyle/>
                    <a:p>
                      <a:r>
                        <a:rPr lang="ru-RU" sz="900" dirty="0"/>
                        <a:t>Анализ СИЗ на предмет необходимости формирования практических</a:t>
                      </a:r>
                      <a:r>
                        <a:rPr lang="ru-RU" sz="900" baseline="0" dirty="0"/>
                        <a:t> навыков с составлением соответствующих списков </a:t>
                      </a:r>
                      <a:endParaRPr lang="ru-RU" sz="900" dirty="0"/>
                    </a:p>
                  </a:txBody>
                  <a:tcPr/>
                </a:tc>
                <a:extLst>
                  <a:ext uri="{0D108BD9-81ED-4DB2-BD59-A6C34878D82A}">
                    <a16:rowId xmlns="" xmlns:a16="http://schemas.microsoft.com/office/drawing/2014/main" val="3594187790"/>
                  </a:ext>
                </a:extLst>
              </a:tr>
              <a:tr h="552450">
                <a:tc>
                  <a:txBody>
                    <a:bodyPr/>
                    <a:lstStyle/>
                    <a:p>
                      <a:r>
                        <a:rPr lang="ru-RU" sz="900" dirty="0"/>
                        <a:t>Определение работ повышенной опасности, осуществляемых</a:t>
                      </a:r>
                      <a:r>
                        <a:rPr lang="ru-RU" sz="900" baseline="0" dirty="0"/>
                        <a:t> в компании </a:t>
                      </a:r>
                      <a:endParaRPr lang="ru-RU" sz="900" dirty="0"/>
                    </a:p>
                  </a:txBody>
                  <a:tcPr/>
                </a:tc>
                <a:extLst>
                  <a:ext uri="{0D108BD9-81ED-4DB2-BD59-A6C34878D82A}">
                    <a16:rowId xmlns="" xmlns:a16="http://schemas.microsoft.com/office/drawing/2014/main" val="1282870089"/>
                  </a:ext>
                </a:extLst>
              </a:tr>
              <a:tr h="523875">
                <a:tc>
                  <a:txBody>
                    <a:bodyPr/>
                    <a:lstStyle/>
                    <a:p>
                      <a:r>
                        <a:rPr lang="ru-RU" sz="900" dirty="0"/>
                        <a:t>Определение</a:t>
                      </a:r>
                      <a:r>
                        <a:rPr lang="ru-RU" sz="900" baseline="0" dirty="0"/>
                        <a:t> необходимых программ обучения (из более 80 возможных) и формирования перечня лиц, подлежащих обучению и списка освобожденных</a:t>
                      </a:r>
                      <a:endParaRPr lang="ru-RU" sz="900" dirty="0"/>
                    </a:p>
                  </a:txBody>
                  <a:tcPr/>
                </a:tc>
                <a:extLst>
                  <a:ext uri="{0D108BD9-81ED-4DB2-BD59-A6C34878D82A}">
                    <a16:rowId xmlns="" xmlns:a16="http://schemas.microsoft.com/office/drawing/2014/main" val="96446442"/>
                  </a:ext>
                </a:extLst>
              </a:tr>
              <a:tr h="342900">
                <a:tc>
                  <a:txBody>
                    <a:bodyPr/>
                    <a:lstStyle/>
                    <a:p>
                      <a:r>
                        <a:rPr lang="ru-RU" sz="900" dirty="0"/>
                        <a:t>Определение лиц, проходящих обучение во внешнем учебном центре </a:t>
                      </a:r>
                    </a:p>
                  </a:txBody>
                  <a:tcPr/>
                </a:tc>
                <a:extLst>
                  <a:ext uri="{0D108BD9-81ED-4DB2-BD59-A6C34878D82A}">
                    <a16:rowId xmlns="" xmlns:a16="http://schemas.microsoft.com/office/drawing/2014/main" val="3695539777"/>
                  </a:ext>
                </a:extLst>
              </a:tr>
              <a:tr h="390525">
                <a:tc>
                  <a:txBody>
                    <a:bodyPr/>
                    <a:lstStyle/>
                    <a:p>
                      <a:r>
                        <a:rPr lang="ru-RU" sz="900" dirty="0"/>
                        <a:t>Выбор внешнего учебного центра, реализующего обучение по новому Порядку </a:t>
                      </a:r>
                    </a:p>
                  </a:txBody>
                  <a:tcPr/>
                </a:tc>
                <a:extLst>
                  <a:ext uri="{0D108BD9-81ED-4DB2-BD59-A6C34878D82A}">
                    <a16:rowId xmlns="" xmlns:a16="http://schemas.microsoft.com/office/drawing/2014/main" val="3076283415"/>
                  </a:ext>
                </a:extLst>
              </a:tr>
              <a:tr h="495300">
                <a:tc>
                  <a:txBody>
                    <a:bodyPr/>
                    <a:lstStyle/>
                    <a:p>
                      <a:r>
                        <a:rPr lang="ru-RU" sz="900" dirty="0"/>
                        <a:t>Подготовка</a:t>
                      </a:r>
                      <a:r>
                        <a:rPr lang="ru-RU" sz="900" baseline="0" dirty="0"/>
                        <a:t> лиц, проводящих инструктаж, во внешнем учебном центре </a:t>
                      </a:r>
                      <a:endParaRPr lang="ru-RU" sz="900" dirty="0"/>
                    </a:p>
                  </a:txBody>
                  <a:tcPr/>
                </a:tc>
                <a:extLst>
                  <a:ext uri="{0D108BD9-81ED-4DB2-BD59-A6C34878D82A}">
                    <a16:rowId xmlns="" xmlns:a16="http://schemas.microsoft.com/office/drawing/2014/main" val="924765446"/>
                  </a:ext>
                </a:extLst>
              </a:tr>
              <a:tr h="343127">
                <a:tc>
                  <a:txBody>
                    <a:bodyPr/>
                    <a:lstStyle/>
                    <a:p>
                      <a:r>
                        <a:rPr lang="ru-RU" sz="900" dirty="0"/>
                        <a:t>Подготовка и</a:t>
                      </a:r>
                      <a:r>
                        <a:rPr lang="ru-RU" sz="900" baseline="0" dirty="0"/>
                        <a:t> утверждение порядка 20 локальных нормативных актов для процесса обучения </a:t>
                      </a:r>
                      <a:endParaRPr lang="ru-RU" sz="900" dirty="0"/>
                    </a:p>
                  </a:txBody>
                  <a:tcPr/>
                </a:tc>
                <a:extLst>
                  <a:ext uri="{0D108BD9-81ED-4DB2-BD59-A6C34878D82A}">
                    <a16:rowId xmlns="" xmlns:a16="http://schemas.microsoft.com/office/drawing/2014/main" val="1209500675"/>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691024304"/>
              </p:ext>
            </p:extLst>
          </p:nvPr>
        </p:nvGraphicFramePr>
        <p:xfrm>
          <a:off x="2020210" y="5080635"/>
          <a:ext cx="4041058" cy="419574"/>
        </p:xfrm>
        <a:graphic>
          <a:graphicData uri="http://schemas.openxmlformats.org/drawingml/2006/table">
            <a:tbl>
              <a:tblPr firstRow="1" bandRow="1">
                <a:tableStyleId>{5C22544A-7EE6-4342-B048-85BDC9FD1C3A}</a:tableStyleId>
              </a:tblPr>
              <a:tblGrid>
                <a:gridCol w="4041058">
                  <a:extLst>
                    <a:ext uri="{9D8B030D-6E8A-4147-A177-3AD203B41FA5}">
                      <a16:colId xmlns="" xmlns:a16="http://schemas.microsoft.com/office/drawing/2014/main" val="733165269"/>
                    </a:ext>
                  </a:extLst>
                </a:gridCol>
              </a:tblGrid>
              <a:tr h="419574">
                <a:tc>
                  <a:txBody>
                    <a:bodyPr/>
                    <a:lstStyle/>
                    <a:p>
                      <a:r>
                        <a:rPr lang="ru-RU" sz="900" dirty="0"/>
                        <a:t>Внеочередная</a:t>
                      </a:r>
                      <a:r>
                        <a:rPr lang="ru-RU" sz="900" baseline="0" dirty="0"/>
                        <a:t> (внеплановая) проверка знаний по 18 НПА вступающих в силу с 1 сентября </a:t>
                      </a:r>
                      <a:endParaRPr lang="ru-RU" sz="900" dirty="0"/>
                    </a:p>
                  </a:txBody>
                  <a:tcPr>
                    <a:solidFill>
                      <a:schemeClr val="accent5">
                        <a:lumMod val="75000"/>
                      </a:schemeClr>
                    </a:solidFill>
                  </a:tcPr>
                </a:tc>
                <a:extLst>
                  <a:ext uri="{0D108BD9-81ED-4DB2-BD59-A6C34878D82A}">
                    <a16:rowId xmlns="" xmlns:a16="http://schemas.microsoft.com/office/drawing/2014/main" val="4210246361"/>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115375654"/>
              </p:ext>
            </p:extLst>
          </p:nvPr>
        </p:nvGraphicFramePr>
        <p:xfrm>
          <a:off x="6062519" y="735546"/>
          <a:ext cx="6129481" cy="3465768"/>
        </p:xfrm>
        <a:graphic>
          <a:graphicData uri="http://schemas.openxmlformats.org/drawingml/2006/table">
            <a:tbl>
              <a:tblPr firstRow="1" bandRow="1">
                <a:tableStyleId>{5C22544A-7EE6-4342-B048-85BDC9FD1C3A}</a:tableStyleId>
              </a:tblPr>
              <a:tblGrid>
                <a:gridCol w="678184">
                  <a:extLst>
                    <a:ext uri="{9D8B030D-6E8A-4147-A177-3AD203B41FA5}">
                      <a16:colId xmlns="" xmlns:a16="http://schemas.microsoft.com/office/drawing/2014/main" val="2444930945"/>
                    </a:ext>
                  </a:extLst>
                </a:gridCol>
                <a:gridCol w="678855">
                  <a:extLst>
                    <a:ext uri="{9D8B030D-6E8A-4147-A177-3AD203B41FA5}">
                      <a16:colId xmlns="" xmlns:a16="http://schemas.microsoft.com/office/drawing/2014/main" val="2748155055"/>
                    </a:ext>
                  </a:extLst>
                </a:gridCol>
                <a:gridCol w="722005">
                  <a:extLst>
                    <a:ext uri="{9D8B030D-6E8A-4147-A177-3AD203B41FA5}">
                      <a16:colId xmlns="" xmlns:a16="http://schemas.microsoft.com/office/drawing/2014/main" val="1880472442"/>
                    </a:ext>
                  </a:extLst>
                </a:gridCol>
                <a:gridCol w="119792">
                  <a:extLst>
                    <a:ext uri="{9D8B030D-6E8A-4147-A177-3AD203B41FA5}">
                      <a16:colId xmlns="" xmlns:a16="http://schemas.microsoft.com/office/drawing/2014/main" val="977263969"/>
                    </a:ext>
                  </a:extLst>
                </a:gridCol>
                <a:gridCol w="538050">
                  <a:extLst>
                    <a:ext uri="{9D8B030D-6E8A-4147-A177-3AD203B41FA5}">
                      <a16:colId xmlns="" xmlns:a16="http://schemas.microsoft.com/office/drawing/2014/main" val="4207529938"/>
                    </a:ext>
                  </a:extLst>
                </a:gridCol>
                <a:gridCol w="561087">
                  <a:extLst>
                    <a:ext uri="{9D8B030D-6E8A-4147-A177-3AD203B41FA5}">
                      <a16:colId xmlns="" xmlns:a16="http://schemas.microsoft.com/office/drawing/2014/main" val="1941215399"/>
                    </a:ext>
                  </a:extLst>
                </a:gridCol>
                <a:gridCol w="581896">
                  <a:extLst>
                    <a:ext uri="{9D8B030D-6E8A-4147-A177-3AD203B41FA5}">
                      <a16:colId xmlns="" xmlns:a16="http://schemas.microsoft.com/office/drawing/2014/main" val="2521944120"/>
                    </a:ext>
                  </a:extLst>
                </a:gridCol>
                <a:gridCol w="689654">
                  <a:extLst>
                    <a:ext uri="{9D8B030D-6E8A-4147-A177-3AD203B41FA5}">
                      <a16:colId xmlns="" xmlns:a16="http://schemas.microsoft.com/office/drawing/2014/main" val="542821883"/>
                    </a:ext>
                  </a:extLst>
                </a:gridCol>
                <a:gridCol w="797414">
                  <a:extLst>
                    <a:ext uri="{9D8B030D-6E8A-4147-A177-3AD203B41FA5}">
                      <a16:colId xmlns="" xmlns:a16="http://schemas.microsoft.com/office/drawing/2014/main" val="1509240706"/>
                    </a:ext>
                  </a:extLst>
                </a:gridCol>
                <a:gridCol w="762544">
                  <a:extLst>
                    <a:ext uri="{9D8B030D-6E8A-4147-A177-3AD203B41FA5}">
                      <a16:colId xmlns="" xmlns:a16="http://schemas.microsoft.com/office/drawing/2014/main" val="2686638582"/>
                    </a:ext>
                  </a:extLst>
                </a:gridCol>
              </a:tblGrid>
              <a:tr h="250919">
                <a:tc>
                  <a:txBody>
                    <a:bodyPr/>
                    <a:lstStyle/>
                    <a:p>
                      <a:r>
                        <a:rPr lang="ru-RU" sz="1050" dirty="0"/>
                        <a:t>Февр.</a:t>
                      </a:r>
                    </a:p>
                  </a:txBody>
                  <a:tcPr>
                    <a:solidFill>
                      <a:schemeClr val="accent6">
                        <a:lumMod val="50000"/>
                      </a:schemeClr>
                    </a:solidFill>
                  </a:tcPr>
                </a:tc>
                <a:tc>
                  <a:txBody>
                    <a:bodyPr/>
                    <a:lstStyle/>
                    <a:p>
                      <a:r>
                        <a:rPr lang="ru-RU" sz="1050" dirty="0"/>
                        <a:t>март</a:t>
                      </a:r>
                    </a:p>
                  </a:txBody>
                  <a:tcPr>
                    <a:solidFill>
                      <a:schemeClr val="accent6">
                        <a:lumMod val="50000"/>
                      </a:schemeClr>
                    </a:solidFill>
                  </a:tcPr>
                </a:tc>
                <a:tc gridSpan="2">
                  <a:txBody>
                    <a:bodyPr/>
                    <a:lstStyle/>
                    <a:p>
                      <a:r>
                        <a:rPr lang="ru-RU" sz="1050" dirty="0"/>
                        <a:t>апрель</a:t>
                      </a:r>
                    </a:p>
                  </a:txBody>
                  <a:tcPr>
                    <a:solidFill>
                      <a:schemeClr val="accent6">
                        <a:lumMod val="50000"/>
                      </a:schemeClr>
                    </a:solidFill>
                  </a:tcPr>
                </a:tc>
                <a:tc hMerge="1">
                  <a:txBody>
                    <a:bodyPr/>
                    <a:lstStyle/>
                    <a:p>
                      <a:endParaRPr lang="ru-RU"/>
                    </a:p>
                  </a:txBody>
                  <a:tcPr/>
                </a:tc>
                <a:tc>
                  <a:txBody>
                    <a:bodyPr/>
                    <a:lstStyle/>
                    <a:p>
                      <a:r>
                        <a:rPr lang="ru-RU" sz="1050" dirty="0"/>
                        <a:t>май</a:t>
                      </a:r>
                    </a:p>
                  </a:txBody>
                  <a:tcPr>
                    <a:solidFill>
                      <a:schemeClr val="accent6">
                        <a:lumMod val="50000"/>
                      </a:schemeClr>
                    </a:solidFill>
                  </a:tcPr>
                </a:tc>
                <a:tc>
                  <a:txBody>
                    <a:bodyPr/>
                    <a:lstStyle/>
                    <a:p>
                      <a:r>
                        <a:rPr lang="ru-RU" sz="1050" dirty="0"/>
                        <a:t>июнь</a:t>
                      </a:r>
                    </a:p>
                  </a:txBody>
                  <a:tcPr>
                    <a:solidFill>
                      <a:schemeClr val="accent6">
                        <a:lumMod val="50000"/>
                      </a:schemeClr>
                    </a:solidFill>
                  </a:tcPr>
                </a:tc>
                <a:tc>
                  <a:txBody>
                    <a:bodyPr/>
                    <a:lstStyle/>
                    <a:p>
                      <a:r>
                        <a:rPr lang="ru-RU" sz="1050" dirty="0"/>
                        <a:t>июль</a:t>
                      </a:r>
                    </a:p>
                  </a:txBody>
                  <a:tcPr>
                    <a:solidFill>
                      <a:schemeClr val="accent6">
                        <a:lumMod val="50000"/>
                      </a:schemeClr>
                    </a:solidFill>
                  </a:tcPr>
                </a:tc>
                <a:tc>
                  <a:txBody>
                    <a:bodyPr/>
                    <a:lstStyle/>
                    <a:p>
                      <a:r>
                        <a:rPr lang="ru-RU" sz="1050" dirty="0"/>
                        <a:t>август</a:t>
                      </a:r>
                    </a:p>
                  </a:txBody>
                  <a:tcPr>
                    <a:solidFill>
                      <a:schemeClr val="accent6">
                        <a:lumMod val="50000"/>
                      </a:schemeClr>
                    </a:solidFill>
                  </a:tcPr>
                </a:tc>
                <a:tc>
                  <a:txBody>
                    <a:bodyPr/>
                    <a:lstStyle/>
                    <a:p>
                      <a:r>
                        <a:rPr lang="ru-RU" sz="1050" dirty="0"/>
                        <a:t>сентябрь</a:t>
                      </a:r>
                    </a:p>
                  </a:txBody>
                  <a:tcPr>
                    <a:solidFill>
                      <a:schemeClr val="accent6">
                        <a:lumMod val="50000"/>
                      </a:schemeClr>
                    </a:solidFill>
                  </a:tcPr>
                </a:tc>
                <a:tc>
                  <a:txBody>
                    <a:bodyPr/>
                    <a:lstStyle/>
                    <a:p>
                      <a:r>
                        <a:rPr lang="ru-RU" sz="1050" dirty="0"/>
                        <a:t>октябрь</a:t>
                      </a:r>
                    </a:p>
                  </a:txBody>
                  <a:tcPr>
                    <a:solidFill>
                      <a:schemeClr val="accent6">
                        <a:lumMod val="50000"/>
                      </a:schemeClr>
                    </a:solidFill>
                  </a:tcPr>
                </a:tc>
                <a:extLst>
                  <a:ext uri="{0D108BD9-81ED-4DB2-BD59-A6C34878D82A}">
                    <a16:rowId xmlns="" xmlns:a16="http://schemas.microsoft.com/office/drawing/2014/main" val="3379291066"/>
                  </a:ext>
                </a:extLst>
              </a:tr>
              <a:tr h="497473">
                <a:tc>
                  <a:txBody>
                    <a:bodyPr/>
                    <a:lstStyle/>
                    <a:p>
                      <a:r>
                        <a:rPr lang="ru-RU" sz="800" dirty="0">
                          <a:solidFill>
                            <a:schemeClr val="bg1"/>
                          </a:solidFill>
                        </a:rPr>
                        <a:t>П.3.3</a:t>
                      </a:r>
                    </a:p>
                    <a:p>
                      <a:r>
                        <a:rPr lang="ru-RU" sz="800" dirty="0">
                          <a:solidFill>
                            <a:schemeClr val="bg1"/>
                          </a:solidFill>
                        </a:rPr>
                        <a:t>Порядка</a:t>
                      </a:r>
                    </a:p>
                  </a:txBody>
                  <a:tcPr>
                    <a:solidFill>
                      <a:schemeClr val="accent5">
                        <a:lumMod val="75000"/>
                      </a:schemeClr>
                    </a:solidFill>
                  </a:tcPr>
                </a:tc>
                <a:tc>
                  <a:txBody>
                    <a:bodyPr/>
                    <a:lstStyle/>
                    <a:p>
                      <a:endParaRPr lang="ru-RU" sz="800" dirty="0"/>
                    </a:p>
                  </a:txBody>
                  <a:tcPr/>
                </a:tc>
                <a:tc gridSpan="2">
                  <a:txBody>
                    <a:bodyPr/>
                    <a:lstStyle/>
                    <a:p>
                      <a:endParaRPr lang="ru-RU" sz="800"/>
                    </a:p>
                  </a:txBody>
                  <a:tcPr/>
                </a:tc>
                <a:tc hMerge="1">
                  <a:txBody>
                    <a:bodyPr/>
                    <a:lstStyle/>
                    <a:p>
                      <a:endParaRPr lang="ru-RU"/>
                    </a:p>
                  </a:txBody>
                  <a:tcPr/>
                </a:tc>
                <a:tc>
                  <a:txBody>
                    <a:bodyPr/>
                    <a:lstStyle/>
                    <a:p>
                      <a:endParaRPr lang="ru-RU" sz="800"/>
                    </a:p>
                  </a:txBody>
                  <a:tcPr/>
                </a:tc>
                <a:tc>
                  <a:txBody>
                    <a:bodyPr/>
                    <a:lstStyle/>
                    <a:p>
                      <a:endParaRPr lang="ru-RU" sz="800"/>
                    </a:p>
                  </a:txBody>
                  <a:tcPr/>
                </a:tc>
                <a:tc>
                  <a:txBody>
                    <a:bodyPr/>
                    <a:lstStyle/>
                    <a:p>
                      <a:endParaRPr lang="ru-RU" sz="800"/>
                    </a:p>
                  </a:txBody>
                  <a:tcPr/>
                </a:tc>
                <a:tc>
                  <a:txBody>
                    <a:bodyPr/>
                    <a:lstStyle/>
                    <a:p>
                      <a:endParaRPr lang="ru-RU" sz="800"/>
                    </a:p>
                  </a:txBody>
                  <a:tcPr/>
                </a:tc>
                <a:tc>
                  <a:txBody>
                    <a:bodyPr/>
                    <a:lstStyle/>
                    <a:p>
                      <a:endParaRPr lang="ru-RU" sz="800"/>
                    </a:p>
                  </a:txBody>
                  <a:tcPr/>
                </a:tc>
                <a:tc>
                  <a:txBody>
                    <a:bodyPr/>
                    <a:lstStyle/>
                    <a:p>
                      <a:endParaRPr lang="ru-RU" sz="800" dirty="0"/>
                    </a:p>
                  </a:txBody>
                  <a:tcPr/>
                </a:tc>
                <a:extLst>
                  <a:ext uri="{0D108BD9-81ED-4DB2-BD59-A6C34878D82A}">
                    <a16:rowId xmlns="" xmlns:a16="http://schemas.microsoft.com/office/drawing/2014/main" val="467691201"/>
                  </a:ext>
                </a:extLst>
              </a:tr>
              <a:tr h="441029">
                <a:tc>
                  <a:txBody>
                    <a:bodyPr/>
                    <a:lstStyle/>
                    <a:p>
                      <a:endParaRPr lang="ru-RU" sz="800" dirty="0"/>
                    </a:p>
                  </a:txBody>
                  <a:tcPr/>
                </a:tc>
                <a:tc>
                  <a:txBody>
                    <a:bodyPr/>
                    <a:lstStyle/>
                    <a:p>
                      <a:r>
                        <a:rPr lang="ru-RU" sz="800" dirty="0">
                          <a:solidFill>
                            <a:schemeClr val="bg1"/>
                          </a:solidFill>
                        </a:rPr>
                        <a:t>П. 46 (6) Правил</a:t>
                      </a:r>
                    </a:p>
                  </a:txBody>
                  <a:tcPr>
                    <a:solidFill>
                      <a:schemeClr val="accent5">
                        <a:lumMod val="75000"/>
                      </a:schemeClr>
                    </a:solidFill>
                  </a:tcPr>
                </a:tc>
                <a:tc gridSpan="4">
                  <a:txBody>
                    <a:bodyPr/>
                    <a:lstStyle/>
                    <a:p>
                      <a:r>
                        <a:rPr lang="ru-RU" sz="800" dirty="0">
                          <a:solidFill>
                            <a:schemeClr val="bg1"/>
                          </a:solidFill>
                        </a:rPr>
                        <a:t>Проведение СОУТ и ОПР</a:t>
                      </a:r>
                    </a:p>
                    <a:p>
                      <a:r>
                        <a:rPr lang="ru-RU" sz="800" dirty="0">
                          <a:solidFill>
                            <a:schemeClr val="bg1"/>
                          </a:solidFill>
                        </a:rPr>
                        <a:t> ( в случае отсутствия)</a:t>
                      </a:r>
                    </a:p>
                  </a:txBody>
                  <a:tcPr>
                    <a:solidFill>
                      <a:schemeClr val="accent3">
                        <a:lumMod val="75000"/>
                      </a:schemeClr>
                    </a:solidFill>
                  </a:tcPr>
                </a:tc>
                <a:tc hMerge="1">
                  <a:txBody>
                    <a:bodyPr/>
                    <a:lstStyle/>
                    <a:p>
                      <a:endParaRPr lang="ru-RU"/>
                    </a:p>
                  </a:txBody>
                  <a:tcPr/>
                </a:tc>
                <a:tc hMerge="1">
                  <a:txBody>
                    <a:bodyPr/>
                    <a:lstStyle/>
                    <a:p>
                      <a:endParaRPr lang="ru-RU"/>
                    </a:p>
                  </a:txBody>
                  <a:tcPr/>
                </a:tc>
                <a:tc hMerge="1">
                  <a:txBody>
                    <a:bodyPr/>
                    <a:lstStyle/>
                    <a:p>
                      <a:endParaRPr lang="ru-RU" sz="1050" dirty="0"/>
                    </a:p>
                  </a:txBody>
                  <a:tcPr/>
                </a:tc>
                <a:tc>
                  <a:txBody>
                    <a:bodyPr/>
                    <a:lstStyle/>
                    <a:p>
                      <a:endParaRPr lang="ru-RU" sz="800" dirty="0"/>
                    </a:p>
                  </a:txBody>
                  <a:tcPr/>
                </a:tc>
                <a:tc>
                  <a:txBody>
                    <a:bodyPr/>
                    <a:lstStyle/>
                    <a:p>
                      <a:endParaRPr lang="ru-RU" sz="800"/>
                    </a:p>
                  </a:txBody>
                  <a:tcPr/>
                </a:tc>
                <a:tc>
                  <a:txBody>
                    <a:bodyPr/>
                    <a:lstStyle/>
                    <a:p>
                      <a:endParaRPr lang="ru-RU" sz="800"/>
                    </a:p>
                  </a:txBody>
                  <a:tcPr/>
                </a:tc>
                <a:tc>
                  <a:txBody>
                    <a:bodyPr/>
                    <a:lstStyle/>
                    <a:p>
                      <a:endParaRPr lang="ru-RU" sz="800" dirty="0"/>
                    </a:p>
                  </a:txBody>
                  <a:tcPr/>
                </a:tc>
                <a:extLst>
                  <a:ext uri="{0D108BD9-81ED-4DB2-BD59-A6C34878D82A}">
                    <a16:rowId xmlns="" xmlns:a16="http://schemas.microsoft.com/office/drawing/2014/main" val="3396652533"/>
                  </a:ext>
                </a:extLst>
              </a:tr>
              <a:tr h="478563">
                <a:tc>
                  <a:txBody>
                    <a:bodyPr/>
                    <a:lstStyle/>
                    <a:p>
                      <a:endParaRPr lang="ru-RU" sz="800" dirty="0"/>
                    </a:p>
                  </a:txBody>
                  <a:tcPr/>
                </a:tc>
                <a:tc>
                  <a:txBody>
                    <a:bodyPr/>
                    <a:lstStyle/>
                    <a:p>
                      <a:endParaRPr lang="ru-RU" sz="800" dirty="0"/>
                    </a:p>
                  </a:txBody>
                  <a:tcPr/>
                </a:tc>
                <a:tc>
                  <a:txBody>
                    <a:bodyPr/>
                    <a:lstStyle/>
                    <a:p>
                      <a:r>
                        <a:rPr lang="ru-RU" sz="800" dirty="0">
                          <a:solidFill>
                            <a:schemeClr val="bg1"/>
                          </a:solidFill>
                        </a:rPr>
                        <a:t>П.38 Правил</a:t>
                      </a:r>
                    </a:p>
                  </a:txBody>
                  <a:tcPr>
                    <a:solidFill>
                      <a:schemeClr val="accent5">
                        <a:lumMod val="75000"/>
                      </a:schemeClr>
                    </a:solidFill>
                  </a:tcPr>
                </a:tc>
                <a:tc gridSpan="2">
                  <a:txBody>
                    <a:bodyPr/>
                    <a:lstStyle/>
                    <a:p>
                      <a:endParaRPr lang="ru-RU" sz="800" dirty="0"/>
                    </a:p>
                  </a:txBody>
                  <a:tcPr/>
                </a:tc>
                <a:tc hMerge="1">
                  <a:txBody>
                    <a:bodyPr/>
                    <a:lstStyle/>
                    <a:p>
                      <a:endParaRPr lang="ru-RU" dirty="0"/>
                    </a:p>
                  </a:txBody>
                  <a:tcPr/>
                </a:tc>
                <a:tc>
                  <a:txBody>
                    <a:bodyPr/>
                    <a:lstStyle/>
                    <a:p>
                      <a:endParaRPr lang="ru-RU" sz="800" dirty="0"/>
                    </a:p>
                  </a:txBody>
                  <a:tcPr/>
                </a:tc>
                <a:tc>
                  <a:txBody>
                    <a:bodyPr/>
                    <a:lstStyle/>
                    <a:p>
                      <a:endParaRPr lang="ru-RU" sz="800" dirty="0"/>
                    </a:p>
                  </a:txBody>
                  <a:tcPr/>
                </a:tc>
                <a:tc>
                  <a:txBody>
                    <a:bodyPr/>
                    <a:lstStyle/>
                    <a:p>
                      <a:endParaRPr lang="ru-RU" sz="800"/>
                    </a:p>
                  </a:txBody>
                  <a:tcPr/>
                </a:tc>
                <a:tc>
                  <a:txBody>
                    <a:bodyPr/>
                    <a:lstStyle/>
                    <a:p>
                      <a:endParaRPr lang="ru-RU" sz="800"/>
                    </a:p>
                  </a:txBody>
                  <a:tcPr/>
                </a:tc>
                <a:tc>
                  <a:txBody>
                    <a:bodyPr/>
                    <a:lstStyle/>
                    <a:p>
                      <a:endParaRPr lang="ru-RU" sz="800" dirty="0"/>
                    </a:p>
                  </a:txBody>
                  <a:tcPr/>
                </a:tc>
                <a:extLst>
                  <a:ext uri="{0D108BD9-81ED-4DB2-BD59-A6C34878D82A}">
                    <a16:rowId xmlns="" xmlns:a16="http://schemas.microsoft.com/office/drawing/2014/main" val="2873707867"/>
                  </a:ext>
                </a:extLst>
              </a:tr>
              <a:tr h="544248">
                <a:tc>
                  <a:txBody>
                    <a:bodyPr/>
                    <a:lstStyle/>
                    <a:p>
                      <a:endParaRPr lang="ru-RU" sz="800"/>
                    </a:p>
                  </a:txBody>
                  <a:tcPr/>
                </a:tc>
                <a:tc>
                  <a:txBody>
                    <a:bodyPr/>
                    <a:lstStyle/>
                    <a:p>
                      <a:endParaRPr lang="ru-RU" sz="800" dirty="0"/>
                    </a:p>
                  </a:txBody>
                  <a:tcPr/>
                </a:tc>
                <a:tc>
                  <a:txBody>
                    <a:bodyPr/>
                    <a:lstStyle/>
                    <a:p>
                      <a:r>
                        <a:rPr lang="ru-RU" sz="800" dirty="0">
                          <a:solidFill>
                            <a:schemeClr val="bg1"/>
                          </a:solidFill>
                        </a:rPr>
                        <a:t>В.46 Правил </a:t>
                      </a:r>
                    </a:p>
                  </a:txBody>
                  <a:tcPr>
                    <a:solidFill>
                      <a:schemeClr val="accent5">
                        <a:lumMod val="75000"/>
                      </a:schemeClr>
                    </a:solidFill>
                  </a:tcPr>
                </a:tc>
                <a:tc gridSpan="2">
                  <a:txBody>
                    <a:bodyPr/>
                    <a:lstStyle/>
                    <a:p>
                      <a:endParaRPr lang="ru-RU" sz="800" dirty="0"/>
                    </a:p>
                  </a:txBody>
                  <a:tcPr/>
                </a:tc>
                <a:tc hMerge="1">
                  <a:txBody>
                    <a:bodyPr/>
                    <a:lstStyle/>
                    <a:p>
                      <a:endParaRPr lang="ru-RU" sz="800"/>
                    </a:p>
                  </a:txBody>
                  <a:tcPr/>
                </a:tc>
                <a:tc>
                  <a:txBody>
                    <a:bodyPr/>
                    <a:lstStyle/>
                    <a:p>
                      <a:endParaRPr lang="ru-RU" sz="800"/>
                    </a:p>
                  </a:txBody>
                  <a:tcPr/>
                </a:tc>
                <a:tc>
                  <a:txBody>
                    <a:bodyPr/>
                    <a:lstStyle/>
                    <a:p>
                      <a:endParaRPr lang="ru-RU" sz="800"/>
                    </a:p>
                  </a:txBody>
                  <a:tcPr/>
                </a:tc>
                <a:tc>
                  <a:txBody>
                    <a:bodyPr/>
                    <a:lstStyle/>
                    <a:p>
                      <a:endParaRPr lang="ru-RU" sz="800" dirty="0"/>
                    </a:p>
                  </a:txBody>
                  <a:tcPr/>
                </a:tc>
                <a:tc>
                  <a:txBody>
                    <a:bodyPr/>
                    <a:lstStyle/>
                    <a:p>
                      <a:endParaRPr lang="ru-RU" sz="800"/>
                    </a:p>
                  </a:txBody>
                  <a:tcPr/>
                </a:tc>
                <a:tc>
                  <a:txBody>
                    <a:bodyPr/>
                    <a:lstStyle/>
                    <a:p>
                      <a:endParaRPr lang="ru-RU" sz="800" dirty="0"/>
                    </a:p>
                  </a:txBody>
                  <a:tcPr/>
                </a:tc>
                <a:extLst>
                  <a:ext uri="{0D108BD9-81ED-4DB2-BD59-A6C34878D82A}">
                    <a16:rowId xmlns="" xmlns:a16="http://schemas.microsoft.com/office/drawing/2014/main" val="1179040113"/>
                  </a:ext>
                </a:extLst>
              </a:tr>
              <a:tr h="497330">
                <a:tc>
                  <a:txBody>
                    <a:bodyPr/>
                    <a:lstStyle/>
                    <a:p>
                      <a:endParaRPr lang="ru-RU" sz="1050" dirty="0"/>
                    </a:p>
                  </a:txBody>
                  <a:tcPr/>
                </a:tc>
                <a:tc>
                  <a:txBody>
                    <a:bodyPr/>
                    <a:lstStyle/>
                    <a:p>
                      <a:endParaRPr lang="ru-RU" sz="1050" dirty="0"/>
                    </a:p>
                  </a:txBody>
                  <a:tcPr/>
                </a:tc>
                <a:tc>
                  <a:txBody>
                    <a:bodyPr/>
                    <a:lstStyle/>
                    <a:p>
                      <a:endParaRPr lang="ru-RU" sz="1050" dirty="0"/>
                    </a:p>
                  </a:txBody>
                  <a:tcPr/>
                </a:tc>
                <a:tc gridSpan="2">
                  <a:txBody>
                    <a:bodyPr/>
                    <a:lstStyle/>
                    <a:p>
                      <a:r>
                        <a:rPr lang="ru-RU" sz="800" dirty="0" err="1">
                          <a:solidFill>
                            <a:schemeClr val="bg1"/>
                          </a:solidFill>
                        </a:rPr>
                        <a:t>пп</a:t>
                      </a:r>
                      <a:r>
                        <a:rPr lang="ru-RU" sz="800" dirty="0">
                          <a:solidFill>
                            <a:schemeClr val="bg1"/>
                          </a:solidFill>
                        </a:rPr>
                        <a:t>. 80-83 Правил</a:t>
                      </a:r>
                    </a:p>
                  </a:txBody>
                  <a:tcPr>
                    <a:solidFill>
                      <a:schemeClr val="accent5">
                        <a:lumMod val="75000"/>
                      </a:schemeClr>
                    </a:solidFill>
                  </a:tcPr>
                </a:tc>
                <a:tc hMerge="1">
                  <a:txBody>
                    <a:bodyPr/>
                    <a:lstStyle/>
                    <a:p>
                      <a:endParaRPr lang="ru-RU" sz="800" dirty="0"/>
                    </a:p>
                  </a:txBody>
                  <a:tcPr/>
                </a:tc>
                <a:tc>
                  <a:txBody>
                    <a:bodyPr/>
                    <a:lstStyle/>
                    <a:p>
                      <a:endParaRPr lang="ru-RU" sz="1050"/>
                    </a:p>
                  </a:txBody>
                  <a:tcPr/>
                </a:tc>
                <a:tc>
                  <a:txBody>
                    <a:bodyPr/>
                    <a:lstStyle/>
                    <a:p>
                      <a:endParaRPr lang="ru-RU" sz="1050" dirty="0"/>
                    </a:p>
                  </a:txBody>
                  <a:tcPr/>
                </a:tc>
                <a:tc>
                  <a:txBody>
                    <a:bodyPr/>
                    <a:lstStyle/>
                    <a:p>
                      <a:endParaRPr lang="ru-RU" sz="1050" dirty="0"/>
                    </a:p>
                  </a:txBody>
                  <a:tcPr/>
                </a:tc>
                <a:tc>
                  <a:txBody>
                    <a:bodyPr/>
                    <a:lstStyle/>
                    <a:p>
                      <a:endParaRPr lang="ru-RU" sz="1050" dirty="0"/>
                    </a:p>
                  </a:txBody>
                  <a:tcPr/>
                </a:tc>
                <a:tc>
                  <a:txBody>
                    <a:bodyPr/>
                    <a:lstStyle/>
                    <a:p>
                      <a:endParaRPr lang="ru-RU" sz="1050"/>
                    </a:p>
                  </a:txBody>
                  <a:tcPr/>
                </a:tc>
                <a:extLst>
                  <a:ext uri="{0D108BD9-81ED-4DB2-BD59-A6C34878D82A}">
                    <a16:rowId xmlns="" xmlns:a16="http://schemas.microsoft.com/office/drawing/2014/main" val="1160367739"/>
                  </a:ext>
                </a:extLst>
              </a:tr>
              <a:tr h="334559">
                <a:tc>
                  <a:txBody>
                    <a:bodyPr/>
                    <a:lstStyle/>
                    <a:p>
                      <a:endParaRPr lang="ru-RU" sz="800" dirty="0"/>
                    </a:p>
                  </a:txBody>
                  <a:tcPr/>
                </a:tc>
                <a:tc>
                  <a:txBody>
                    <a:bodyPr/>
                    <a:lstStyle/>
                    <a:p>
                      <a:endParaRPr lang="ru-RU" sz="800" dirty="0"/>
                    </a:p>
                  </a:txBody>
                  <a:tcPr/>
                </a:tc>
                <a:tc>
                  <a:txBody>
                    <a:bodyPr/>
                    <a:lstStyle/>
                    <a:p>
                      <a:endParaRPr lang="ru-RU" sz="800" dirty="0"/>
                    </a:p>
                  </a:txBody>
                  <a:tcPr/>
                </a:tc>
                <a:tc gridSpan="2">
                  <a:txBody>
                    <a:bodyPr/>
                    <a:lstStyle/>
                    <a:p>
                      <a:r>
                        <a:rPr lang="ru-RU" sz="800" dirty="0" err="1">
                          <a:solidFill>
                            <a:schemeClr val="bg1"/>
                          </a:solidFill>
                        </a:rPr>
                        <a:t>Пп</a:t>
                      </a:r>
                      <a:r>
                        <a:rPr lang="ru-RU" sz="800" dirty="0">
                          <a:solidFill>
                            <a:schemeClr val="bg1"/>
                          </a:solidFill>
                        </a:rPr>
                        <a:t>. 44.53 Правил</a:t>
                      </a:r>
                    </a:p>
                  </a:txBody>
                  <a:tcPr>
                    <a:solidFill>
                      <a:schemeClr val="accent5">
                        <a:lumMod val="75000"/>
                      </a:schemeClr>
                    </a:solidFill>
                  </a:tcPr>
                </a:tc>
                <a:tc hMerge="1">
                  <a:txBody>
                    <a:bodyPr/>
                    <a:lstStyle/>
                    <a:p>
                      <a:endParaRPr lang="ru-RU" sz="800" dirty="0"/>
                    </a:p>
                  </a:txBody>
                  <a:tcPr/>
                </a:tc>
                <a:tc>
                  <a:txBody>
                    <a:bodyPr/>
                    <a:lstStyle/>
                    <a:p>
                      <a:endParaRPr lang="ru-RU" sz="800" dirty="0"/>
                    </a:p>
                  </a:txBody>
                  <a:tcPr/>
                </a:tc>
                <a:tc>
                  <a:txBody>
                    <a:bodyPr/>
                    <a:lstStyle/>
                    <a:p>
                      <a:endParaRPr lang="ru-RU" sz="800" dirty="0"/>
                    </a:p>
                  </a:txBody>
                  <a:tcPr/>
                </a:tc>
                <a:tc>
                  <a:txBody>
                    <a:bodyPr/>
                    <a:lstStyle/>
                    <a:p>
                      <a:endParaRPr lang="ru-RU" sz="800" dirty="0"/>
                    </a:p>
                  </a:txBody>
                  <a:tcPr/>
                </a:tc>
                <a:tc>
                  <a:txBody>
                    <a:bodyPr/>
                    <a:lstStyle/>
                    <a:p>
                      <a:endParaRPr lang="ru-RU" sz="800" dirty="0"/>
                    </a:p>
                  </a:txBody>
                  <a:tcPr/>
                </a:tc>
                <a:tc>
                  <a:txBody>
                    <a:bodyPr/>
                    <a:lstStyle/>
                    <a:p>
                      <a:endParaRPr lang="ru-RU" sz="800" dirty="0"/>
                    </a:p>
                  </a:txBody>
                  <a:tcPr/>
                </a:tc>
                <a:extLst>
                  <a:ext uri="{0D108BD9-81ED-4DB2-BD59-A6C34878D82A}">
                    <a16:rowId xmlns="" xmlns:a16="http://schemas.microsoft.com/office/drawing/2014/main" val="1158193829"/>
                  </a:ext>
                </a:extLst>
              </a:tr>
              <a:tr h="420385">
                <a:tc>
                  <a:txBody>
                    <a:bodyPr/>
                    <a:lstStyle/>
                    <a:p>
                      <a:endParaRPr lang="ru-RU" sz="800" dirty="0"/>
                    </a:p>
                  </a:txBody>
                  <a:tcPr/>
                </a:tc>
                <a:tc>
                  <a:txBody>
                    <a:bodyPr/>
                    <a:lstStyle/>
                    <a:p>
                      <a:endParaRPr lang="ru-RU" sz="800" dirty="0"/>
                    </a:p>
                  </a:txBody>
                  <a:tcPr/>
                </a:tc>
                <a:tc>
                  <a:txBody>
                    <a:bodyPr/>
                    <a:lstStyle/>
                    <a:p>
                      <a:endParaRPr lang="ru-RU" sz="800" dirty="0"/>
                    </a:p>
                  </a:txBody>
                  <a:tcPr/>
                </a:tc>
                <a:tc gridSpan="2">
                  <a:txBody>
                    <a:bodyPr/>
                    <a:lstStyle/>
                    <a:p>
                      <a:r>
                        <a:rPr lang="ru-RU" sz="800" dirty="0">
                          <a:solidFill>
                            <a:schemeClr val="bg1"/>
                          </a:solidFill>
                        </a:rPr>
                        <a:t>п,. 2 Правил</a:t>
                      </a:r>
                    </a:p>
                  </a:txBody>
                  <a:tcPr>
                    <a:solidFill>
                      <a:schemeClr val="accent5">
                        <a:lumMod val="75000"/>
                      </a:schemeClr>
                    </a:solidFill>
                  </a:tcPr>
                </a:tc>
                <a:tc hMerge="1">
                  <a:txBody>
                    <a:bodyPr/>
                    <a:lstStyle/>
                    <a:p>
                      <a:endParaRPr lang="ru-RU" sz="800" dirty="0"/>
                    </a:p>
                  </a:txBody>
                  <a:tcPr/>
                </a:tc>
                <a:tc>
                  <a:txBody>
                    <a:bodyPr/>
                    <a:lstStyle/>
                    <a:p>
                      <a:endParaRPr lang="ru-RU" sz="800" dirty="0"/>
                    </a:p>
                  </a:txBody>
                  <a:tcPr/>
                </a:tc>
                <a:tc>
                  <a:txBody>
                    <a:bodyPr/>
                    <a:lstStyle/>
                    <a:p>
                      <a:endParaRPr lang="ru-RU" sz="800" dirty="0"/>
                    </a:p>
                  </a:txBody>
                  <a:tcPr/>
                </a:tc>
                <a:tc>
                  <a:txBody>
                    <a:bodyPr/>
                    <a:lstStyle/>
                    <a:p>
                      <a:endParaRPr lang="ru-RU" sz="800" dirty="0"/>
                    </a:p>
                  </a:txBody>
                  <a:tcPr/>
                </a:tc>
                <a:tc>
                  <a:txBody>
                    <a:bodyPr/>
                    <a:lstStyle/>
                    <a:p>
                      <a:endParaRPr lang="ru-RU" sz="800" dirty="0"/>
                    </a:p>
                  </a:txBody>
                  <a:tcPr/>
                </a:tc>
                <a:tc>
                  <a:txBody>
                    <a:bodyPr/>
                    <a:lstStyle/>
                    <a:p>
                      <a:endParaRPr lang="ru-RU" sz="800" dirty="0"/>
                    </a:p>
                  </a:txBody>
                  <a:tcPr/>
                </a:tc>
                <a:extLst>
                  <a:ext uri="{0D108BD9-81ED-4DB2-BD59-A6C34878D82A}">
                    <a16:rowId xmlns="" xmlns:a16="http://schemas.microsoft.com/office/drawing/2014/main" val="1884854750"/>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749799062"/>
              </p:ext>
            </p:extLst>
          </p:nvPr>
        </p:nvGraphicFramePr>
        <p:xfrm>
          <a:off x="6061268" y="4204764"/>
          <a:ext cx="6130732" cy="1295446"/>
        </p:xfrm>
        <a:graphic>
          <a:graphicData uri="http://schemas.openxmlformats.org/drawingml/2006/table">
            <a:tbl>
              <a:tblPr firstRow="1" bandRow="1">
                <a:tableStyleId>{5C22544A-7EE6-4342-B048-85BDC9FD1C3A}</a:tableStyleId>
              </a:tblPr>
              <a:tblGrid>
                <a:gridCol w="799857">
                  <a:extLst>
                    <a:ext uri="{9D8B030D-6E8A-4147-A177-3AD203B41FA5}">
                      <a16:colId xmlns="" xmlns:a16="http://schemas.microsoft.com/office/drawing/2014/main" val="177769961"/>
                    </a:ext>
                  </a:extLst>
                </a:gridCol>
                <a:gridCol w="562528">
                  <a:extLst>
                    <a:ext uri="{9D8B030D-6E8A-4147-A177-3AD203B41FA5}">
                      <a16:colId xmlns="" xmlns:a16="http://schemas.microsoft.com/office/drawing/2014/main" val="1205957805"/>
                    </a:ext>
                  </a:extLst>
                </a:gridCol>
                <a:gridCol w="681192">
                  <a:extLst>
                    <a:ext uri="{9D8B030D-6E8A-4147-A177-3AD203B41FA5}">
                      <a16:colId xmlns="" xmlns:a16="http://schemas.microsoft.com/office/drawing/2014/main" val="1451678301"/>
                    </a:ext>
                  </a:extLst>
                </a:gridCol>
                <a:gridCol w="614057">
                  <a:extLst>
                    <a:ext uri="{9D8B030D-6E8A-4147-A177-3AD203B41FA5}">
                      <a16:colId xmlns="" xmlns:a16="http://schemas.microsoft.com/office/drawing/2014/main" val="2361737868"/>
                    </a:ext>
                  </a:extLst>
                </a:gridCol>
                <a:gridCol w="630433">
                  <a:extLst>
                    <a:ext uri="{9D8B030D-6E8A-4147-A177-3AD203B41FA5}">
                      <a16:colId xmlns="" xmlns:a16="http://schemas.microsoft.com/office/drawing/2014/main" val="3451676443"/>
                    </a:ext>
                  </a:extLst>
                </a:gridCol>
                <a:gridCol w="584189">
                  <a:extLst>
                    <a:ext uri="{9D8B030D-6E8A-4147-A177-3AD203B41FA5}">
                      <a16:colId xmlns="" xmlns:a16="http://schemas.microsoft.com/office/drawing/2014/main" val="2599797364"/>
                    </a:ext>
                  </a:extLst>
                </a:gridCol>
                <a:gridCol w="692372">
                  <a:extLst>
                    <a:ext uri="{9D8B030D-6E8A-4147-A177-3AD203B41FA5}">
                      <a16:colId xmlns="" xmlns:a16="http://schemas.microsoft.com/office/drawing/2014/main" val="755683759"/>
                    </a:ext>
                  </a:extLst>
                </a:gridCol>
                <a:gridCol w="800556">
                  <a:extLst>
                    <a:ext uri="{9D8B030D-6E8A-4147-A177-3AD203B41FA5}">
                      <a16:colId xmlns="" xmlns:a16="http://schemas.microsoft.com/office/drawing/2014/main" val="3006031099"/>
                    </a:ext>
                  </a:extLst>
                </a:gridCol>
                <a:gridCol w="765548">
                  <a:extLst>
                    <a:ext uri="{9D8B030D-6E8A-4147-A177-3AD203B41FA5}">
                      <a16:colId xmlns="" xmlns:a16="http://schemas.microsoft.com/office/drawing/2014/main" val="1291857932"/>
                    </a:ext>
                  </a:extLst>
                </a:gridCol>
              </a:tblGrid>
              <a:tr h="508650">
                <a:tc>
                  <a:txBody>
                    <a:bodyPr/>
                    <a:lstStyle/>
                    <a:p>
                      <a:endParaRPr lang="ru-RU" sz="800" dirty="0"/>
                    </a:p>
                  </a:txBody>
                  <a:tcPr>
                    <a:solidFill>
                      <a:schemeClr val="accent1">
                        <a:lumMod val="20000"/>
                        <a:lumOff val="80000"/>
                      </a:schemeClr>
                    </a:solidFill>
                  </a:tcPr>
                </a:tc>
                <a:tc>
                  <a:txBody>
                    <a:bodyPr/>
                    <a:lstStyle/>
                    <a:p>
                      <a:endParaRPr lang="ru-RU" sz="800"/>
                    </a:p>
                  </a:txBody>
                  <a:tcPr>
                    <a:solidFill>
                      <a:schemeClr val="accent1">
                        <a:lumMod val="20000"/>
                        <a:lumOff val="80000"/>
                      </a:schemeClr>
                    </a:solidFill>
                  </a:tcPr>
                </a:tc>
                <a:tc>
                  <a:txBody>
                    <a:bodyPr/>
                    <a:lstStyle/>
                    <a:p>
                      <a:endParaRPr lang="ru-RU" sz="800" dirty="0"/>
                    </a:p>
                  </a:txBody>
                  <a:tcPr>
                    <a:solidFill>
                      <a:schemeClr val="accent1">
                        <a:lumMod val="20000"/>
                        <a:lumOff val="80000"/>
                      </a:schemeClr>
                    </a:solidFill>
                  </a:tcPr>
                </a:tc>
                <a:tc>
                  <a:txBody>
                    <a:bodyPr/>
                    <a:lstStyle/>
                    <a:p>
                      <a:endParaRPr lang="ru-RU" sz="800" dirty="0"/>
                    </a:p>
                  </a:txBody>
                  <a:tcPr>
                    <a:solidFill>
                      <a:schemeClr val="accent1">
                        <a:lumMod val="20000"/>
                        <a:lumOff val="80000"/>
                      </a:schemeClr>
                    </a:solidFill>
                  </a:tcPr>
                </a:tc>
                <a:tc gridSpan="3">
                  <a:txBody>
                    <a:bodyPr/>
                    <a:lstStyle/>
                    <a:p>
                      <a:r>
                        <a:rPr lang="ru-RU" sz="800" dirty="0">
                          <a:solidFill>
                            <a:schemeClr val="bg1"/>
                          </a:solidFill>
                        </a:rPr>
                        <a:t>П. 44 Правил </a:t>
                      </a:r>
                    </a:p>
                  </a:txBody>
                  <a:tcPr>
                    <a:solidFill>
                      <a:schemeClr val="accent5">
                        <a:lumMod val="75000"/>
                      </a:schemeClr>
                    </a:solidFill>
                  </a:tcPr>
                </a:tc>
                <a:tc hMerge="1">
                  <a:txBody>
                    <a:bodyPr/>
                    <a:lstStyle/>
                    <a:p>
                      <a:endParaRPr lang="ru-RU" sz="800" dirty="0"/>
                    </a:p>
                  </a:txBody>
                  <a:tcPr/>
                </a:tc>
                <a:tc hMerge="1">
                  <a:txBody>
                    <a:bodyPr/>
                    <a:lstStyle/>
                    <a:p>
                      <a:endParaRPr lang="ru-RU" sz="800" dirty="0"/>
                    </a:p>
                  </a:txBody>
                  <a:tcPr/>
                </a:tc>
                <a:tc>
                  <a:txBody>
                    <a:bodyPr/>
                    <a:lstStyle/>
                    <a:p>
                      <a:endParaRPr lang="ru-RU" sz="800"/>
                    </a:p>
                  </a:txBody>
                  <a:tcPr>
                    <a:solidFill>
                      <a:schemeClr val="accent1">
                        <a:lumMod val="20000"/>
                        <a:lumOff val="80000"/>
                      </a:schemeClr>
                    </a:solidFill>
                  </a:tcPr>
                </a:tc>
                <a:tc>
                  <a:txBody>
                    <a:bodyPr/>
                    <a:lstStyle/>
                    <a:p>
                      <a:endParaRPr lang="ru-RU" sz="800" dirty="0"/>
                    </a:p>
                  </a:txBody>
                  <a:tcPr>
                    <a:solidFill>
                      <a:schemeClr val="accent1">
                        <a:lumMod val="20000"/>
                        <a:lumOff val="80000"/>
                      </a:schemeClr>
                    </a:solidFill>
                  </a:tcPr>
                </a:tc>
                <a:extLst>
                  <a:ext uri="{0D108BD9-81ED-4DB2-BD59-A6C34878D82A}">
                    <a16:rowId xmlns="" xmlns:a16="http://schemas.microsoft.com/office/drawing/2014/main" val="904084504"/>
                  </a:ext>
                </a:extLst>
              </a:tr>
              <a:tr h="432637">
                <a:tc>
                  <a:txBody>
                    <a:bodyPr/>
                    <a:lstStyle/>
                    <a:p>
                      <a:endParaRPr lang="ru-RU" sz="800" dirty="0"/>
                    </a:p>
                  </a:txBody>
                  <a:tcPr/>
                </a:tc>
                <a:tc>
                  <a:txBody>
                    <a:bodyPr/>
                    <a:lstStyle/>
                    <a:p>
                      <a:endParaRPr lang="ru-RU" sz="800" dirty="0"/>
                    </a:p>
                  </a:txBody>
                  <a:tcPr/>
                </a:tc>
                <a:tc>
                  <a:txBody>
                    <a:bodyPr/>
                    <a:lstStyle/>
                    <a:p>
                      <a:endParaRPr lang="ru-RU" sz="800" dirty="0"/>
                    </a:p>
                  </a:txBody>
                  <a:tcPr/>
                </a:tc>
                <a:tc gridSpan="4">
                  <a:txBody>
                    <a:bodyPr/>
                    <a:lstStyle/>
                    <a:p>
                      <a:r>
                        <a:rPr lang="ru-RU" sz="800" dirty="0">
                          <a:solidFill>
                            <a:schemeClr val="bg1"/>
                          </a:solidFill>
                        </a:rPr>
                        <a:t>Правила</a:t>
                      </a:r>
                    </a:p>
                  </a:txBody>
                  <a:tcPr>
                    <a:solidFill>
                      <a:schemeClr val="accent5">
                        <a:lumMod val="75000"/>
                      </a:schemeClr>
                    </a:solidFill>
                  </a:tcPr>
                </a:tc>
                <a:tc hMerge="1">
                  <a:txBody>
                    <a:bodyPr/>
                    <a:lstStyle/>
                    <a:p>
                      <a:endParaRPr lang="ru-RU" sz="800" dirty="0"/>
                    </a:p>
                  </a:txBody>
                  <a:tcPr/>
                </a:tc>
                <a:tc hMerge="1">
                  <a:txBody>
                    <a:bodyPr/>
                    <a:lstStyle/>
                    <a:p>
                      <a:endParaRPr lang="ru-RU" sz="800" dirty="0"/>
                    </a:p>
                  </a:txBody>
                  <a:tcPr/>
                </a:tc>
                <a:tc hMerge="1">
                  <a:txBody>
                    <a:bodyPr/>
                    <a:lstStyle/>
                    <a:p>
                      <a:endParaRPr lang="ru-RU" sz="800" dirty="0"/>
                    </a:p>
                  </a:txBody>
                  <a:tcPr/>
                </a:tc>
                <a:tc>
                  <a:txBody>
                    <a:bodyPr/>
                    <a:lstStyle/>
                    <a:p>
                      <a:endParaRPr lang="ru-RU" sz="800" dirty="0"/>
                    </a:p>
                  </a:txBody>
                  <a:tcPr>
                    <a:solidFill>
                      <a:schemeClr val="accent1">
                        <a:lumMod val="20000"/>
                        <a:lumOff val="80000"/>
                      </a:schemeClr>
                    </a:solidFill>
                  </a:tcPr>
                </a:tc>
                <a:tc>
                  <a:txBody>
                    <a:bodyPr/>
                    <a:lstStyle/>
                    <a:p>
                      <a:endParaRPr lang="ru-RU" sz="800" dirty="0"/>
                    </a:p>
                  </a:txBody>
                  <a:tcPr/>
                </a:tc>
                <a:extLst>
                  <a:ext uri="{0D108BD9-81ED-4DB2-BD59-A6C34878D82A}">
                    <a16:rowId xmlns="" xmlns:a16="http://schemas.microsoft.com/office/drawing/2014/main" val="3182790493"/>
                  </a:ext>
                </a:extLst>
              </a:tr>
              <a:tr h="354159">
                <a:tc>
                  <a:txBody>
                    <a:bodyPr/>
                    <a:lstStyle/>
                    <a:p>
                      <a:endParaRPr lang="ru-RU" sz="800" dirty="0"/>
                    </a:p>
                  </a:txBody>
                  <a:tcPr/>
                </a:tc>
                <a:tc>
                  <a:txBody>
                    <a:bodyPr/>
                    <a:lstStyle/>
                    <a:p>
                      <a:endParaRPr lang="ru-RU" sz="800" dirty="0"/>
                    </a:p>
                  </a:txBody>
                  <a:tcPr/>
                </a:tc>
                <a:tc>
                  <a:txBody>
                    <a:bodyPr/>
                    <a:lstStyle/>
                    <a:p>
                      <a:endParaRPr lang="ru-RU" sz="800" dirty="0"/>
                    </a:p>
                  </a:txBody>
                  <a:tcPr/>
                </a:tc>
                <a:tc>
                  <a:txBody>
                    <a:bodyPr/>
                    <a:lstStyle/>
                    <a:p>
                      <a:endParaRPr lang="ru-RU" sz="800" dirty="0"/>
                    </a:p>
                  </a:txBody>
                  <a:tcPr/>
                </a:tc>
                <a:tc>
                  <a:txBody>
                    <a:bodyPr/>
                    <a:lstStyle/>
                    <a:p>
                      <a:endParaRPr lang="ru-RU" sz="800" dirty="0"/>
                    </a:p>
                  </a:txBody>
                  <a:tcPr/>
                </a:tc>
                <a:tc>
                  <a:txBody>
                    <a:bodyPr/>
                    <a:lstStyle/>
                    <a:p>
                      <a:endParaRPr lang="ru-RU" sz="800" dirty="0"/>
                    </a:p>
                  </a:txBody>
                  <a:tcPr/>
                </a:tc>
                <a:tc>
                  <a:txBody>
                    <a:bodyPr/>
                    <a:lstStyle/>
                    <a:p>
                      <a:r>
                        <a:rPr lang="ru-RU" sz="800" dirty="0">
                          <a:solidFill>
                            <a:schemeClr val="bg1"/>
                          </a:solidFill>
                        </a:rPr>
                        <a:t>П.3.3</a:t>
                      </a:r>
                    </a:p>
                    <a:p>
                      <a:r>
                        <a:rPr lang="ru-RU" sz="800" dirty="0">
                          <a:solidFill>
                            <a:schemeClr val="bg1"/>
                          </a:solidFill>
                        </a:rPr>
                        <a:t>Порядка </a:t>
                      </a:r>
                    </a:p>
                  </a:txBody>
                  <a:tcPr>
                    <a:solidFill>
                      <a:schemeClr val="accent5">
                        <a:lumMod val="75000"/>
                      </a:schemeClr>
                    </a:solidFill>
                  </a:tcPr>
                </a:tc>
                <a:tc>
                  <a:txBody>
                    <a:bodyPr/>
                    <a:lstStyle/>
                    <a:p>
                      <a:r>
                        <a:rPr lang="ru-RU" sz="800" b="1" u="sng" dirty="0">
                          <a:solidFill>
                            <a:schemeClr val="accent5">
                              <a:lumMod val="50000"/>
                            </a:schemeClr>
                          </a:solidFill>
                        </a:rPr>
                        <a:t>П.61 Правил</a:t>
                      </a:r>
                    </a:p>
                  </a:txBody>
                  <a:tcPr/>
                </a:tc>
                <a:tc>
                  <a:txBody>
                    <a:bodyPr/>
                    <a:lstStyle/>
                    <a:p>
                      <a:endParaRPr lang="ru-RU" sz="800" dirty="0"/>
                    </a:p>
                  </a:txBody>
                  <a:tcPr/>
                </a:tc>
                <a:extLst>
                  <a:ext uri="{0D108BD9-81ED-4DB2-BD59-A6C34878D82A}">
                    <a16:rowId xmlns="" xmlns:a16="http://schemas.microsoft.com/office/drawing/2014/main" val="3197878059"/>
                  </a:ext>
                </a:extLst>
              </a:tr>
            </a:tbl>
          </a:graphicData>
        </a:graphic>
      </p:graphicFrame>
    </p:spTree>
    <p:extLst>
      <p:ext uri="{BB962C8B-B14F-4D97-AF65-F5344CB8AC3E}">
        <p14:creationId xmlns:p14="http://schemas.microsoft.com/office/powerpoint/2010/main" val="34794790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77334" y="609600"/>
            <a:ext cx="8596668" cy="804333"/>
          </a:xfrm>
        </p:spPr>
        <p:txBody>
          <a:bodyPr/>
          <a:lstStyle/>
          <a:p>
            <a:pPr algn="ctr"/>
            <a:r>
              <a:rPr lang="ru-RU" b="1" dirty="0">
                <a:solidFill>
                  <a:schemeClr val="accent2">
                    <a:lumMod val="50000"/>
                  </a:schemeClr>
                </a:solidFill>
              </a:rPr>
              <a:t>БЛАГОДАРЮ ЗА ВНИМАНИЕ!!!</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4134" y="1329268"/>
            <a:ext cx="6333066" cy="471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7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559" y="315310"/>
            <a:ext cx="8596668" cy="890726"/>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ru-RU" sz="2800" b="1" dirty="0">
                <a:solidFill>
                  <a:schemeClr val="accent2">
                    <a:lumMod val="50000"/>
                  </a:schemeClr>
                </a:solidFill>
                <a:latin typeface="Times New Roman" pitchFamily="18" charset="0"/>
                <a:cs typeface="Times New Roman" pitchFamily="18" charset="0"/>
              </a:rPr>
              <a:t>Реестры Минтруда РФ по обучению охране труда</a:t>
            </a:r>
            <a:br>
              <a:rPr lang="ru-RU" sz="2800" b="1" dirty="0">
                <a:solidFill>
                  <a:schemeClr val="accent2">
                    <a:lumMod val="50000"/>
                  </a:schemeClr>
                </a:solidFill>
                <a:latin typeface="Times New Roman" pitchFamily="18" charset="0"/>
                <a:cs typeface="Times New Roman" pitchFamily="18" charset="0"/>
              </a:rPr>
            </a:br>
            <a:r>
              <a:rPr lang="ru-RU" sz="2800" b="1" dirty="0">
                <a:solidFill>
                  <a:schemeClr val="accent2">
                    <a:lumMod val="50000"/>
                  </a:schemeClr>
                </a:solidFill>
                <a:latin typeface="Times New Roman" pitchFamily="18" charset="0"/>
                <a:cs typeface="Times New Roman" pitchFamily="18" charset="0"/>
              </a:rPr>
              <a:t>с </a:t>
            </a:r>
            <a:r>
              <a:rPr lang="ru-RU" sz="2800" b="1" dirty="0" smtClean="0">
                <a:solidFill>
                  <a:schemeClr val="accent2">
                    <a:lumMod val="50000"/>
                  </a:schemeClr>
                </a:solidFill>
                <a:latin typeface="Times New Roman" pitchFamily="18" charset="0"/>
                <a:cs typeface="Times New Roman" pitchFamily="18" charset="0"/>
              </a:rPr>
              <a:t>01.03.2023 </a:t>
            </a:r>
            <a:r>
              <a:rPr lang="ru-RU" sz="2800" b="1" dirty="0">
                <a:solidFill>
                  <a:schemeClr val="accent2">
                    <a:lumMod val="50000"/>
                  </a:schemeClr>
                </a:solidFill>
                <a:latin typeface="Times New Roman" pitchFamily="18" charset="0"/>
                <a:cs typeface="Times New Roman" pitchFamily="18" charset="0"/>
              </a:rPr>
              <a:t>года</a:t>
            </a:r>
          </a:p>
        </p:txBody>
      </p:sp>
      <p:sp>
        <p:nvSpPr>
          <p:cNvPr id="4" name="Прямоугольник 3"/>
          <p:cNvSpPr/>
          <p:nvPr/>
        </p:nvSpPr>
        <p:spPr>
          <a:xfrm>
            <a:off x="932156" y="1660123"/>
            <a:ext cx="3577700" cy="17577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Times New Roman"/>
                <a:ea typeface="Times New Roman"/>
              </a:rPr>
              <a:t>Реестр организаций и индивидуальных предпринимателей, оказывающих услуги в области охраны труда</a:t>
            </a:r>
          </a:p>
          <a:p>
            <a:pPr algn="ctr"/>
            <a:r>
              <a:rPr lang="ru-RU" dirty="0">
                <a:latin typeface="Times New Roman"/>
                <a:ea typeface="Times New Roman"/>
              </a:rPr>
              <a:t>(в части обучения по охране труда).</a:t>
            </a:r>
            <a:endParaRPr lang="ru-RU" dirty="0"/>
          </a:p>
        </p:txBody>
      </p:sp>
      <p:sp>
        <p:nvSpPr>
          <p:cNvPr id="5" name="Прямоугольник 4"/>
          <p:cNvSpPr/>
          <p:nvPr/>
        </p:nvSpPr>
        <p:spPr>
          <a:xfrm>
            <a:off x="5184559" y="1660124"/>
            <a:ext cx="3764132" cy="17577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a:latin typeface="Times New Roman"/>
                <a:ea typeface="Times New Roman"/>
              </a:rPr>
              <a:t>Реестр индивидуальных предпринимателей и юридических лиц, осуществляющих деятельность по обучению </a:t>
            </a:r>
            <a:r>
              <a:rPr lang="ru-RU" b="1" dirty="0">
                <a:latin typeface="Times New Roman"/>
                <a:ea typeface="Times New Roman"/>
              </a:rPr>
              <a:t>своих работников вопросам охраны труда</a:t>
            </a:r>
            <a:endParaRPr lang="ru-RU" b="1" dirty="0"/>
          </a:p>
        </p:txBody>
      </p:sp>
      <p:sp>
        <p:nvSpPr>
          <p:cNvPr id="6" name="Прямоугольник 5"/>
          <p:cNvSpPr/>
          <p:nvPr/>
        </p:nvSpPr>
        <p:spPr>
          <a:xfrm>
            <a:off x="2721006" y="3781888"/>
            <a:ext cx="4279037" cy="1748901"/>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spcAft>
                <a:spcPts val="0"/>
              </a:spcAft>
            </a:pPr>
            <a:r>
              <a:rPr lang="ru-RU" dirty="0">
                <a:latin typeface="Times New Roman"/>
                <a:ea typeface="Times New Roman"/>
              </a:rPr>
              <a:t>Реестр обученных по охране труда лиц (п. </a:t>
            </a:r>
            <a:r>
              <a:rPr lang="ru-RU" dirty="0" smtClean="0">
                <a:latin typeface="Times New Roman"/>
                <a:ea typeface="Times New Roman"/>
              </a:rPr>
              <a:t>121) </a:t>
            </a:r>
            <a:r>
              <a:rPr lang="ru-RU" dirty="0">
                <a:latin typeface="Times New Roman"/>
                <a:ea typeface="Times New Roman"/>
              </a:rPr>
              <a:t>Сведения, содержащиеся в реестре обученных лиц используются Министерством труда РФ, подведомственным ему </a:t>
            </a:r>
            <a:r>
              <a:rPr lang="ru-RU" dirty="0" err="1">
                <a:latin typeface="Times New Roman"/>
                <a:ea typeface="Times New Roman"/>
              </a:rPr>
              <a:t>Рострудом</a:t>
            </a:r>
            <a:r>
              <a:rPr lang="ru-RU" dirty="0">
                <a:latin typeface="Times New Roman"/>
                <a:ea typeface="Times New Roman"/>
              </a:rPr>
              <a:t> и гос. внебюджетным фондом.</a:t>
            </a:r>
            <a:endParaRPr lang="ru-RU" dirty="0">
              <a:effectLst/>
              <a:latin typeface="Times New Roman"/>
              <a:ea typeface="Times New Roman"/>
            </a:endParaRPr>
          </a:p>
        </p:txBody>
      </p:sp>
    </p:spTree>
    <p:extLst>
      <p:ext uri="{BB962C8B-B14F-4D97-AF65-F5344CB8AC3E}">
        <p14:creationId xmlns:p14="http://schemas.microsoft.com/office/powerpoint/2010/main" val="1010420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84200"/>
          </a:xfrm>
        </p:spPr>
        <p:txBody>
          <a:bodyPr>
            <a:normAutofit fontScale="90000"/>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5835086"/>
              </p:ext>
            </p:extLst>
          </p:nvPr>
        </p:nvGraphicFramePr>
        <p:xfrm>
          <a:off x="703263" y="406400"/>
          <a:ext cx="8596312" cy="6096846"/>
        </p:xfrm>
        <a:graphic>
          <a:graphicData uri="http://schemas.openxmlformats.org/drawingml/2006/table">
            <a:tbl>
              <a:tblPr firstRow="1" bandRow="1">
                <a:tableStyleId>{5C22544A-7EE6-4342-B048-85BDC9FD1C3A}</a:tableStyleId>
              </a:tblPr>
              <a:tblGrid>
                <a:gridCol w="2903537">
                  <a:extLst>
                    <a:ext uri="{9D8B030D-6E8A-4147-A177-3AD203B41FA5}">
                      <a16:colId xmlns="" xmlns:a16="http://schemas.microsoft.com/office/drawing/2014/main" val="20000"/>
                    </a:ext>
                  </a:extLst>
                </a:gridCol>
                <a:gridCol w="5692775">
                  <a:extLst>
                    <a:ext uri="{9D8B030D-6E8A-4147-A177-3AD203B41FA5}">
                      <a16:colId xmlns="" xmlns:a16="http://schemas.microsoft.com/office/drawing/2014/main" val="20001"/>
                    </a:ext>
                  </a:extLst>
                </a:gridCol>
              </a:tblGrid>
              <a:tr h="990016">
                <a:tc>
                  <a:txBody>
                    <a:bodyPr/>
                    <a:lstStyle/>
                    <a:p>
                      <a:r>
                        <a:rPr lang="ru-RU" dirty="0">
                          <a:latin typeface="Times New Roman" pitchFamily="18" charset="0"/>
                          <a:cs typeface="Times New Roman" pitchFamily="18" charset="0"/>
                        </a:rPr>
                        <a:t>Статья 225 ТК РФ </a:t>
                      </a:r>
                    </a:p>
                    <a:p>
                      <a:r>
                        <a:rPr lang="ru-RU" dirty="0">
                          <a:latin typeface="Times New Roman" pitchFamily="18" charset="0"/>
                          <a:cs typeface="Times New Roman" pitchFamily="18" charset="0"/>
                        </a:rPr>
                        <a:t>«Обучение в области охраны труда»</a:t>
                      </a:r>
                    </a:p>
                  </a:txBody>
                  <a:tcPr/>
                </a:tc>
                <a:tc>
                  <a:txBody>
                    <a:bodyPr/>
                    <a:lstStyle/>
                    <a:p>
                      <a:r>
                        <a:rPr lang="ru-RU" dirty="0">
                          <a:latin typeface="Times New Roman" pitchFamily="18" charset="0"/>
                          <a:cs typeface="Times New Roman" pitchFamily="18" charset="0"/>
                        </a:rPr>
                        <a:t>Статья 219 ТК</a:t>
                      </a:r>
                      <a:r>
                        <a:rPr lang="ru-RU" baseline="0" dirty="0">
                          <a:latin typeface="Times New Roman" pitchFamily="18" charset="0"/>
                          <a:cs typeface="Times New Roman" pitchFamily="18" charset="0"/>
                        </a:rPr>
                        <a:t> </a:t>
                      </a:r>
                    </a:p>
                    <a:p>
                      <a:r>
                        <a:rPr lang="ru-RU" baseline="0" dirty="0">
                          <a:latin typeface="Times New Roman" pitchFamily="18" charset="0"/>
                          <a:cs typeface="Times New Roman" pitchFamily="18" charset="0"/>
                        </a:rPr>
                        <a:t>«Обучение по охране труда»</a:t>
                      </a:r>
                      <a:endParaRPr lang="ru-RU"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5106830">
                <a:tc>
                  <a:txBody>
                    <a:bodyPr/>
                    <a:lstStyle/>
                    <a:p>
                      <a:r>
                        <a:rPr lang="ru-RU" dirty="0">
                          <a:latin typeface="Times New Roman" pitchFamily="18" charset="0"/>
                          <a:cs typeface="Times New Roman" pitchFamily="18" charset="0"/>
                        </a:rPr>
                        <a:t>Не было</a:t>
                      </a:r>
                    </a:p>
                  </a:txBody>
                  <a:tcPr/>
                </a:tc>
                <a:tc>
                  <a:txBody>
                    <a:bodyPr/>
                    <a:lstStyle/>
                    <a:p>
                      <a:pPr algn="just">
                        <a:spcAft>
                          <a:spcPts val="1115"/>
                        </a:spcAft>
                      </a:pPr>
                      <a:r>
                        <a:rPr lang="ru-RU" b="1" i="1" u="sng" dirty="0">
                          <a:latin typeface="Times New Roman" pitchFamily="18" charset="0"/>
                          <a:cs typeface="Times New Roman" pitchFamily="18" charset="0"/>
                        </a:rPr>
                        <a:t>Обучение</a:t>
                      </a:r>
                      <a:r>
                        <a:rPr lang="ru-RU" b="1" i="1" u="sng" baseline="0" dirty="0">
                          <a:latin typeface="Times New Roman" pitchFamily="18" charset="0"/>
                          <a:cs typeface="Times New Roman" pitchFamily="18" charset="0"/>
                        </a:rPr>
                        <a:t> по охране труда </a:t>
                      </a:r>
                      <a:r>
                        <a:rPr lang="ru-RU" baseline="0" dirty="0">
                          <a:latin typeface="Times New Roman" pitchFamily="18" charset="0"/>
                          <a:cs typeface="Times New Roman" pitchFamily="18" charset="0"/>
                        </a:rPr>
                        <a:t>- </a:t>
                      </a:r>
                      <a:r>
                        <a:rPr lang="ru-RU" sz="1800" dirty="0">
                          <a:effectLst/>
                          <a:latin typeface="Times New Roman" pitchFamily="18" charset="0"/>
                          <a:ea typeface="Times New Roman"/>
                          <a:cs typeface="Times New Roman" pitchFamily="18" charset="0"/>
                        </a:rPr>
                        <a:t>процесс получения работниками, в том числе руководителями организаций, а также работодателями - индивидуальными предпринимателями знаний, умений, навыков, позволяющих формировать и развивать необходимые компетенции с целью обеспечения безопасности труда, сохранения жизни и здоровья. Работники, в том числе руководители организаций, и работодатели - индивидуальные предприниматели обязаны проходить обучение по охране труда и проверку знания требований охраны труда.</a:t>
                      </a:r>
                    </a:p>
                    <a:p>
                      <a:pPr algn="ctr">
                        <a:spcAft>
                          <a:spcPts val="1115"/>
                        </a:spcAft>
                      </a:pPr>
                      <a:r>
                        <a:rPr lang="ru-RU" sz="2000" b="1" dirty="0">
                          <a:solidFill>
                            <a:srgbClr val="FF0000"/>
                          </a:solidFill>
                          <a:effectLst/>
                          <a:latin typeface="Times New Roman" pitchFamily="18" charset="0"/>
                          <a:ea typeface="Times New Roman"/>
                          <a:cs typeface="Times New Roman" pitchFamily="18" charset="0"/>
                        </a:rPr>
                        <a:t>Не образовательная деятельность!!!</a:t>
                      </a:r>
                    </a:p>
                    <a:p>
                      <a:pPr algn="ctr">
                        <a:spcAft>
                          <a:spcPts val="1115"/>
                        </a:spcAft>
                      </a:pPr>
                      <a:r>
                        <a:rPr lang="ru-RU" sz="2000" b="1" dirty="0">
                          <a:solidFill>
                            <a:srgbClr val="FF0000"/>
                          </a:solidFill>
                          <a:effectLst/>
                          <a:latin typeface="Times New Roman" pitchFamily="18" charset="0"/>
                          <a:ea typeface="Times New Roman"/>
                          <a:cs typeface="Times New Roman" pitchFamily="18" charset="0"/>
                        </a:rPr>
                        <a:t>Лицензия на образовательную деятельность не нужна!!!</a:t>
                      </a:r>
                    </a:p>
                    <a:p>
                      <a:endParaRPr lang="ru-RU"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414583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8547</TotalTime>
  <Words>6797</Words>
  <Application>Microsoft Office PowerPoint</Application>
  <PresentationFormat>Произвольный</PresentationFormat>
  <Paragraphs>970</Paragraphs>
  <Slides>77</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77</vt:i4>
      </vt:variant>
    </vt:vector>
  </HeadingPairs>
  <TitlesOfParts>
    <vt:vector size="78" baseType="lpstr">
      <vt:lpstr>Аспект</vt:lpstr>
      <vt:lpstr>Новый порядок обучения по охране труда  с 01.09.2022 года</vt:lpstr>
      <vt:lpstr>Поручение Президента РФ от 16.07.2022 года</vt:lpstr>
      <vt:lpstr> ДОЖДАЛИСЬ!!! ЧУДО ПРОИЗОШЛО!!!  НОВЫЙ ПОРЯДОК ОБУЧЕНИЯ  ПО ОХРАНЕ ТРУДА!!!</vt:lpstr>
      <vt:lpstr>Презентация PowerPoint</vt:lpstr>
      <vt:lpstr>Постановление Правительства РФ от 24.12.2021 года № 2464  «О порядке обучения по охране труда и проверки знания требований охраны труда»</vt:lpstr>
      <vt:lpstr>Обучение по охране труда</vt:lpstr>
      <vt:lpstr>Этапы вступления в силу требований новых правил обучения по охране труда</vt:lpstr>
      <vt:lpstr>Реестры Минтруда РФ по обучению охране труда с 01.03.2023 года</vt:lpstr>
      <vt:lpstr>Презентация PowerPoint</vt:lpstr>
      <vt:lpstr>Постановление Правительства РФ от 24.12.2021 года № 2464  «О порядке обучения по охране труда и проверки знания требований охраны труда»</vt:lpstr>
      <vt:lpstr>Постановление Правительства РФ от 24.12.2021 года № 2464  «О порядке обучения по охране труда и проверки знания требований охраны труда»</vt:lpstr>
      <vt:lpstr>Презентация PowerPoint</vt:lpstr>
      <vt:lpstr>Презентация PowerPoint</vt:lpstr>
      <vt:lpstr>Презентация PowerPoint</vt:lpstr>
      <vt:lpstr>Презентация PowerPoint</vt:lpstr>
      <vt:lpstr>Приложение 1. Примерные перечни тем для программы вводного инструктажа по охране труда </vt:lpstr>
      <vt:lpstr>Письмо Минтруда России от 30.05.2022  №15-2/В-1677</vt:lpstr>
      <vt:lpstr>Письмо Минтруда России от 30.05.2022  №15-2/В-1677</vt:lpstr>
      <vt:lpstr>Условия освобождения от прохождения первичного инструктажа отдельных категорий</vt:lpstr>
      <vt:lpstr>Повторный инструктаж</vt:lpstr>
      <vt:lpstr>Журнал вводного инструктажа (сравнение)</vt:lpstr>
      <vt:lpstr>Инструктаж по охране труда на рабочем месте (сравнение)</vt:lpstr>
      <vt:lpstr>Итого: Инструктажи по охране труда</vt:lpstr>
      <vt:lpstr>Примерная программа первичного инструктажа на рабочем месте</vt:lpstr>
      <vt:lpstr>Примерная программа первичного инструктажа на рабочем месте</vt:lpstr>
      <vt:lpstr>Презентация PowerPoint</vt:lpstr>
      <vt:lpstr>Презентация PowerPoint</vt:lpstr>
      <vt:lpstr>Презентация PowerPoint</vt:lpstr>
      <vt:lpstr>Презентация PowerPoint</vt:lpstr>
      <vt:lpstr>Презентация PowerPoint</vt:lpstr>
      <vt:lpstr>Стажировка (сравнение)</vt:lpstr>
      <vt:lpstr>Итого: Стажировка</vt:lpstr>
      <vt:lpstr>Примерная программа стажировки</vt:lpstr>
      <vt:lpstr>Презентация PowerPoint</vt:lpstr>
      <vt:lpstr>Презентация PowerPoint</vt:lpstr>
      <vt:lpstr>Лица, обязанные оказывать ПП в соответствии с требованиями нормативно-правовых актов  </vt:lpstr>
      <vt:lpstr>Кто обучает?</vt:lpstr>
      <vt:lpstr>Рекомендация! Используйте четыре приема, чтобы заинтересовать сотрудников в обучении </vt:lpstr>
      <vt:lpstr>Ситуационная задача  «Собственная безопасность»</vt:lpstr>
      <vt:lpstr>Итого: Первая помощь</vt:lpstr>
      <vt:lpstr>Обучение по использованию (применению) СИЗ.  Примеры НС – применение СИЗ</vt:lpstr>
      <vt:lpstr>Обучение по использованию (применению) СИЗ</vt:lpstr>
      <vt:lpstr>Презентация PowerPoint</vt:lpstr>
      <vt:lpstr>Обучение по использованию (применению) СИЗ</vt:lpstr>
      <vt:lpstr>Обучение по использованию (применению) СИЗ</vt:lpstr>
      <vt:lpstr>Примерная программа – обучение СИЗ</vt:lpstr>
      <vt:lpstr>Обучение требованиям охраны труда</vt:lpstr>
      <vt:lpstr>Примерный перечень профессий и должностей работников, подлежащих обучению по использованию (применению) СИЗ</vt:lpstr>
      <vt:lpstr>Примерный перечень СИЗ, применение которых требует от работников практических навыков в зависимости от степени риска причинения вреда работнику</vt:lpstr>
      <vt:lpstr>Презентация PowerPoint</vt:lpstr>
      <vt:lpstr>Презентация PowerPoint</vt:lpstr>
      <vt:lpstr>Презентация PowerPoint</vt:lpstr>
      <vt:lpstr>Примерная программа 46 «А»</vt:lpstr>
      <vt:lpstr>СОУТ и ОПР </vt:lpstr>
      <vt:lpstr>Примерная программа 46 «Б»</vt:lpstr>
      <vt:lpstr>РАБОТЫ ПОВЫШЕННОЙ ОПАСНОСТИ – обучение безопасным методам и приемам выполнения работ ПО, к которым предъявляются доп. требования в соответствии с НПА.</vt:lpstr>
      <vt:lpstr>Перечень работ с повышенной опасностью определен в правилах по охране труда</vt:lpstr>
      <vt:lpstr>Обучение требованиям охраны труда</vt:lpstr>
      <vt:lpstr>Проверка знаний требований охраны труда</vt:lpstr>
      <vt:lpstr>Презентация PowerPoint</vt:lpstr>
      <vt:lpstr>Протокол проверки знаний требований охраны труда (сравнение)</vt:lpstr>
      <vt:lpstr>Руководитель организации</vt:lpstr>
      <vt:lpstr>Пример - Руководитель организации</vt:lpstr>
      <vt:lpstr>Допуск к самостоятельной работе </vt:lpstr>
      <vt:lpstr>Внеплановое обучение работников требований  охраны труда</vt:lpstr>
      <vt:lpstr>Проверка знаний требований охраны труда</vt:lpstr>
      <vt:lpstr>Презентация PowerPoint</vt:lpstr>
      <vt:lpstr>Условия проведения обучения по охране труда у работодателя </vt:lpstr>
      <vt:lpstr>Регистрация работодателя в реестре </vt:lpstr>
      <vt:lpstr>Особенности организации обучения по охране труда на микропредприятиях</vt:lpstr>
      <vt:lpstr>Особенности организации обучения по охране руда на микропредприятиях</vt:lpstr>
      <vt:lpstr>Реестр обученных по охране труда лиц </vt:lpstr>
      <vt:lpstr>Презентация PowerPoint</vt:lpstr>
      <vt:lpstr>Внеочередная проверка знаний.  Рекомендации Минтруда РФ.</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Внеочередная проверка знаний.  Нормативное правовое регулирование по охране труда</dc:title>
  <dc:creator>Пользователь Windows</dc:creator>
  <cp:lastModifiedBy>Герасимова Анастасия Федоровна</cp:lastModifiedBy>
  <cp:revision>439</cp:revision>
  <dcterms:created xsi:type="dcterms:W3CDTF">2022-02-02T05:00:10Z</dcterms:created>
  <dcterms:modified xsi:type="dcterms:W3CDTF">2022-08-31T04:12:02Z</dcterms:modified>
</cp:coreProperties>
</file>