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169"/>
  </p:notesMasterIdLst>
  <p:sldIdLst>
    <p:sldId id="256" r:id="rId2"/>
    <p:sldId id="257" r:id="rId3"/>
    <p:sldId id="478" r:id="rId4"/>
    <p:sldId id="477" r:id="rId5"/>
    <p:sldId id="479" r:id="rId6"/>
    <p:sldId id="480" r:id="rId7"/>
    <p:sldId id="481" r:id="rId8"/>
    <p:sldId id="260" r:id="rId9"/>
    <p:sldId id="261" r:id="rId10"/>
    <p:sldId id="262" r:id="rId11"/>
    <p:sldId id="263" r:id="rId12"/>
    <p:sldId id="264" r:id="rId13"/>
    <p:sldId id="267" r:id="rId14"/>
    <p:sldId id="268" r:id="rId15"/>
    <p:sldId id="265" r:id="rId16"/>
    <p:sldId id="266" r:id="rId17"/>
    <p:sldId id="270"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22" r:id="rId61"/>
    <p:sldId id="323" r:id="rId62"/>
    <p:sldId id="324" r:id="rId63"/>
    <p:sldId id="325" r:id="rId64"/>
    <p:sldId id="326" r:id="rId65"/>
    <p:sldId id="327"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4" r:id="rId80"/>
    <p:sldId id="345" r:id="rId81"/>
    <p:sldId id="346" r:id="rId82"/>
    <p:sldId id="347" r:id="rId83"/>
    <p:sldId id="348" r:id="rId84"/>
    <p:sldId id="350" r:id="rId85"/>
    <p:sldId id="351" r:id="rId86"/>
    <p:sldId id="352" r:id="rId87"/>
    <p:sldId id="355" r:id="rId88"/>
    <p:sldId id="358" r:id="rId89"/>
    <p:sldId id="361" r:id="rId90"/>
    <p:sldId id="362" r:id="rId91"/>
    <p:sldId id="363" r:id="rId92"/>
    <p:sldId id="366" r:id="rId93"/>
    <p:sldId id="367" r:id="rId94"/>
    <p:sldId id="368" r:id="rId95"/>
    <p:sldId id="375" r:id="rId96"/>
    <p:sldId id="376" r:id="rId97"/>
    <p:sldId id="377" r:id="rId98"/>
    <p:sldId id="378" r:id="rId99"/>
    <p:sldId id="379" r:id="rId100"/>
    <p:sldId id="381" r:id="rId101"/>
    <p:sldId id="386" r:id="rId102"/>
    <p:sldId id="387" r:id="rId103"/>
    <p:sldId id="388" r:id="rId104"/>
    <p:sldId id="394" r:id="rId105"/>
    <p:sldId id="395" r:id="rId106"/>
    <p:sldId id="396" r:id="rId107"/>
    <p:sldId id="397" r:id="rId108"/>
    <p:sldId id="399" r:id="rId109"/>
    <p:sldId id="406" r:id="rId110"/>
    <p:sldId id="407" r:id="rId111"/>
    <p:sldId id="409" r:id="rId112"/>
    <p:sldId id="413" r:id="rId113"/>
    <p:sldId id="415" r:id="rId114"/>
    <p:sldId id="416" r:id="rId115"/>
    <p:sldId id="418" r:id="rId116"/>
    <p:sldId id="419" r:id="rId117"/>
    <p:sldId id="420" r:id="rId118"/>
    <p:sldId id="421" r:id="rId119"/>
    <p:sldId id="422" r:id="rId120"/>
    <p:sldId id="423" r:id="rId121"/>
    <p:sldId id="424" r:id="rId122"/>
    <p:sldId id="429" r:id="rId123"/>
    <p:sldId id="430" r:id="rId124"/>
    <p:sldId id="431" r:id="rId125"/>
    <p:sldId id="432" r:id="rId126"/>
    <p:sldId id="433" r:id="rId127"/>
    <p:sldId id="434" r:id="rId128"/>
    <p:sldId id="437" r:id="rId129"/>
    <p:sldId id="438" r:id="rId130"/>
    <p:sldId id="439" r:id="rId131"/>
    <p:sldId id="440" r:id="rId132"/>
    <p:sldId id="441" r:id="rId133"/>
    <p:sldId id="442" r:id="rId134"/>
    <p:sldId id="443" r:id="rId135"/>
    <p:sldId id="444" r:id="rId136"/>
    <p:sldId id="445" r:id="rId137"/>
    <p:sldId id="446" r:id="rId138"/>
    <p:sldId id="447" r:id="rId139"/>
    <p:sldId id="448" r:id="rId140"/>
    <p:sldId id="449" r:id="rId141"/>
    <p:sldId id="450" r:id="rId142"/>
    <p:sldId id="451" r:id="rId143"/>
    <p:sldId id="452" r:id="rId144"/>
    <p:sldId id="453" r:id="rId145"/>
    <p:sldId id="454" r:id="rId146"/>
    <p:sldId id="455" r:id="rId147"/>
    <p:sldId id="456" r:id="rId148"/>
    <p:sldId id="457" r:id="rId149"/>
    <p:sldId id="458" r:id="rId150"/>
    <p:sldId id="459" r:id="rId151"/>
    <p:sldId id="460" r:id="rId152"/>
    <p:sldId id="461" r:id="rId153"/>
    <p:sldId id="462" r:id="rId154"/>
    <p:sldId id="463" r:id="rId155"/>
    <p:sldId id="464" r:id="rId156"/>
    <p:sldId id="465" r:id="rId157"/>
    <p:sldId id="466" r:id="rId158"/>
    <p:sldId id="467" r:id="rId159"/>
    <p:sldId id="468" r:id="rId160"/>
    <p:sldId id="469" r:id="rId161"/>
    <p:sldId id="470" r:id="rId162"/>
    <p:sldId id="471" r:id="rId163"/>
    <p:sldId id="472" r:id="rId164"/>
    <p:sldId id="473" r:id="rId165"/>
    <p:sldId id="474" r:id="rId166"/>
    <p:sldId id="475" r:id="rId167"/>
    <p:sldId id="476" r:id="rId16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Windows" initials="ПW" lastIdx="5" clrIdx="0">
    <p:extLst>
      <p:ext uri="{19B8F6BF-5375-455C-9EA6-DF929625EA0E}">
        <p15:presenceInfo xmlns="" xmlns:p15="http://schemas.microsoft.com/office/powerpoint/2012/main" userId="Пользователь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81" autoAdjust="0"/>
  </p:normalViewPr>
  <p:slideViewPr>
    <p:cSldViewPr snapToGrid="0">
      <p:cViewPr>
        <p:scale>
          <a:sx n="112" d="100"/>
          <a:sy n="112" d="100"/>
        </p:scale>
        <p:origin x="-31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93C38-B60E-42F4-91DE-C33414AC8864}" type="datetimeFigureOut">
              <a:rPr lang="ru-RU" smtClean="0"/>
              <a:t>24.02.2022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74CD4-8A87-4BAE-A4C2-8E81818E80F4}" type="slidenum">
              <a:rPr lang="ru-RU" smtClean="0"/>
              <a:t>‹#›</a:t>
            </a:fld>
            <a:endParaRPr lang="ru-RU"/>
          </a:p>
        </p:txBody>
      </p:sp>
    </p:spTree>
    <p:extLst>
      <p:ext uri="{BB962C8B-B14F-4D97-AF65-F5344CB8AC3E}">
        <p14:creationId xmlns:p14="http://schemas.microsoft.com/office/powerpoint/2010/main" val="37924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5</a:t>
            </a:fld>
            <a:endParaRPr lang="ru-RU"/>
          </a:p>
        </p:txBody>
      </p:sp>
    </p:spTree>
    <p:extLst>
      <p:ext uri="{BB962C8B-B14F-4D97-AF65-F5344CB8AC3E}">
        <p14:creationId xmlns:p14="http://schemas.microsoft.com/office/powerpoint/2010/main" val="1461651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93</a:t>
            </a:fld>
            <a:endParaRPr lang="ru-RU"/>
          </a:p>
        </p:txBody>
      </p:sp>
    </p:spTree>
    <p:extLst>
      <p:ext uri="{BB962C8B-B14F-4D97-AF65-F5344CB8AC3E}">
        <p14:creationId xmlns:p14="http://schemas.microsoft.com/office/powerpoint/2010/main" val="3568652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132</a:t>
            </a:fld>
            <a:endParaRPr lang="ru-RU"/>
          </a:p>
        </p:txBody>
      </p:sp>
    </p:spTree>
    <p:extLst>
      <p:ext uri="{BB962C8B-B14F-4D97-AF65-F5344CB8AC3E}">
        <p14:creationId xmlns:p14="http://schemas.microsoft.com/office/powerpoint/2010/main" val="2424622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134</a:t>
            </a:fld>
            <a:endParaRPr lang="ru-RU"/>
          </a:p>
        </p:txBody>
      </p:sp>
    </p:spTree>
    <p:extLst>
      <p:ext uri="{BB962C8B-B14F-4D97-AF65-F5344CB8AC3E}">
        <p14:creationId xmlns:p14="http://schemas.microsoft.com/office/powerpoint/2010/main" val="114719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9</a:t>
            </a:fld>
            <a:endParaRPr lang="ru-RU"/>
          </a:p>
        </p:txBody>
      </p:sp>
    </p:spTree>
    <p:extLst>
      <p:ext uri="{BB962C8B-B14F-4D97-AF65-F5344CB8AC3E}">
        <p14:creationId xmlns:p14="http://schemas.microsoft.com/office/powerpoint/2010/main" val="272464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10</a:t>
            </a:fld>
            <a:endParaRPr lang="ru-RU"/>
          </a:p>
        </p:txBody>
      </p:sp>
    </p:spTree>
    <p:extLst>
      <p:ext uri="{BB962C8B-B14F-4D97-AF65-F5344CB8AC3E}">
        <p14:creationId xmlns:p14="http://schemas.microsoft.com/office/powerpoint/2010/main" val="269330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a:t>
            </a:r>
          </a:p>
        </p:txBody>
      </p:sp>
      <p:sp>
        <p:nvSpPr>
          <p:cNvPr id="4" name="Номер слайда 3"/>
          <p:cNvSpPr>
            <a:spLocks noGrp="1"/>
          </p:cNvSpPr>
          <p:nvPr>
            <p:ph type="sldNum" sz="quarter" idx="5"/>
          </p:nvPr>
        </p:nvSpPr>
        <p:spPr/>
        <p:txBody>
          <a:bodyPr/>
          <a:lstStyle/>
          <a:p>
            <a:fld id="{B2274CD4-8A87-4BAE-A4C2-8E81818E80F4}" type="slidenum">
              <a:rPr lang="ru-RU" smtClean="0"/>
              <a:t>17</a:t>
            </a:fld>
            <a:endParaRPr lang="ru-RU"/>
          </a:p>
        </p:txBody>
      </p:sp>
    </p:spTree>
    <p:extLst>
      <p:ext uri="{BB962C8B-B14F-4D97-AF65-F5344CB8AC3E}">
        <p14:creationId xmlns:p14="http://schemas.microsoft.com/office/powerpoint/2010/main" val="1175174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18</a:t>
            </a:fld>
            <a:endParaRPr lang="ru-RU"/>
          </a:p>
        </p:txBody>
      </p:sp>
    </p:spTree>
    <p:extLst>
      <p:ext uri="{BB962C8B-B14F-4D97-AF65-F5344CB8AC3E}">
        <p14:creationId xmlns:p14="http://schemas.microsoft.com/office/powerpoint/2010/main" val="339627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37</a:t>
            </a:fld>
            <a:endParaRPr lang="ru-RU"/>
          </a:p>
        </p:txBody>
      </p:sp>
    </p:spTree>
    <p:extLst>
      <p:ext uri="{BB962C8B-B14F-4D97-AF65-F5344CB8AC3E}">
        <p14:creationId xmlns:p14="http://schemas.microsoft.com/office/powerpoint/2010/main" val="79636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48</a:t>
            </a:fld>
            <a:endParaRPr lang="ru-RU"/>
          </a:p>
        </p:txBody>
      </p:sp>
    </p:spTree>
    <p:extLst>
      <p:ext uri="{BB962C8B-B14F-4D97-AF65-F5344CB8AC3E}">
        <p14:creationId xmlns:p14="http://schemas.microsoft.com/office/powerpoint/2010/main" val="28898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69</a:t>
            </a:fld>
            <a:endParaRPr lang="ru-RU"/>
          </a:p>
        </p:txBody>
      </p:sp>
    </p:spTree>
    <p:extLst>
      <p:ext uri="{BB962C8B-B14F-4D97-AF65-F5344CB8AC3E}">
        <p14:creationId xmlns:p14="http://schemas.microsoft.com/office/powerpoint/2010/main" val="324490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2274CD4-8A87-4BAE-A4C2-8E81818E80F4}" type="slidenum">
              <a:rPr lang="ru-RU" smtClean="0"/>
              <a:t>87</a:t>
            </a:fld>
            <a:endParaRPr lang="ru-RU"/>
          </a:p>
        </p:txBody>
      </p:sp>
    </p:spTree>
    <p:extLst>
      <p:ext uri="{BB962C8B-B14F-4D97-AF65-F5344CB8AC3E}">
        <p14:creationId xmlns:p14="http://schemas.microsoft.com/office/powerpoint/2010/main" val="1883163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40347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272896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1968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2676946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68853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3341461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219523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4040597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155247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01C93BD-49BE-4BC6-A4A7-8D628669EF3C}" type="datetimeFigureOut">
              <a:rPr lang="ru-RU" smtClean="0"/>
              <a:t>24.02.2022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250477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01C93BD-49BE-4BC6-A4A7-8D628669EF3C}" type="datetimeFigureOut">
              <a:rPr lang="ru-RU" smtClean="0"/>
              <a:t>24.02.2022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341767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01C93BD-49BE-4BC6-A4A7-8D628669EF3C}" type="datetimeFigureOut">
              <a:rPr lang="ru-RU" smtClean="0"/>
              <a:t>24.02.2022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424990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01C93BD-49BE-4BC6-A4A7-8D628669EF3C}" type="datetimeFigureOut">
              <a:rPr lang="ru-RU" smtClean="0"/>
              <a:t>24.02.2022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2279059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C93BD-49BE-4BC6-A4A7-8D628669EF3C}" type="datetimeFigureOut">
              <a:rPr lang="ru-RU" smtClean="0"/>
              <a:t>24.02.2022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3320688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01C93BD-49BE-4BC6-A4A7-8D628669EF3C}" type="datetimeFigureOut">
              <a:rPr lang="ru-RU" smtClean="0"/>
              <a:t>24.02.2022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25333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01C93BD-49BE-4BC6-A4A7-8D628669EF3C}" type="datetimeFigureOut">
              <a:rPr lang="ru-RU" smtClean="0"/>
              <a:t>24.02.2022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714C9E4-B174-4508-B4FC-9B9C3EB9EF2C}" type="slidenum">
              <a:rPr lang="ru-RU" smtClean="0"/>
              <a:t>‹#›</a:t>
            </a:fld>
            <a:endParaRPr lang="ru-RU"/>
          </a:p>
        </p:txBody>
      </p:sp>
    </p:spTree>
    <p:extLst>
      <p:ext uri="{BB962C8B-B14F-4D97-AF65-F5344CB8AC3E}">
        <p14:creationId xmlns:p14="http://schemas.microsoft.com/office/powerpoint/2010/main" val="428777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1C93BD-49BE-4BC6-A4A7-8D628669EF3C}" type="datetimeFigureOut">
              <a:rPr lang="ru-RU" smtClean="0"/>
              <a:t>24.02.2022</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714C9E4-B174-4508-B4FC-9B9C3EB9EF2C}" type="slidenum">
              <a:rPr lang="ru-RU" smtClean="0"/>
              <a:t>‹#›</a:t>
            </a:fld>
            <a:endParaRPr lang="ru-RU"/>
          </a:p>
        </p:txBody>
      </p:sp>
    </p:spTree>
    <p:extLst>
      <p:ext uri="{BB962C8B-B14F-4D97-AF65-F5344CB8AC3E}">
        <p14:creationId xmlns:p14="http://schemas.microsoft.com/office/powerpoint/2010/main" val="15333553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hyperlink" Target="http://www.mosexp.ru/" TargetMode="Externa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6.jpe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0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hyperlink" Target="http://base.garant.ru/403111649/" TargetMode="External"/><Relationship Id="rId7" Type="http://schemas.openxmlformats.org/officeDocument/2006/relationships/hyperlink" Target="http://base.garant.ru/75057534/#block_1034" TargetMode="External"/><Relationship Id="rId2" Type="http://schemas.openxmlformats.org/officeDocument/2006/relationships/hyperlink" Target="http://base.garant.ru/12125268/da886ff15d710e23b07f0b0e38e409fa/#block_25302" TargetMode="External"/><Relationship Id="rId1" Type="http://schemas.openxmlformats.org/officeDocument/2006/relationships/slideLayout" Target="../slideLayouts/slideLayout8.xml"/><Relationship Id="rId6" Type="http://schemas.openxmlformats.org/officeDocument/2006/relationships/hyperlink" Target="http://base.garant.ru/100260/89300effb84a59912210b23abe10a68f/#block_100" TargetMode="External"/><Relationship Id="rId5" Type="http://schemas.openxmlformats.org/officeDocument/2006/relationships/hyperlink" Target="http://base.garant.ru/75057534/53f89421bbdaf741eb2d1ecc4ddb4c33/#block_1034" TargetMode="External"/><Relationship Id="rId4" Type="http://schemas.openxmlformats.org/officeDocument/2006/relationships/hyperlink" Target="http://base.garant.ru/100260/"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hyperlink" Target="https://www.garant.ru/products/ipo/prime/doc/403205348/#1004" TargetMode="Externa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1127" y="2105891"/>
            <a:ext cx="9144000" cy="1995054"/>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Autofit/>
          </a:bodyPr>
          <a:lstStyle/>
          <a:p>
            <a:pPr algn="ctr"/>
            <a:r>
              <a:rPr lang="ru-RU" sz="4400" dirty="0" smtClean="0">
                <a:solidFill>
                  <a:schemeClr val="tx1"/>
                </a:solidFill>
                <a:effectLst>
                  <a:outerShdw blurRad="50800" dist="50800" dir="5400000" algn="ctr" rotWithShape="0">
                    <a:srgbClr val="000000">
                      <a:alpha val="0"/>
                    </a:srgbClr>
                  </a:outerShdw>
                </a:effectLst>
                <a:latin typeface="+mn-lt"/>
              </a:rPr>
              <a:t>Об изменениях законодательства в сфере охраны труда с 1 марта 2022 года.</a:t>
            </a:r>
            <a:endParaRPr lang="ru-RU" sz="4400" dirty="0">
              <a:solidFill>
                <a:schemeClr val="tx1"/>
              </a:solidFill>
              <a:effectLst>
                <a:outerShdw blurRad="50800" dist="50800" dir="5400000" algn="ctr" rotWithShape="0">
                  <a:srgbClr val="000000">
                    <a:alpha val="0"/>
                  </a:srgbClr>
                </a:outerShdw>
              </a:effectLst>
              <a:latin typeface="+mn-lt"/>
            </a:endParaRPr>
          </a:p>
        </p:txBody>
      </p:sp>
      <p:sp>
        <p:nvSpPr>
          <p:cNvPr id="3" name="Подзаголовок 2"/>
          <p:cNvSpPr>
            <a:spLocks noGrp="1"/>
          </p:cNvSpPr>
          <p:nvPr>
            <p:ph type="subTitle" idx="1"/>
          </p:nvPr>
        </p:nvSpPr>
        <p:spPr>
          <a:xfrm>
            <a:off x="428755" y="4781333"/>
            <a:ext cx="9785445" cy="1096899"/>
          </a:xfrm>
        </p:spPr>
        <p:txBody>
          <a:bodyPr/>
          <a:lstStyle/>
          <a:p>
            <a:pPr algn="ctr"/>
            <a:r>
              <a:rPr lang="ru-RU" dirty="0" smtClean="0"/>
              <a:t>Заместитель директора ЧОУ ДПО «Дальневосточный региональный центр охраны труда» </a:t>
            </a:r>
            <a:r>
              <a:rPr lang="en-US" dirty="0"/>
              <a:t>	</a:t>
            </a:r>
            <a:r>
              <a:rPr lang="en-US" dirty="0" smtClean="0"/>
              <a:t>																			</a:t>
            </a:r>
            <a:r>
              <a:rPr lang="ru-RU" sz="2400" dirty="0" smtClean="0">
                <a:solidFill>
                  <a:srgbClr val="FF0000"/>
                </a:solidFill>
              </a:rPr>
              <a:t>Куликовский  Роман Евгеньевич, +79147913200,</a:t>
            </a:r>
            <a:r>
              <a:rPr lang="en-US" sz="2400" dirty="0" smtClean="0">
                <a:solidFill>
                  <a:srgbClr val="FF0000"/>
                </a:solidFill>
              </a:rPr>
              <a:t> dvrcot@mail.ru</a:t>
            </a:r>
            <a:r>
              <a:rPr lang="ru-RU" sz="2400" dirty="0" smtClean="0">
                <a:solidFill>
                  <a:srgbClr val="FF0000"/>
                </a:solidFill>
              </a:rPr>
              <a:t>  </a:t>
            </a:r>
            <a:endParaRPr lang="ru-RU" sz="2400" dirty="0">
              <a:solidFill>
                <a:srgbClr val="FF0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694" y="320618"/>
            <a:ext cx="6449568" cy="1274064"/>
          </a:xfrm>
          <a:prstGeom prst="rect">
            <a:avLst/>
          </a:prstGeom>
        </p:spPr>
      </p:pic>
    </p:spTree>
    <p:extLst>
      <p:ext uri="{BB962C8B-B14F-4D97-AF65-F5344CB8AC3E}">
        <p14:creationId xmlns:p14="http://schemas.microsoft.com/office/powerpoint/2010/main" val="513747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903844" y="1042037"/>
            <a:ext cx="8922327" cy="5183271"/>
          </a:xfrm>
          <a:gradFill>
            <a:gsLst>
              <a:gs pos="100000">
                <a:schemeClr val="accent2">
                  <a:tint val="65000"/>
                  <a:lumMod val="110000"/>
                </a:schemeClr>
              </a:gs>
              <a:gs pos="88000">
                <a:schemeClr val="accent2">
                  <a:tint val="90000"/>
                </a:schemeClr>
              </a:gs>
            </a:gsLst>
          </a:gradFill>
        </p:spPr>
        <p:style>
          <a:lnRef idx="1">
            <a:schemeClr val="accent2"/>
          </a:lnRef>
          <a:fillRef idx="2">
            <a:schemeClr val="accent2"/>
          </a:fillRef>
          <a:effectRef idx="1">
            <a:schemeClr val="accent2"/>
          </a:effectRef>
          <a:fontRef idx="minor">
            <a:schemeClr val="dk1"/>
          </a:fontRef>
        </p:style>
        <p:txBody>
          <a:bodyPr/>
          <a:lstStyle/>
          <a:p>
            <a:r>
              <a:rPr lang="ru-RU" b="1" dirty="0">
                <a:solidFill>
                  <a:schemeClr val="bg1"/>
                </a:solidFill>
              </a:rPr>
              <a:t>С 22 ноября можно оформлять кадровые документы в электронном виде без их дублирования на бумаге</a:t>
            </a:r>
          </a:p>
          <a:p>
            <a:r>
              <a:rPr lang="ru-RU" b="1" dirty="0">
                <a:solidFill>
                  <a:schemeClr val="bg1"/>
                </a:solidFill>
              </a:rPr>
              <a:t>С 22 ноября отменена обязанность издавать приказ о приеме на работу</a:t>
            </a:r>
          </a:p>
          <a:p>
            <a:r>
              <a:rPr lang="ru-RU" b="1" dirty="0">
                <a:solidFill>
                  <a:schemeClr val="bg1"/>
                </a:solidFill>
              </a:rPr>
              <a:t>С 1 сентября трудовые книжки нужно вести по-новому</a:t>
            </a:r>
          </a:p>
          <a:p>
            <a:r>
              <a:rPr lang="ru-RU" b="1" dirty="0">
                <a:solidFill>
                  <a:schemeClr val="bg1"/>
                </a:solidFill>
              </a:rPr>
              <a:t>С 23 июля действует новое положение о проверках работодателей </a:t>
            </a:r>
          </a:p>
          <a:p>
            <a:r>
              <a:rPr lang="ru-RU" b="1" dirty="0">
                <a:solidFill>
                  <a:schemeClr val="bg1"/>
                </a:solidFill>
              </a:rPr>
              <a:t>С 1 июля ввелось обязательное досудебное обжалование решений </a:t>
            </a:r>
            <a:r>
              <a:rPr lang="ru-RU" b="1" dirty="0" err="1">
                <a:solidFill>
                  <a:schemeClr val="bg1"/>
                </a:solidFill>
              </a:rPr>
              <a:t>трудинспекций</a:t>
            </a:r>
            <a:endParaRPr lang="ru-RU" b="1" dirty="0">
              <a:solidFill>
                <a:schemeClr val="bg1"/>
              </a:solidFill>
            </a:endParaRPr>
          </a:p>
          <a:p>
            <a:r>
              <a:rPr lang="ru-RU" b="1" dirty="0">
                <a:solidFill>
                  <a:schemeClr val="bg1"/>
                </a:solidFill>
              </a:rPr>
              <a:t>С 1 июля действуют особенности регулирования труда работников госорганов, не являющихся госслужащими</a:t>
            </a:r>
          </a:p>
          <a:p>
            <a:r>
              <a:rPr lang="ru-RU" b="1" dirty="0">
                <a:solidFill>
                  <a:schemeClr val="bg1"/>
                </a:solidFill>
              </a:rPr>
              <a:t>С 1 июля некоторым работодателям нужно сообщать информацию о соискателях через сайт ” Работа в России</a:t>
            </a:r>
          </a:p>
          <a:p>
            <a:r>
              <a:rPr lang="ru-RU" b="1" dirty="0">
                <a:solidFill>
                  <a:schemeClr val="bg1"/>
                </a:solidFill>
              </a:rPr>
              <a:t>С 21 апреля определен круг некоммерческих организаций, которые могут отказаться от локальных актов в сфере труда</a:t>
            </a:r>
          </a:p>
          <a:p>
            <a:r>
              <a:rPr lang="ru-RU" b="1" dirty="0">
                <a:solidFill>
                  <a:schemeClr val="bg1"/>
                </a:solidFill>
              </a:rPr>
              <a:t>С 1 января начали действовать новые правила, регламентирующие удаленную работу</a:t>
            </a:r>
          </a:p>
          <a:p>
            <a:r>
              <a:rPr lang="ru-RU" b="1" dirty="0">
                <a:solidFill>
                  <a:schemeClr val="bg1"/>
                </a:solidFill>
              </a:rPr>
              <a:t>С 1 января работникам, трудоустроенным впервые, не нужно оформлять трудовые книжки</a:t>
            </a:r>
          </a:p>
          <a:p>
            <a:endParaRPr lang="ru-RU" dirty="0"/>
          </a:p>
          <a:p>
            <a:endParaRPr lang="ru-RU" dirty="0"/>
          </a:p>
        </p:txBody>
      </p:sp>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TextBox 7"/>
          <p:cNvSpPr txBox="1"/>
          <p:nvPr/>
        </p:nvSpPr>
        <p:spPr>
          <a:xfrm>
            <a:off x="4135252" y="228600"/>
            <a:ext cx="261389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u-RU" sz="2000" dirty="0"/>
              <a:t>        2021 год</a:t>
            </a:r>
          </a:p>
        </p:txBody>
      </p:sp>
    </p:spTree>
    <p:extLst>
      <p:ext uri="{BB962C8B-B14F-4D97-AF65-F5344CB8AC3E}">
        <p14:creationId xmlns:p14="http://schemas.microsoft.com/office/powerpoint/2010/main" val="39698054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95565" y="498764"/>
            <a:ext cx="9393380" cy="4862755"/>
          </a:xfrm>
        </p:spPr>
        <p:txBody>
          <a:bodyPr>
            <a:normAutofit fontScale="92500" lnSpcReduction="20000"/>
          </a:bodyPr>
          <a:lstStyle/>
          <a:p>
            <a:r>
              <a:rPr lang="ru-RU" dirty="0"/>
              <a:t> </a:t>
            </a:r>
          </a:p>
          <a:p>
            <a:pPr lvl="0"/>
            <a:r>
              <a:rPr lang="ru-RU" b="1" dirty="0" smtClean="0"/>
              <a:t>3. </a:t>
            </a:r>
            <a:r>
              <a:rPr lang="ru-RU" b="1" dirty="0" smtClean="0">
                <a:solidFill>
                  <a:srgbClr val="FF0000"/>
                </a:solidFill>
              </a:rPr>
              <a:t>Рекомендации </a:t>
            </a:r>
            <a:r>
              <a:rPr lang="ru-RU" b="1" dirty="0">
                <a:solidFill>
                  <a:srgbClr val="FF0000"/>
                </a:solidFill>
              </a:rPr>
              <a:t>к процедуре выбора метода оценки </a:t>
            </a:r>
            <a:r>
              <a:rPr lang="ru-RU" b="1" dirty="0" smtClean="0">
                <a:solidFill>
                  <a:srgbClr val="FF0000"/>
                </a:solidFill>
              </a:rPr>
              <a:t>уровня профессиональных </a:t>
            </a:r>
            <a:r>
              <a:rPr lang="ru-RU" b="1" dirty="0">
                <a:solidFill>
                  <a:srgbClr val="FF0000"/>
                </a:solidFill>
              </a:rPr>
              <a:t>рисков</a:t>
            </a:r>
            <a:endParaRPr lang="ru-RU" dirty="0">
              <a:solidFill>
                <a:srgbClr val="FF0000"/>
              </a:solidFill>
            </a:endParaRPr>
          </a:p>
          <a:p>
            <a:pPr lvl="0"/>
            <a:r>
              <a:rPr lang="ru-RU" dirty="0" smtClean="0"/>
              <a:t>10. При </a:t>
            </a:r>
            <a:r>
              <a:rPr lang="ru-RU" dirty="0"/>
              <a:t>выборе метода оценки уровня профессиональных рисков </a:t>
            </a:r>
            <a:r>
              <a:rPr lang="ru-RU" b="1" dirty="0"/>
              <a:t>рекомендуется учитывать </a:t>
            </a:r>
            <a:r>
              <a:rPr lang="ru-RU" dirty="0"/>
              <a:t>различные факторы,  в  том  числе,  </a:t>
            </a:r>
            <a:r>
              <a:rPr lang="ru-RU" b="1" dirty="0"/>
              <a:t>доступность  ресурсов,  характер  и  степень  неопределенности  данных  и  информации, сложность метода</a:t>
            </a:r>
            <a:r>
              <a:rPr lang="ru-RU" dirty="0"/>
              <a:t>.</a:t>
            </a:r>
          </a:p>
          <a:p>
            <a:pPr lvl="0"/>
            <a:r>
              <a:rPr lang="ru-RU" b="1" dirty="0" smtClean="0"/>
              <a:t>11. </a:t>
            </a:r>
            <a:r>
              <a:rPr lang="ru-RU" b="1" dirty="0" smtClean="0">
                <a:solidFill>
                  <a:srgbClr val="00B050"/>
                </a:solidFill>
              </a:rPr>
              <a:t>Доступность </a:t>
            </a:r>
            <a:r>
              <a:rPr lang="ru-RU" b="1" dirty="0">
                <a:solidFill>
                  <a:srgbClr val="00B050"/>
                </a:solidFill>
              </a:rPr>
              <a:t>ресурсов </a:t>
            </a:r>
            <a:r>
              <a:rPr lang="ru-RU" dirty="0"/>
              <a:t>зависит от следующих данных:</a:t>
            </a:r>
          </a:p>
          <a:p>
            <a:pPr marL="285750" lvl="0" indent="-285750">
              <a:buFont typeface="Wingdings" panose="05000000000000000000" pitchFamily="2" charset="2"/>
              <a:buChar char="ü"/>
            </a:pPr>
            <a:r>
              <a:rPr lang="ru-RU" i="1" dirty="0"/>
              <a:t>наличие </a:t>
            </a:r>
            <a:r>
              <a:rPr lang="ru-RU" b="1" i="1" dirty="0"/>
              <a:t>практического опыта</a:t>
            </a:r>
            <a:r>
              <a:rPr lang="ru-RU" i="1" dirty="0"/>
              <a:t>, навыков и возможностей </a:t>
            </a:r>
            <a:r>
              <a:rPr lang="ru-RU" b="1" i="1" dirty="0"/>
              <a:t>группы </a:t>
            </a:r>
            <a:r>
              <a:rPr lang="ru-RU" i="1" dirty="0"/>
              <a:t>оценки риска;</a:t>
            </a:r>
          </a:p>
          <a:p>
            <a:pPr marL="285750" lvl="0" indent="-285750">
              <a:buFont typeface="Wingdings" panose="05000000000000000000" pitchFamily="2" charset="2"/>
              <a:buChar char="ü"/>
            </a:pPr>
            <a:r>
              <a:rPr lang="ru-RU" i="1" dirty="0"/>
              <a:t>наличие </a:t>
            </a:r>
            <a:r>
              <a:rPr lang="ru-RU" b="1" i="1" dirty="0"/>
              <a:t>ограничений по времени</a:t>
            </a:r>
            <a:r>
              <a:rPr lang="ru-RU" i="1" dirty="0"/>
              <a:t>, которым располагает работодатель для реализации процедуры;</a:t>
            </a:r>
          </a:p>
          <a:p>
            <a:pPr marL="285750" lvl="0" indent="-285750">
              <a:buFont typeface="Wingdings" panose="05000000000000000000" pitchFamily="2" charset="2"/>
              <a:buChar char="ü"/>
            </a:pPr>
            <a:r>
              <a:rPr lang="ru-RU" b="1" i="1" dirty="0"/>
              <a:t>наличие необходимых ресурсов </a:t>
            </a:r>
            <a:r>
              <a:rPr lang="ru-RU" i="1" dirty="0"/>
              <a:t>у работодателя;</a:t>
            </a:r>
          </a:p>
          <a:p>
            <a:pPr marL="285750" lvl="0" indent="-285750">
              <a:buFont typeface="Wingdings" panose="05000000000000000000" pitchFamily="2" charset="2"/>
              <a:buChar char="ü"/>
            </a:pPr>
            <a:r>
              <a:rPr lang="ru-RU" b="1" i="1" dirty="0"/>
              <a:t>наличие доступного бюджета</a:t>
            </a:r>
            <a:r>
              <a:rPr lang="ru-RU" i="1" dirty="0"/>
              <a:t>, если необходимы внешние и дополнительные ресурсы.</a:t>
            </a:r>
          </a:p>
          <a:p>
            <a:pPr lvl="0"/>
            <a:r>
              <a:rPr lang="ru-RU" b="1" dirty="0" smtClean="0"/>
              <a:t>12. </a:t>
            </a:r>
            <a:r>
              <a:rPr lang="ru-RU" b="1" dirty="0" smtClean="0">
                <a:solidFill>
                  <a:srgbClr val="00B050"/>
                </a:solidFill>
              </a:rPr>
              <a:t>Неопределенность </a:t>
            </a:r>
            <a:r>
              <a:rPr lang="ru-RU" dirty="0"/>
              <a:t>включает в себя:</a:t>
            </a:r>
          </a:p>
          <a:p>
            <a:pPr marL="285750" lvl="0" indent="-285750">
              <a:buFont typeface="Wingdings" panose="05000000000000000000" pitchFamily="2" charset="2"/>
              <a:buChar char="ü"/>
            </a:pPr>
            <a:r>
              <a:rPr lang="ru-RU" i="1" dirty="0"/>
              <a:t>неопределенность относительно </a:t>
            </a:r>
            <a:r>
              <a:rPr lang="ru-RU" b="1" i="1" dirty="0"/>
              <a:t>достоверности допущений </a:t>
            </a:r>
            <a:r>
              <a:rPr lang="ru-RU" i="1" dirty="0"/>
              <a:t>о том, как люди или системы могут себя вести;</a:t>
            </a:r>
          </a:p>
          <a:p>
            <a:pPr marL="285750" lvl="0" indent="-285750">
              <a:buFont typeface="Wingdings" panose="05000000000000000000" pitchFamily="2" charset="2"/>
              <a:buChar char="ü"/>
            </a:pPr>
            <a:r>
              <a:rPr lang="ru-RU" b="1" i="1" dirty="0"/>
              <a:t>изменчивость параметров</a:t>
            </a:r>
            <a:r>
              <a:rPr lang="ru-RU" i="1" dirty="0"/>
              <a:t>, на которых должно основываться решение;</a:t>
            </a:r>
          </a:p>
          <a:p>
            <a:pPr marL="285750" lvl="0" indent="-285750">
              <a:buFont typeface="Wingdings" panose="05000000000000000000" pitchFamily="2" charset="2"/>
              <a:buChar char="ü"/>
            </a:pPr>
            <a:r>
              <a:rPr lang="ru-RU" b="1" i="1" dirty="0"/>
              <a:t>отсутствие знаний </a:t>
            </a:r>
            <a:r>
              <a:rPr lang="ru-RU" i="1" dirty="0"/>
              <a:t>о чем-либо;</a:t>
            </a:r>
          </a:p>
          <a:p>
            <a:pPr marL="285750" lvl="0" indent="-285750">
              <a:buFont typeface="Wingdings" panose="05000000000000000000" pitchFamily="2" charset="2"/>
              <a:buChar char="ü"/>
            </a:pPr>
            <a:r>
              <a:rPr lang="ru-RU" b="1" i="1" dirty="0"/>
              <a:t>непредсказуемость</a:t>
            </a:r>
            <a:r>
              <a:rPr lang="ru-RU" i="1" dirty="0"/>
              <a:t>;</a:t>
            </a:r>
          </a:p>
          <a:p>
            <a:pPr marL="285750" lvl="0" indent="-285750">
              <a:buFont typeface="Wingdings" panose="05000000000000000000" pitchFamily="2" charset="2"/>
              <a:buChar char="ü"/>
            </a:pPr>
            <a:r>
              <a:rPr lang="ru-RU" b="1" i="1" dirty="0"/>
              <a:t>неспособность распознавать сложные данные</a:t>
            </a:r>
            <a:r>
              <a:rPr lang="ru-RU" i="1" dirty="0"/>
              <a:t>, </a:t>
            </a:r>
            <a:r>
              <a:rPr lang="ru-RU" b="1" i="1" dirty="0"/>
              <a:t>ситуации с долгосрочными последствиями, судить без предвзятости</a:t>
            </a:r>
            <a:r>
              <a:rPr lang="ru-RU" i="1" dirty="0"/>
              <a:t>.</a:t>
            </a:r>
          </a:p>
          <a:p>
            <a:endParaRPr lang="ru-RU" dirty="0"/>
          </a:p>
        </p:txBody>
      </p:sp>
    </p:spTree>
    <p:extLst>
      <p:ext uri="{BB962C8B-B14F-4D97-AF65-F5344CB8AC3E}">
        <p14:creationId xmlns:p14="http://schemas.microsoft.com/office/powerpoint/2010/main" val="28069103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46544" y="665018"/>
            <a:ext cx="9097819" cy="4696500"/>
          </a:xfrm>
        </p:spPr>
        <p:txBody>
          <a:bodyPr>
            <a:normAutofit/>
          </a:bodyPr>
          <a:lstStyle/>
          <a:p>
            <a:pPr lvl="0"/>
            <a:r>
              <a:rPr lang="ru-RU" dirty="0" smtClean="0"/>
              <a:t>25. В </a:t>
            </a:r>
            <a:r>
              <a:rPr lang="ru-RU" dirty="0"/>
              <a:t>целях оценки риска повреждения здоровья работников </a:t>
            </a:r>
            <a:r>
              <a:rPr lang="ru-RU" b="1" dirty="0"/>
              <a:t>могут применяться методы</a:t>
            </a:r>
            <a:r>
              <a:rPr lang="ru-RU" dirty="0"/>
              <a:t>, содержащиеся в </a:t>
            </a:r>
            <a:r>
              <a:rPr lang="ru-RU" b="1" dirty="0"/>
              <a:t>национальных стандартах </a:t>
            </a:r>
            <a:r>
              <a:rPr lang="ru-RU" dirty="0"/>
              <a:t>Российской Федерации. Указанные методы рекомендуется применять </a:t>
            </a:r>
            <a:r>
              <a:rPr lang="ru-RU" b="1" dirty="0"/>
              <a:t>в дополнение </a:t>
            </a:r>
            <a:r>
              <a:rPr lang="ru-RU" dirty="0"/>
              <a:t>к законодательным и другим обязательным требованиям.</a:t>
            </a:r>
          </a:p>
          <a:p>
            <a:pPr lvl="0"/>
            <a:r>
              <a:rPr lang="ru-RU" dirty="0" smtClean="0"/>
              <a:t>26. </a:t>
            </a:r>
            <a:r>
              <a:rPr lang="ru-RU" dirty="0" smtClean="0">
                <a:solidFill>
                  <a:srgbClr val="00B050"/>
                </a:solidFill>
              </a:rPr>
              <a:t>Метод(ы</a:t>
            </a:r>
            <a:r>
              <a:rPr lang="ru-RU" dirty="0">
                <a:solidFill>
                  <a:srgbClr val="00B050"/>
                </a:solidFill>
              </a:rPr>
              <a:t>) оценки уровня профессиональных рисков </a:t>
            </a:r>
            <a:r>
              <a:rPr lang="ru-RU" b="1" dirty="0">
                <a:solidFill>
                  <a:srgbClr val="00B050"/>
                </a:solidFill>
              </a:rPr>
              <a:t>рекомендуется выбирать с учётом</a:t>
            </a:r>
            <a:r>
              <a:rPr lang="ru-RU" dirty="0">
                <a:solidFill>
                  <a:srgbClr val="00B050"/>
                </a:solidFill>
              </a:rPr>
              <a:t>:</a:t>
            </a:r>
          </a:p>
          <a:p>
            <a:pPr marL="285750" lvl="0" indent="-285750">
              <a:buFont typeface="Wingdings" panose="05000000000000000000" pitchFamily="2" charset="2"/>
              <a:buChar char="ü"/>
            </a:pPr>
            <a:r>
              <a:rPr lang="ru-RU" b="1" i="1" dirty="0"/>
              <a:t>цели проведения оценки рисков;</a:t>
            </a:r>
          </a:p>
          <a:p>
            <a:pPr marL="285750" lvl="0" indent="-285750">
              <a:buFont typeface="Wingdings" panose="05000000000000000000" pitchFamily="2" charset="2"/>
              <a:buChar char="ü"/>
            </a:pPr>
            <a:r>
              <a:rPr lang="ru-RU" b="1" i="1" dirty="0"/>
              <a:t>типа и диапазона </a:t>
            </a:r>
            <a:r>
              <a:rPr lang="ru-RU" i="1" dirty="0"/>
              <a:t>анализируемого риска;</a:t>
            </a:r>
          </a:p>
          <a:p>
            <a:pPr marL="285750" lvl="0" indent="-285750">
              <a:buFont typeface="Wingdings" panose="05000000000000000000" pitchFamily="2" charset="2"/>
              <a:buChar char="ü"/>
            </a:pPr>
            <a:r>
              <a:rPr lang="ru-RU" b="1" i="1" dirty="0"/>
              <a:t>возможных последствий </a:t>
            </a:r>
            <a:r>
              <a:rPr lang="ru-RU" i="1" dirty="0"/>
              <a:t>опасного события;</a:t>
            </a:r>
          </a:p>
          <a:p>
            <a:pPr marL="285750" lvl="0" indent="-285750">
              <a:buFont typeface="Wingdings" panose="05000000000000000000" pitchFamily="2" charset="2"/>
              <a:buChar char="ü"/>
            </a:pPr>
            <a:r>
              <a:rPr lang="ru-RU" b="1" i="1" dirty="0"/>
              <a:t>степени необходимых </a:t>
            </a:r>
            <a:r>
              <a:rPr lang="ru-RU" b="1" i="1" u="heavy" dirty="0">
                <a:hlinkClick r:id="rId2"/>
              </a:rPr>
              <a:t>экспертиз</a:t>
            </a:r>
            <a:r>
              <a:rPr lang="ru-RU" i="1" dirty="0"/>
              <a:t>, </a:t>
            </a:r>
            <a:r>
              <a:rPr lang="ru-RU" b="1" i="1" dirty="0"/>
              <a:t>человеческих и других ресурсов </a:t>
            </a:r>
            <a:r>
              <a:rPr lang="ru-RU" i="1" dirty="0"/>
              <a:t>(простой правильно примененный  метод  обеспечивает  лучшие  результаты,  если  он  соответствует  области  применения оценки, чем сложная процедура, выполненная с ошибками);</a:t>
            </a:r>
          </a:p>
          <a:p>
            <a:pPr marL="285750" lvl="0" indent="-285750">
              <a:buFont typeface="Wingdings" panose="05000000000000000000" pitchFamily="2" charset="2"/>
              <a:buChar char="ü"/>
            </a:pPr>
            <a:r>
              <a:rPr lang="ru-RU" b="1" i="1" dirty="0"/>
              <a:t>доступности информации </a:t>
            </a:r>
            <a:r>
              <a:rPr lang="ru-RU" i="1" dirty="0"/>
              <a:t>и данных;</a:t>
            </a:r>
          </a:p>
          <a:p>
            <a:pPr marL="285750" lvl="0" indent="-285750">
              <a:buFont typeface="Wingdings" panose="05000000000000000000" pitchFamily="2" charset="2"/>
              <a:buChar char="ü"/>
            </a:pPr>
            <a:r>
              <a:rPr lang="ru-RU" b="1" i="1" dirty="0"/>
              <a:t>потребности в модификации</a:t>
            </a:r>
            <a:r>
              <a:rPr lang="ru-RU" i="1" dirty="0"/>
              <a:t>/обновлении оценки риска;</a:t>
            </a:r>
          </a:p>
          <a:p>
            <a:pPr marL="285750" lvl="0" indent="-285750">
              <a:buFont typeface="Wingdings" panose="05000000000000000000" pitchFamily="2" charset="2"/>
              <a:buChar char="ü"/>
            </a:pPr>
            <a:r>
              <a:rPr lang="ru-RU" b="1" i="1" dirty="0"/>
              <a:t>обязательных и иных требований</a:t>
            </a:r>
            <a:r>
              <a:rPr lang="ru-RU" i="1" dirty="0"/>
              <a:t>.</a:t>
            </a:r>
          </a:p>
          <a:p>
            <a:endParaRPr lang="ru-RU" dirty="0"/>
          </a:p>
        </p:txBody>
      </p:sp>
    </p:spTree>
    <p:extLst>
      <p:ext uri="{BB962C8B-B14F-4D97-AF65-F5344CB8AC3E}">
        <p14:creationId xmlns:p14="http://schemas.microsoft.com/office/powerpoint/2010/main" val="9374985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3" y="822037"/>
            <a:ext cx="9667393" cy="4539482"/>
          </a:xfrm>
        </p:spPr>
        <p:txBody>
          <a:bodyPr>
            <a:normAutofit fontScale="85000" lnSpcReduction="20000"/>
          </a:bodyPr>
          <a:lstStyle/>
          <a:p>
            <a:pPr lvl="0"/>
            <a:r>
              <a:rPr lang="ru-RU" b="1" dirty="0" smtClean="0"/>
              <a:t>4. </a:t>
            </a:r>
            <a:r>
              <a:rPr lang="ru-RU" b="1" dirty="0" smtClean="0">
                <a:solidFill>
                  <a:srgbClr val="FF0000"/>
                </a:solidFill>
              </a:rPr>
              <a:t>Рекомендуемые </a:t>
            </a:r>
            <a:r>
              <a:rPr lang="ru-RU" b="1" dirty="0">
                <a:solidFill>
                  <a:srgbClr val="FF0000"/>
                </a:solidFill>
              </a:rPr>
              <a:t>методы оценки уровня профессиональных рисков</a:t>
            </a:r>
          </a:p>
          <a:p>
            <a:pPr lvl="0"/>
            <a:r>
              <a:rPr lang="ru-RU" dirty="0" smtClean="0"/>
              <a:t>27. При </a:t>
            </a:r>
            <a:r>
              <a:rPr lang="ru-RU" dirty="0"/>
              <a:t>выборе метода оценки рисков </a:t>
            </a:r>
            <a:r>
              <a:rPr lang="ru-RU" b="1" dirty="0">
                <a:solidFill>
                  <a:srgbClr val="00B050"/>
                </a:solidFill>
              </a:rPr>
              <a:t>рекомендуется учитывать размер предприятия</a:t>
            </a:r>
            <a:r>
              <a:rPr lang="ru-RU" dirty="0">
                <a:solidFill>
                  <a:srgbClr val="00B050"/>
                </a:solidFill>
              </a:rPr>
              <a:t>, </a:t>
            </a:r>
            <a:r>
              <a:rPr lang="ru-RU" b="1" dirty="0">
                <a:solidFill>
                  <a:srgbClr val="00B050"/>
                </a:solidFill>
              </a:rPr>
              <a:t>сложность </a:t>
            </a:r>
            <a:r>
              <a:rPr lang="ru-RU" b="1" dirty="0" smtClean="0">
                <a:solidFill>
                  <a:srgbClr val="00B050"/>
                </a:solidFill>
              </a:rPr>
              <a:t>производственных</a:t>
            </a:r>
            <a:r>
              <a:rPr lang="ru-RU" dirty="0">
                <a:solidFill>
                  <a:srgbClr val="00B050"/>
                </a:solidFill>
              </a:rPr>
              <a:t> </a:t>
            </a:r>
            <a:r>
              <a:rPr lang="ru-RU" b="1" dirty="0" smtClean="0">
                <a:solidFill>
                  <a:srgbClr val="00B050"/>
                </a:solidFill>
              </a:rPr>
              <a:t>процессов </a:t>
            </a:r>
            <a:r>
              <a:rPr lang="ru-RU" dirty="0">
                <a:solidFill>
                  <a:srgbClr val="00B050"/>
                </a:solidFill>
              </a:rPr>
              <a:t>и оборудования, а также </a:t>
            </a:r>
            <a:r>
              <a:rPr lang="ru-RU" b="1" dirty="0">
                <a:solidFill>
                  <a:srgbClr val="00B050"/>
                </a:solidFill>
              </a:rPr>
              <a:t>особенности объекта оценки</a:t>
            </a:r>
            <a:r>
              <a:rPr lang="ru-RU" dirty="0">
                <a:solidFill>
                  <a:srgbClr val="00B050"/>
                </a:solidFill>
              </a:rPr>
              <a:t>.</a:t>
            </a:r>
          </a:p>
          <a:p>
            <a:pPr lvl="0"/>
            <a:r>
              <a:rPr lang="ru-RU" dirty="0" smtClean="0"/>
              <a:t>28. Приведенные </a:t>
            </a:r>
            <a:r>
              <a:rPr lang="ru-RU" dirty="0"/>
              <a:t>ниже методы оценки профессионального риска сгруппированы по следующим </a:t>
            </a:r>
            <a:r>
              <a:rPr lang="ru-RU" dirty="0" smtClean="0"/>
              <a:t>основаниям:</a:t>
            </a:r>
          </a:p>
          <a:p>
            <a:pPr marL="285750" lvl="0" indent="-285750">
              <a:buFont typeface="Wingdings" panose="05000000000000000000" pitchFamily="2" charset="2"/>
              <a:buChar char="ü"/>
            </a:pPr>
            <a:r>
              <a:rPr lang="ru-RU" i="1" dirty="0" smtClean="0"/>
              <a:t>методы </a:t>
            </a:r>
            <a:r>
              <a:rPr lang="ru-RU" i="1" dirty="0"/>
              <a:t>оценки уровня профессиональных рисков, рекомендуемые для предприятий </a:t>
            </a:r>
            <a:r>
              <a:rPr lang="ru-RU" b="1" i="1" dirty="0"/>
              <a:t>малого и микро-бизнеса </a:t>
            </a:r>
            <a:r>
              <a:rPr lang="ru-RU" i="1" dirty="0"/>
              <a:t>– самые простые по использованию, не требующие специальных знаний, позволяющие обеспечить соблюдение базовых требований безопасности при малой численности персонала и количестве рабочих мест и при отсутствии оборудования, способного причинить вред здоровью значительного количества работников;</a:t>
            </a:r>
          </a:p>
          <a:p>
            <a:pPr marL="285750" lvl="0" indent="-285750">
              <a:buFont typeface="Wingdings" panose="05000000000000000000" pitchFamily="2" charset="2"/>
              <a:buChar char="ü"/>
            </a:pPr>
            <a:r>
              <a:rPr lang="ru-RU" b="1" i="1" dirty="0"/>
              <a:t>наиболее распространенные </a:t>
            </a:r>
            <a:r>
              <a:rPr lang="ru-RU" i="1" dirty="0"/>
              <a:t>методы оценки профессиональных рисков – простые в использовании и не требующие специальных знаний методы, которые рекомендуется использовать на предприятиях любой численности и вида деятельности, и которые наиболее широко используются в практике предприятий Российской Федерации;</a:t>
            </a:r>
          </a:p>
          <a:p>
            <a:pPr marL="285750" lvl="0" indent="-285750">
              <a:buFont typeface="Wingdings" panose="05000000000000000000" pitchFamily="2" charset="2"/>
              <a:buChar char="ü"/>
            </a:pPr>
            <a:r>
              <a:rPr lang="ru-RU" i="1" dirty="0"/>
              <a:t>методы оценки рисков </a:t>
            </a:r>
            <a:r>
              <a:rPr lang="ru-RU" b="1" i="1" dirty="0"/>
              <a:t>производственных процессов и технологических систем </a:t>
            </a:r>
            <a:r>
              <a:rPr lang="ru-RU" i="1" dirty="0"/>
              <a:t>– методы, которые рекомендуется использовать для оценки рисков в отношении отдельных наиболее опасных производственных процессов или оборудования (в том числе объединенного в технологическую цепочку);</a:t>
            </a:r>
          </a:p>
          <a:p>
            <a:pPr marL="285750" lvl="0" indent="-285750">
              <a:buFont typeface="Wingdings" panose="05000000000000000000" pitchFamily="2" charset="2"/>
              <a:buChar char="ü"/>
            </a:pPr>
            <a:r>
              <a:rPr lang="ru-RU" i="1" dirty="0"/>
              <a:t>методы оценки рисков, связанных с </a:t>
            </a:r>
            <a:r>
              <a:rPr lang="ru-RU" b="1" i="1" dirty="0"/>
              <a:t>безопасностью продукции, оборудования и производственных процессов </a:t>
            </a:r>
            <a:r>
              <a:rPr lang="ru-RU" i="1" dirty="0"/>
              <a:t>– методы, используемые для оценки рисков отказа ключевого оборудования и для оценки рисков, связанных с обеспечением безопасности определенного вида продукции;</a:t>
            </a:r>
          </a:p>
          <a:p>
            <a:pPr marL="285750" lvl="0" indent="-285750">
              <a:buFont typeface="Wingdings" panose="05000000000000000000" pitchFamily="2" charset="2"/>
              <a:buChar char="ü"/>
            </a:pPr>
            <a:r>
              <a:rPr lang="ru-RU" b="1" i="1" dirty="0"/>
              <a:t>иные методы</a:t>
            </a:r>
            <a:r>
              <a:rPr lang="ru-RU" i="1" dirty="0"/>
              <a:t>, применяемые для оценки профессиональных рисков – методы оценки рисков, не связанные с эксплуатацией оборудования и </a:t>
            </a:r>
            <a:r>
              <a:rPr lang="ru-RU" i="1" dirty="0" err="1"/>
              <a:t>травмированием</a:t>
            </a:r>
            <a:r>
              <a:rPr lang="ru-RU" i="1" dirty="0"/>
              <a:t> работников, которые рекомендуется использовать для оценки различных аспектов, связанных с обеспечением безопасности и здоровья работников.</a:t>
            </a:r>
          </a:p>
          <a:p>
            <a:pPr lvl="0"/>
            <a:r>
              <a:rPr lang="ru-RU" b="1" dirty="0" smtClean="0"/>
              <a:t>29. </a:t>
            </a:r>
            <a:r>
              <a:rPr lang="ru-RU" b="1" dirty="0" smtClean="0">
                <a:solidFill>
                  <a:srgbClr val="00B050"/>
                </a:solidFill>
              </a:rPr>
              <a:t>Третья </a:t>
            </a:r>
            <a:r>
              <a:rPr lang="ru-RU" b="1" dirty="0">
                <a:solidFill>
                  <a:srgbClr val="00B050"/>
                </a:solidFill>
              </a:rPr>
              <a:t>и четвертая группы </a:t>
            </a:r>
            <a:r>
              <a:rPr lang="ru-RU" dirty="0"/>
              <a:t>методов </a:t>
            </a:r>
            <a:r>
              <a:rPr lang="ru-RU" b="1" dirty="0"/>
              <a:t>непосредственно не связаны </a:t>
            </a:r>
            <a:r>
              <a:rPr lang="ru-RU" dirty="0"/>
              <a:t>с опасностью </a:t>
            </a:r>
            <a:r>
              <a:rPr lang="ru-RU" b="1" dirty="0" err="1"/>
              <a:t>травмирования</a:t>
            </a:r>
            <a:r>
              <a:rPr lang="ru-RU" b="1" dirty="0"/>
              <a:t> </a:t>
            </a:r>
            <a:r>
              <a:rPr lang="ru-RU" dirty="0"/>
              <a:t>работников и их рекомендуется использовать </a:t>
            </a:r>
            <a:r>
              <a:rPr lang="ru-RU" b="1" dirty="0"/>
              <a:t>для оценки рисков отказа или сбоя в работе оборудования</a:t>
            </a:r>
            <a:r>
              <a:rPr lang="ru-RU" dirty="0"/>
              <a:t>.</a:t>
            </a:r>
          </a:p>
          <a:p>
            <a:endParaRPr lang="ru-RU" dirty="0"/>
          </a:p>
        </p:txBody>
      </p:sp>
    </p:spTree>
    <p:extLst>
      <p:ext uri="{BB962C8B-B14F-4D97-AF65-F5344CB8AC3E}">
        <p14:creationId xmlns:p14="http://schemas.microsoft.com/office/powerpoint/2010/main" val="2326304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3" y="1016000"/>
            <a:ext cx="9279467" cy="5283199"/>
          </a:xfrm>
        </p:spPr>
        <p:txBody>
          <a:bodyPr>
            <a:normAutofit fontScale="85000" lnSpcReduction="20000"/>
          </a:bodyPr>
          <a:lstStyle/>
          <a:p>
            <a:pPr lvl="1"/>
            <a:r>
              <a:rPr lang="ru-RU" b="1" dirty="0" smtClean="0"/>
              <a:t>4.1. </a:t>
            </a:r>
            <a:r>
              <a:rPr lang="ru-RU" b="1" dirty="0" smtClean="0">
                <a:solidFill>
                  <a:srgbClr val="FF0000"/>
                </a:solidFill>
              </a:rPr>
              <a:t>Методы </a:t>
            </a:r>
            <a:r>
              <a:rPr lang="ru-RU" b="1" dirty="0">
                <a:solidFill>
                  <a:srgbClr val="FF0000"/>
                </a:solidFill>
              </a:rPr>
              <a:t>оценки уровня профессиональных рисков, рекомендуемые для предприятий малого и </a:t>
            </a:r>
            <a:r>
              <a:rPr lang="ru-RU" b="1" dirty="0" smtClean="0">
                <a:solidFill>
                  <a:srgbClr val="FF0000"/>
                </a:solidFill>
              </a:rPr>
              <a:t>микро-бизнеса</a:t>
            </a:r>
            <a:endParaRPr lang="ru-RU" sz="1050" dirty="0">
              <a:solidFill>
                <a:srgbClr val="FF0000"/>
              </a:solidFill>
            </a:endParaRPr>
          </a:p>
          <a:p>
            <a:pPr lvl="2"/>
            <a:r>
              <a:rPr lang="ru-RU" sz="1300" i="1" dirty="0" smtClean="0">
                <a:solidFill>
                  <a:srgbClr val="00B050"/>
                </a:solidFill>
              </a:rPr>
              <a:t>4.1.1 Контрольные </a:t>
            </a:r>
            <a:r>
              <a:rPr lang="ru-RU" sz="1300" i="1" dirty="0">
                <a:solidFill>
                  <a:srgbClr val="00B050"/>
                </a:solidFill>
              </a:rPr>
              <a:t>листы</a:t>
            </a:r>
          </a:p>
          <a:p>
            <a:pPr lvl="2"/>
            <a:r>
              <a:rPr lang="ru-RU" sz="1300" i="1" dirty="0" smtClean="0">
                <a:solidFill>
                  <a:srgbClr val="00B050"/>
                </a:solidFill>
              </a:rPr>
              <a:t>4.1.2 Матричный </a:t>
            </a:r>
            <a:r>
              <a:rPr lang="ru-RU" sz="1300" i="1" dirty="0">
                <a:solidFill>
                  <a:srgbClr val="00B050"/>
                </a:solidFill>
              </a:rPr>
              <a:t>метод</a:t>
            </a:r>
          </a:p>
          <a:p>
            <a:pPr lvl="1"/>
            <a:r>
              <a:rPr lang="ru-RU" b="1" dirty="0" smtClean="0"/>
              <a:t>4.2. </a:t>
            </a:r>
            <a:r>
              <a:rPr lang="ru-RU" b="1" dirty="0" smtClean="0">
                <a:solidFill>
                  <a:srgbClr val="FF0000"/>
                </a:solidFill>
              </a:rPr>
              <a:t>Наиболее </a:t>
            </a:r>
            <a:r>
              <a:rPr lang="ru-RU" b="1" dirty="0">
                <a:solidFill>
                  <a:srgbClr val="FF0000"/>
                </a:solidFill>
              </a:rPr>
              <a:t>распространенные методы оценки риска</a:t>
            </a:r>
          </a:p>
          <a:p>
            <a:pPr lvl="2"/>
            <a:r>
              <a:rPr lang="ru-RU" i="1" dirty="0" smtClean="0">
                <a:solidFill>
                  <a:srgbClr val="7030A0"/>
                </a:solidFill>
              </a:rPr>
              <a:t>4.2.1. Матричный </a:t>
            </a:r>
            <a:r>
              <a:rPr lang="ru-RU" i="1" dirty="0">
                <a:solidFill>
                  <a:srgbClr val="7030A0"/>
                </a:solidFill>
              </a:rPr>
              <a:t>метод на основе балльной оценки</a:t>
            </a:r>
            <a:endParaRPr lang="ru-RU" sz="1000" i="1" dirty="0">
              <a:solidFill>
                <a:srgbClr val="7030A0"/>
              </a:solidFill>
            </a:endParaRPr>
          </a:p>
          <a:p>
            <a:pPr lvl="2"/>
            <a:r>
              <a:rPr lang="ru-RU" i="1" dirty="0" smtClean="0">
                <a:solidFill>
                  <a:srgbClr val="7030A0"/>
                </a:solidFill>
              </a:rPr>
              <a:t>4.2.2. Анализ </a:t>
            </a:r>
            <a:r>
              <a:rPr lang="ru-RU" i="1" dirty="0">
                <a:solidFill>
                  <a:srgbClr val="7030A0"/>
                </a:solidFill>
              </a:rPr>
              <a:t>«галстук-бабочка» (</a:t>
            </a:r>
            <a:r>
              <a:rPr lang="ru-RU" i="1" dirty="0" err="1">
                <a:solidFill>
                  <a:srgbClr val="7030A0"/>
                </a:solidFill>
              </a:rPr>
              <a:t>Bow</a:t>
            </a:r>
            <a:r>
              <a:rPr lang="ru-RU" i="1" dirty="0">
                <a:solidFill>
                  <a:srgbClr val="7030A0"/>
                </a:solidFill>
              </a:rPr>
              <a:t> </a:t>
            </a:r>
            <a:r>
              <a:rPr lang="ru-RU" i="1" dirty="0" err="1">
                <a:solidFill>
                  <a:srgbClr val="7030A0"/>
                </a:solidFill>
              </a:rPr>
              <a:t>Tie</a:t>
            </a:r>
            <a:r>
              <a:rPr lang="ru-RU" i="1" dirty="0">
                <a:solidFill>
                  <a:srgbClr val="7030A0"/>
                </a:solidFill>
              </a:rPr>
              <a:t> </a:t>
            </a:r>
            <a:r>
              <a:rPr lang="ru-RU" i="1" dirty="0" err="1">
                <a:solidFill>
                  <a:srgbClr val="7030A0"/>
                </a:solidFill>
              </a:rPr>
              <a:t>Analysis</a:t>
            </a:r>
            <a:r>
              <a:rPr lang="ru-RU" i="1" dirty="0">
                <a:solidFill>
                  <a:srgbClr val="7030A0"/>
                </a:solidFill>
              </a:rPr>
              <a:t>)</a:t>
            </a:r>
            <a:endParaRPr lang="ru-RU" sz="1000" i="1" dirty="0">
              <a:solidFill>
                <a:srgbClr val="7030A0"/>
              </a:solidFill>
            </a:endParaRPr>
          </a:p>
          <a:p>
            <a:pPr lvl="1"/>
            <a:r>
              <a:rPr lang="ru-RU" b="1" dirty="0" smtClean="0"/>
              <a:t>4.3 </a:t>
            </a:r>
            <a:r>
              <a:rPr lang="ru-RU" b="1" dirty="0" smtClean="0">
                <a:solidFill>
                  <a:srgbClr val="FF0000"/>
                </a:solidFill>
              </a:rPr>
              <a:t>Методы </a:t>
            </a:r>
            <a:r>
              <a:rPr lang="ru-RU" b="1" dirty="0">
                <a:solidFill>
                  <a:srgbClr val="FF0000"/>
                </a:solidFill>
              </a:rPr>
              <a:t>оценки рисков производственных процессов и технологических систем</a:t>
            </a:r>
          </a:p>
          <a:p>
            <a:pPr lvl="2"/>
            <a:r>
              <a:rPr lang="ru-RU" i="1" dirty="0" smtClean="0">
                <a:solidFill>
                  <a:srgbClr val="00B0F0"/>
                </a:solidFill>
              </a:rPr>
              <a:t>4.3.1. Анализ </a:t>
            </a:r>
            <a:r>
              <a:rPr lang="ru-RU" i="1" dirty="0">
                <a:solidFill>
                  <a:srgbClr val="00B0F0"/>
                </a:solidFill>
              </a:rPr>
              <a:t>причинно-следственных связей</a:t>
            </a:r>
            <a:endParaRPr lang="ru-RU" sz="1000" i="1" dirty="0">
              <a:solidFill>
                <a:srgbClr val="00B0F0"/>
              </a:solidFill>
            </a:endParaRPr>
          </a:p>
          <a:p>
            <a:pPr lvl="2"/>
            <a:r>
              <a:rPr lang="ru-RU" i="1" dirty="0" smtClean="0">
                <a:solidFill>
                  <a:srgbClr val="00B0F0"/>
                </a:solidFill>
              </a:rPr>
              <a:t>4.3.2. Метод </a:t>
            </a:r>
            <a:r>
              <a:rPr lang="ru-RU" i="1" dirty="0">
                <a:solidFill>
                  <a:srgbClr val="00B0F0"/>
                </a:solidFill>
              </a:rPr>
              <a:t>анализа сценариев</a:t>
            </a:r>
            <a:endParaRPr lang="ru-RU" sz="1000" i="1" dirty="0">
              <a:solidFill>
                <a:srgbClr val="00B0F0"/>
              </a:solidFill>
            </a:endParaRPr>
          </a:p>
          <a:p>
            <a:pPr lvl="2"/>
            <a:r>
              <a:rPr lang="ru-RU" i="1" dirty="0" smtClean="0">
                <a:solidFill>
                  <a:srgbClr val="00B0F0"/>
                </a:solidFill>
              </a:rPr>
              <a:t>4.3.3. Метод </a:t>
            </a:r>
            <a:r>
              <a:rPr lang="ru-RU" i="1" dirty="0">
                <a:solidFill>
                  <a:srgbClr val="00B0F0"/>
                </a:solidFill>
              </a:rPr>
              <a:t>анализа «дерева </a:t>
            </a:r>
            <a:r>
              <a:rPr lang="ru-RU" i="1" dirty="0" smtClean="0">
                <a:solidFill>
                  <a:srgbClr val="00B0F0"/>
                </a:solidFill>
              </a:rPr>
              <a:t>решений»</a:t>
            </a:r>
            <a:r>
              <a:rPr lang="ru-RU" sz="1000" i="1" dirty="0">
                <a:solidFill>
                  <a:srgbClr val="00B0F0"/>
                </a:solidFill>
              </a:rPr>
              <a:t> </a:t>
            </a:r>
            <a:endParaRPr lang="ru-RU" sz="1000" i="1" dirty="0" smtClean="0">
              <a:solidFill>
                <a:srgbClr val="00B0F0"/>
              </a:solidFill>
            </a:endParaRPr>
          </a:p>
          <a:p>
            <a:pPr lvl="2"/>
            <a:r>
              <a:rPr lang="ru-RU" sz="1000" i="1" dirty="0" smtClean="0">
                <a:solidFill>
                  <a:srgbClr val="00B0F0"/>
                </a:solidFill>
              </a:rPr>
              <a:t>4.3.4. </a:t>
            </a:r>
            <a:r>
              <a:rPr lang="ru-RU" i="1" dirty="0" smtClean="0">
                <a:solidFill>
                  <a:srgbClr val="00B0F0"/>
                </a:solidFill>
              </a:rPr>
              <a:t>Метод </a:t>
            </a:r>
            <a:r>
              <a:rPr lang="ru-RU" i="1" dirty="0">
                <a:solidFill>
                  <a:srgbClr val="00B0F0"/>
                </a:solidFill>
              </a:rPr>
              <a:t>анализа уровней защиты </a:t>
            </a:r>
            <a:r>
              <a:rPr lang="en-US" i="1" dirty="0">
                <a:solidFill>
                  <a:srgbClr val="00B0F0"/>
                </a:solidFill>
              </a:rPr>
              <a:t>(LOPA – Layers of Protection </a:t>
            </a:r>
            <a:r>
              <a:rPr lang="en-US" i="1" dirty="0" smtClean="0">
                <a:solidFill>
                  <a:srgbClr val="00B0F0"/>
                </a:solidFill>
              </a:rPr>
              <a:t>Analysis)</a:t>
            </a:r>
            <a:endParaRPr lang="ru-RU" i="1" dirty="0">
              <a:solidFill>
                <a:srgbClr val="00B0F0"/>
              </a:solidFill>
            </a:endParaRPr>
          </a:p>
          <a:p>
            <a:pPr lvl="2"/>
            <a:r>
              <a:rPr lang="ru-RU" i="1" dirty="0" smtClean="0">
                <a:solidFill>
                  <a:srgbClr val="00B0F0"/>
                </a:solidFill>
              </a:rPr>
              <a:t>4.3.5. Метод </a:t>
            </a:r>
            <a:r>
              <a:rPr lang="ru-RU" i="1" dirty="0">
                <a:solidFill>
                  <a:srgbClr val="00B0F0"/>
                </a:solidFill>
              </a:rPr>
              <a:t>технического обслуживания, направленный на обеспечение надежности</a:t>
            </a:r>
          </a:p>
          <a:p>
            <a:pPr lvl="1"/>
            <a:r>
              <a:rPr lang="ru-RU" b="1" dirty="0" smtClean="0"/>
              <a:t>4.4 </a:t>
            </a:r>
            <a:r>
              <a:rPr lang="ru-RU" b="1" dirty="0" smtClean="0">
                <a:solidFill>
                  <a:srgbClr val="FF0000"/>
                </a:solidFill>
              </a:rPr>
              <a:t>Методы </a:t>
            </a:r>
            <a:r>
              <a:rPr lang="ru-RU" b="1" dirty="0">
                <a:solidFill>
                  <a:srgbClr val="FF0000"/>
                </a:solidFill>
              </a:rPr>
              <a:t>оценки рисков, связанных с безопасностью продукции, оборудования и производственных процессов</a:t>
            </a:r>
          </a:p>
          <a:p>
            <a:pPr lvl="2"/>
            <a:r>
              <a:rPr lang="ru-RU" i="1" dirty="0" smtClean="0">
                <a:solidFill>
                  <a:schemeClr val="accent6"/>
                </a:solidFill>
              </a:rPr>
              <a:t>4.4.1. Анализ </a:t>
            </a:r>
            <a:r>
              <a:rPr lang="ru-RU" i="1" dirty="0">
                <a:solidFill>
                  <a:schemeClr val="accent6"/>
                </a:solidFill>
              </a:rPr>
              <a:t>опасности и критических контрольных точек</a:t>
            </a:r>
            <a:endParaRPr lang="ru-RU" sz="1000" i="1" dirty="0">
              <a:solidFill>
                <a:schemeClr val="accent6"/>
              </a:solidFill>
            </a:endParaRPr>
          </a:p>
          <a:p>
            <a:pPr lvl="2"/>
            <a:r>
              <a:rPr lang="ru-RU" i="1" dirty="0" smtClean="0">
                <a:solidFill>
                  <a:schemeClr val="accent6"/>
                </a:solidFill>
              </a:rPr>
              <a:t>4.4.2.  Исследование </a:t>
            </a:r>
            <a:r>
              <a:rPr lang="ru-RU" i="1" dirty="0">
                <a:solidFill>
                  <a:schemeClr val="accent6"/>
                </a:solidFill>
              </a:rPr>
              <a:t>HAZOP</a:t>
            </a:r>
            <a:endParaRPr lang="ru-RU" sz="1000" i="1" dirty="0">
              <a:solidFill>
                <a:schemeClr val="accent6"/>
              </a:solidFill>
            </a:endParaRPr>
          </a:p>
          <a:p>
            <a:pPr lvl="0"/>
            <a:r>
              <a:rPr lang="ru-RU" b="1" dirty="0" smtClean="0"/>
              <a:t>5.</a:t>
            </a:r>
            <a:r>
              <a:rPr lang="ru-RU" b="1" dirty="0" smtClean="0">
                <a:solidFill>
                  <a:srgbClr val="FF0000"/>
                </a:solidFill>
              </a:rPr>
              <a:t>Иные </a:t>
            </a:r>
            <a:r>
              <a:rPr lang="ru-RU" b="1" dirty="0">
                <a:solidFill>
                  <a:srgbClr val="FF0000"/>
                </a:solidFill>
              </a:rPr>
              <a:t>методы, применяемые для оценки профессиональных рисков</a:t>
            </a:r>
          </a:p>
          <a:p>
            <a:pPr lvl="1"/>
            <a:r>
              <a:rPr lang="ru-RU" i="1" dirty="0" smtClean="0"/>
              <a:t>5.1 Структурированный </a:t>
            </a:r>
            <a:r>
              <a:rPr lang="ru-RU" i="1" dirty="0"/>
              <a:t>метод «Что, если?» (SWIFT)</a:t>
            </a:r>
            <a:endParaRPr lang="ru-RU" sz="1050" i="1" dirty="0"/>
          </a:p>
          <a:p>
            <a:pPr lvl="1"/>
            <a:r>
              <a:rPr lang="ru-RU" i="1" dirty="0" smtClean="0"/>
              <a:t>5.2 Метод </a:t>
            </a:r>
            <a:r>
              <a:rPr lang="ru-RU" i="1" dirty="0"/>
              <a:t>анализа влияния человеческого фактора (HRA – </a:t>
            </a:r>
            <a:r>
              <a:rPr lang="ru-RU" i="1" dirty="0" err="1"/>
              <a:t>Human</a:t>
            </a:r>
            <a:r>
              <a:rPr lang="ru-RU" i="1" dirty="0"/>
              <a:t> </a:t>
            </a:r>
            <a:r>
              <a:rPr lang="ru-RU" i="1" dirty="0" err="1"/>
              <a:t>Reliability</a:t>
            </a:r>
            <a:r>
              <a:rPr lang="ru-RU" i="1" dirty="0"/>
              <a:t> </a:t>
            </a:r>
            <a:r>
              <a:rPr lang="ru-RU" i="1" dirty="0" err="1"/>
              <a:t>Assessment</a:t>
            </a:r>
            <a:r>
              <a:rPr lang="ru-RU" i="1" dirty="0"/>
              <a:t>)</a:t>
            </a:r>
            <a:endParaRPr lang="ru-RU" sz="1050" i="1" dirty="0"/>
          </a:p>
          <a:p>
            <a:pPr lvl="1"/>
            <a:r>
              <a:rPr lang="ru-RU" i="1" dirty="0" smtClean="0"/>
              <a:t>5.3 Оценка </a:t>
            </a:r>
            <a:r>
              <a:rPr lang="ru-RU" i="1" dirty="0"/>
              <a:t>риска получения профессионального заболевания</a:t>
            </a:r>
            <a:endParaRPr lang="ru-RU" sz="1050" i="1" dirty="0"/>
          </a:p>
          <a:p>
            <a:pPr lvl="1"/>
            <a:r>
              <a:rPr lang="ru-RU" i="1" dirty="0" smtClean="0"/>
              <a:t>5.4 Анализ </a:t>
            </a:r>
            <a:r>
              <a:rPr lang="ru-RU" i="1" dirty="0"/>
              <a:t>эффективности затрат (анализ «затрат и выгод»)</a:t>
            </a:r>
            <a:endParaRPr lang="ru-RU" sz="1050" i="1" dirty="0"/>
          </a:p>
          <a:p>
            <a:endParaRPr lang="ru-RU" dirty="0"/>
          </a:p>
        </p:txBody>
      </p:sp>
    </p:spTree>
    <p:extLst>
      <p:ext uri="{BB962C8B-B14F-4D97-AF65-F5344CB8AC3E}">
        <p14:creationId xmlns:p14="http://schemas.microsoft.com/office/powerpoint/2010/main" val="26489035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55941" y="1836648"/>
            <a:ext cx="6447727" cy="1034473"/>
          </a:xfrm>
        </p:spPr>
        <p:style>
          <a:lnRef idx="2">
            <a:schemeClr val="accent2"/>
          </a:lnRef>
          <a:fillRef idx="1">
            <a:schemeClr val="lt1"/>
          </a:fillRef>
          <a:effectRef idx="0">
            <a:schemeClr val="accent2"/>
          </a:effectRef>
          <a:fontRef idx="minor">
            <a:schemeClr val="dk1"/>
          </a:fontRef>
        </p:style>
        <p:txBody>
          <a:bodyPr>
            <a:normAutofit/>
          </a:bodyPr>
          <a:lstStyle/>
          <a:p>
            <a:r>
              <a:rPr lang="ru-RU" sz="2000" dirty="0" smtClean="0"/>
              <a:t>Приказ Минтруда РФ от 29.10.2021 г. </a:t>
            </a:r>
            <a:r>
              <a:rPr lang="ru-RU" sz="2000" smtClean="0"/>
              <a:t>№ 776н «Примерное </a:t>
            </a:r>
            <a:r>
              <a:rPr lang="ru-RU" sz="2000" dirty="0"/>
              <a:t>положение о системе управления </a:t>
            </a:r>
            <a:r>
              <a:rPr lang="ru-RU" sz="2000"/>
              <a:t>охраной </a:t>
            </a:r>
            <a:r>
              <a:rPr lang="ru-RU" sz="2000" smtClean="0"/>
              <a:t>труда»</a:t>
            </a:r>
            <a:endParaRPr lang="ru-RU" sz="2000" dirty="0"/>
          </a:p>
          <a:p>
            <a:endParaRPr lang="ru-RU" sz="2000" dirty="0"/>
          </a:p>
        </p:txBody>
      </p:sp>
      <p:grpSp>
        <p:nvGrpSpPr>
          <p:cNvPr id="5" name="Group 2"/>
          <p:cNvGrpSpPr>
            <a:grpSpLocks/>
          </p:cNvGrpSpPr>
          <p:nvPr/>
        </p:nvGrpSpPr>
        <p:grpSpPr bwMode="auto">
          <a:xfrm>
            <a:off x="631500" y="1505527"/>
            <a:ext cx="8041446" cy="4739120"/>
            <a:chOff x="1508" y="1847"/>
            <a:chExt cx="17683" cy="8953"/>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2" y="4200"/>
              <a:ext cx="10699" cy="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 y="1847"/>
              <a:ext cx="133"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a:spLocks/>
            </p:cNvSpPr>
            <p:nvPr/>
          </p:nvSpPr>
          <p:spPr bwMode="auto">
            <a:xfrm>
              <a:off x="1717" y="1848"/>
              <a:ext cx="146" cy="162"/>
            </a:xfrm>
            <a:custGeom>
              <a:avLst/>
              <a:gdLst>
                <a:gd name="T0" fmla="+- 0 1863 1718"/>
                <a:gd name="T1" fmla="*/ T0 w 146"/>
                <a:gd name="T2" fmla="+- 0 1848 1848"/>
                <a:gd name="T3" fmla="*/ 1848 h 162"/>
                <a:gd name="T4" fmla="+- 0 1825 1718"/>
                <a:gd name="T5" fmla="*/ T4 w 146"/>
                <a:gd name="T6" fmla="+- 0 1848 1848"/>
                <a:gd name="T7" fmla="*/ 1848 h 162"/>
                <a:gd name="T8" fmla="+- 0 1825 1718"/>
                <a:gd name="T9" fmla="*/ T8 w 146"/>
                <a:gd name="T10" fmla="+- 0 1912 1848"/>
                <a:gd name="T11" fmla="*/ 1912 h 162"/>
                <a:gd name="T12" fmla="+- 0 1756 1718"/>
                <a:gd name="T13" fmla="*/ T12 w 146"/>
                <a:gd name="T14" fmla="+- 0 1912 1848"/>
                <a:gd name="T15" fmla="*/ 1912 h 162"/>
                <a:gd name="T16" fmla="+- 0 1756 1718"/>
                <a:gd name="T17" fmla="*/ T16 w 146"/>
                <a:gd name="T18" fmla="+- 0 1848 1848"/>
                <a:gd name="T19" fmla="*/ 1848 h 162"/>
                <a:gd name="T20" fmla="+- 0 1718 1718"/>
                <a:gd name="T21" fmla="*/ T20 w 146"/>
                <a:gd name="T22" fmla="+- 0 1848 1848"/>
                <a:gd name="T23" fmla="*/ 1848 h 162"/>
                <a:gd name="T24" fmla="+- 0 1718 1718"/>
                <a:gd name="T25" fmla="*/ T24 w 146"/>
                <a:gd name="T26" fmla="+- 0 1912 1848"/>
                <a:gd name="T27" fmla="*/ 1912 h 162"/>
                <a:gd name="T28" fmla="+- 0 1718 1718"/>
                <a:gd name="T29" fmla="*/ T28 w 146"/>
                <a:gd name="T30" fmla="+- 0 1940 1848"/>
                <a:gd name="T31" fmla="*/ 1940 h 162"/>
                <a:gd name="T32" fmla="+- 0 1718 1718"/>
                <a:gd name="T33" fmla="*/ T32 w 146"/>
                <a:gd name="T34" fmla="+- 0 2010 1848"/>
                <a:gd name="T35" fmla="*/ 2010 h 162"/>
                <a:gd name="T36" fmla="+- 0 1756 1718"/>
                <a:gd name="T37" fmla="*/ T36 w 146"/>
                <a:gd name="T38" fmla="+- 0 2010 1848"/>
                <a:gd name="T39" fmla="*/ 2010 h 162"/>
                <a:gd name="T40" fmla="+- 0 1756 1718"/>
                <a:gd name="T41" fmla="*/ T40 w 146"/>
                <a:gd name="T42" fmla="+- 0 1940 1848"/>
                <a:gd name="T43" fmla="*/ 1940 h 162"/>
                <a:gd name="T44" fmla="+- 0 1825 1718"/>
                <a:gd name="T45" fmla="*/ T44 w 146"/>
                <a:gd name="T46" fmla="+- 0 1940 1848"/>
                <a:gd name="T47" fmla="*/ 1940 h 162"/>
                <a:gd name="T48" fmla="+- 0 1825 1718"/>
                <a:gd name="T49" fmla="*/ T48 w 146"/>
                <a:gd name="T50" fmla="+- 0 2010 1848"/>
                <a:gd name="T51" fmla="*/ 2010 h 162"/>
                <a:gd name="T52" fmla="+- 0 1863 1718"/>
                <a:gd name="T53" fmla="*/ T52 w 146"/>
                <a:gd name="T54" fmla="+- 0 2010 1848"/>
                <a:gd name="T55" fmla="*/ 2010 h 162"/>
                <a:gd name="T56" fmla="+- 0 1863 1718"/>
                <a:gd name="T57" fmla="*/ T56 w 146"/>
                <a:gd name="T58" fmla="+- 0 1940 1848"/>
                <a:gd name="T59" fmla="*/ 1940 h 162"/>
                <a:gd name="T60" fmla="+- 0 1863 1718"/>
                <a:gd name="T61" fmla="*/ T60 w 146"/>
                <a:gd name="T62" fmla="+- 0 1912 1848"/>
                <a:gd name="T63" fmla="*/ 1912 h 162"/>
                <a:gd name="T64" fmla="+- 0 1863 1718"/>
                <a:gd name="T65" fmla="*/ T64 w 146"/>
                <a:gd name="T66" fmla="+- 0 1848 1848"/>
                <a:gd name="T67" fmla="*/ 1848 h 1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46" h="162">
                  <a:moveTo>
                    <a:pt x="145" y="0"/>
                  </a:moveTo>
                  <a:lnTo>
                    <a:pt x="107" y="0"/>
                  </a:lnTo>
                  <a:lnTo>
                    <a:pt x="107" y="64"/>
                  </a:lnTo>
                  <a:lnTo>
                    <a:pt x="38" y="64"/>
                  </a:lnTo>
                  <a:lnTo>
                    <a:pt x="38" y="0"/>
                  </a:lnTo>
                  <a:lnTo>
                    <a:pt x="0" y="0"/>
                  </a:lnTo>
                  <a:lnTo>
                    <a:pt x="0" y="64"/>
                  </a:lnTo>
                  <a:lnTo>
                    <a:pt x="0" y="92"/>
                  </a:lnTo>
                  <a:lnTo>
                    <a:pt x="0" y="162"/>
                  </a:lnTo>
                  <a:lnTo>
                    <a:pt x="38" y="162"/>
                  </a:lnTo>
                  <a:lnTo>
                    <a:pt x="38" y="92"/>
                  </a:lnTo>
                  <a:lnTo>
                    <a:pt x="107" y="92"/>
                  </a:lnTo>
                  <a:lnTo>
                    <a:pt x="107" y="162"/>
                  </a:lnTo>
                  <a:lnTo>
                    <a:pt x="145" y="162"/>
                  </a:lnTo>
                  <a:lnTo>
                    <a:pt x="145" y="92"/>
                  </a:lnTo>
                  <a:lnTo>
                    <a:pt x="145" y="64"/>
                  </a:lnTo>
                  <a:lnTo>
                    <a:pt x="145"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9" y="1847"/>
              <a:ext cx="152"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5" y="1847"/>
              <a:ext cx="153"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8" y="1847"/>
              <a:ext cx="139"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29" y="1847"/>
              <a:ext cx="13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0" y="1847"/>
              <a:ext cx="153"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1" y="1847"/>
              <a:ext cx="16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4" y="1847"/>
              <a:ext cx="165"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08059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1007" y="1025236"/>
            <a:ext cx="4254884" cy="5112137"/>
          </a:xfrm>
        </p:spPr>
        <p:txBody>
          <a:bodyPr>
            <a:normAutofit/>
          </a:bodyPr>
          <a:lstStyle/>
          <a:p>
            <a:r>
              <a:rPr lang="ru-RU" b="1" dirty="0"/>
              <a:t>Статья 217. Система управления охраной труда Примерное положение о системе управления</a:t>
            </a:r>
          </a:p>
          <a:p>
            <a:r>
              <a:rPr lang="ru-RU" b="1" dirty="0"/>
              <a:t>охраной труда </a:t>
            </a:r>
            <a:r>
              <a:rPr lang="ru-RU" dirty="0"/>
              <a:t>утверждается </a:t>
            </a:r>
            <a:r>
              <a:rPr lang="ru-RU" b="1" u="heavy" dirty="0"/>
              <a:t>федеральным органом</a:t>
            </a:r>
            <a:r>
              <a:rPr lang="ru-RU" b="1" dirty="0"/>
              <a:t> </a:t>
            </a:r>
            <a:r>
              <a:rPr lang="ru-RU" b="1" u="heavy" dirty="0"/>
              <a:t>исполнительной власти</a:t>
            </a:r>
            <a:r>
              <a:rPr lang="ru-RU" dirty="0"/>
              <a:t>, осуществляющим функции по выработке и реализации государственной политики и нормативно-правовому регулированию в сфере труда, с учетом мнения Российской трехсторонней комиссии по регулированию социально-трудовых отношений</a:t>
            </a:r>
          </a:p>
          <a:p>
            <a:endParaRPr lang="ru-RU" dirty="0"/>
          </a:p>
        </p:txBody>
      </p:sp>
      <p:grpSp>
        <p:nvGrpSpPr>
          <p:cNvPr id="5" name="Group 2"/>
          <p:cNvGrpSpPr>
            <a:grpSpLocks/>
          </p:cNvGrpSpPr>
          <p:nvPr/>
        </p:nvGrpSpPr>
        <p:grpSpPr bwMode="auto">
          <a:xfrm>
            <a:off x="4860145" y="822158"/>
            <a:ext cx="4645660" cy="2930753"/>
            <a:chOff x="11044" y="2558"/>
            <a:chExt cx="7316" cy="4616"/>
          </a:xfrm>
        </p:grpSpPr>
        <p:sp>
          <p:nvSpPr>
            <p:cNvPr id="12" name="Freeform 11"/>
            <p:cNvSpPr>
              <a:spLocks/>
            </p:cNvSpPr>
            <p:nvPr/>
          </p:nvSpPr>
          <p:spPr bwMode="auto">
            <a:xfrm>
              <a:off x="14284" y="2558"/>
              <a:ext cx="4076" cy="4040"/>
            </a:xfrm>
            <a:custGeom>
              <a:avLst/>
              <a:gdLst>
                <a:gd name="T0" fmla="+- 0 16820 14285"/>
                <a:gd name="T1" fmla="*/ T0 w 4076"/>
                <a:gd name="T2" fmla="+- 0 2558 2558"/>
                <a:gd name="T3" fmla="*/ 2558 h 4040"/>
                <a:gd name="T4" fmla="+- 0 14285 14285"/>
                <a:gd name="T5" fmla="*/ T4 w 4076"/>
                <a:gd name="T6" fmla="+- 0 6598 2558"/>
                <a:gd name="T7" fmla="*/ 6598 h 4040"/>
                <a:gd name="T8" fmla="+- 0 18352 14285"/>
                <a:gd name="T9" fmla="*/ T8 w 4076"/>
                <a:gd name="T10" fmla="+- 0 6598 2558"/>
                <a:gd name="T11" fmla="*/ 6598 h 4040"/>
                <a:gd name="T12" fmla="+- 0 18360 14285"/>
                <a:gd name="T13" fmla="*/ T12 w 4076"/>
                <a:gd name="T14" fmla="+- 0 2569 2558"/>
                <a:gd name="T15" fmla="*/ 2569 h 4040"/>
                <a:gd name="T16" fmla="+- 0 16820 14285"/>
                <a:gd name="T17" fmla="*/ T16 w 4076"/>
                <a:gd name="T18" fmla="+- 0 2558 2558"/>
                <a:gd name="T19" fmla="*/ 2558 h 4040"/>
              </a:gdLst>
              <a:ahLst/>
              <a:cxnLst>
                <a:cxn ang="0">
                  <a:pos x="T1" y="T3"/>
                </a:cxn>
                <a:cxn ang="0">
                  <a:pos x="T5" y="T7"/>
                </a:cxn>
                <a:cxn ang="0">
                  <a:pos x="T9" y="T11"/>
                </a:cxn>
                <a:cxn ang="0">
                  <a:pos x="T13" y="T15"/>
                </a:cxn>
                <a:cxn ang="0">
                  <a:pos x="T17" y="T19"/>
                </a:cxn>
              </a:cxnLst>
              <a:rect l="0" t="0" r="r" b="b"/>
              <a:pathLst>
                <a:path w="4076" h="4040">
                  <a:moveTo>
                    <a:pt x="2535" y="0"/>
                  </a:moveTo>
                  <a:lnTo>
                    <a:pt x="0" y="4040"/>
                  </a:lnTo>
                  <a:lnTo>
                    <a:pt x="4067" y="4040"/>
                  </a:lnTo>
                  <a:lnTo>
                    <a:pt x="4075" y="11"/>
                  </a:lnTo>
                  <a:lnTo>
                    <a:pt x="2535" y="0"/>
                  </a:lnTo>
                  <a:close/>
                </a:path>
              </a:pathLst>
            </a:custGeom>
            <a:solidFill>
              <a:srgbClr val="999999">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pic>
          <p:nvPicPr>
            <p:cNvPr id="4109"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4" y="3096"/>
              <a:ext cx="7212"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5858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50983" y="406400"/>
            <a:ext cx="9264072" cy="5292436"/>
          </a:xfrm>
        </p:spPr>
        <p:txBody>
          <a:bodyPr>
            <a:normAutofit/>
          </a:bodyPr>
          <a:lstStyle/>
          <a:p>
            <a:r>
              <a:rPr lang="ru-RU" b="1" u="sng" dirty="0">
                <a:solidFill>
                  <a:srgbClr val="FF0000"/>
                </a:solidFill>
              </a:rPr>
              <a:t>1 Общие положения</a:t>
            </a:r>
          </a:p>
          <a:p>
            <a:pPr lvl="0"/>
            <a:r>
              <a:rPr lang="ru-RU" dirty="0" smtClean="0"/>
              <a:t>1. Примерное </a:t>
            </a:r>
            <a:r>
              <a:rPr lang="ru-RU" dirty="0"/>
              <a:t>положение о системе управления охраной труда (далее - Примерное положение) разработано в целях </a:t>
            </a:r>
            <a:r>
              <a:rPr lang="ru-RU" b="1" dirty="0">
                <a:solidFill>
                  <a:srgbClr val="00B050"/>
                </a:solidFill>
              </a:rPr>
              <a:t>оказания содействия </a:t>
            </a:r>
            <a:r>
              <a:rPr lang="ru-RU" dirty="0"/>
              <a:t>работодателям </a:t>
            </a:r>
            <a:r>
              <a:rPr lang="ru-RU" b="1" dirty="0">
                <a:solidFill>
                  <a:srgbClr val="00B050"/>
                </a:solidFill>
              </a:rPr>
              <a:t>в соблюдении требований охраны труда</a:t>
            </a:r>
            <a:r>
              <a:rPr lang="ru-RU" b="1" dirty="0"/>
              <a:t> </a:t>
            </a:r>
            <a:r>
              <a:rPr lang="ru-RU" dirty="0"/>
              <a:t>посредством создания, внедрения и обеспечения функционирования системы управления охраной труда (далее - СУОТ) в организации, в </a:t>
            </a:r>
            <a:r>
              <a:rPr lang="ru-RU" b="1" dirty="0"/>
              <a:t>разработке локальных нормативных актов</a:t>
            </a:r>
            <a:r>
              <a:rPr lang="ru-RU" dirty="0"/>
              <a:t>, определяющих порядок функционирования СУОТ, в </a:t>
            </a:r>
            <a:r>
              <a:rPr lang="ru-RU" b="1" dirty="0"/>
              <a:t>разработке мер</a:t>
            </a:r>
            <a:r>
              <a:rPr lang="ru-RU" dirty="0"/>
              <a:t>, направленных на </a:t>
            </a:r>
            <a:r>
              <a:rPr lang="ru-RU" b="1" dirty="0"/>
              <a:t>создание безопасных условий труда</a:t>
            </a:r>
            <a:r>
              <a:rPr lang="ru-RU" dirty="0"/>
              <a:t>, </a:t>
            </a:r>
            <a:r>
              <a:rPr lang="ru-RU" b="1" dirty="0"/>
              <a:t>предотвращение производственного травматизма </a:t>
            </a:r>
            <a:r>
              <a:rPr lang="ru-RU" dirty="0"/>
              <a:t>и </a:t>
            </a:r>
            <a:r>
              <a:rPr lang="ru-RU" b="1" dirty="0"/>
              <a:t>профессиональной заболеваемости</a:t>
            </a:r>
            <a:r>
              <a:rPr lang="ru-RU" dirty="0"/>
              <a:t>. Работодатель </a:t>
            </a:r>
            <a:r>
              <a:rPr lang="ru-RU" b="1" dirty="0"/>
              <a:t>устанавливает </a:t>
            </a:r>
            <a:r>
              <a:rPr lang="ru-RU" dirty="0"/>
              <a:t>структуру и порядок функционирования СУОТ в </a:t>
            </a:r>
            <a:r>
              <a:rPr lang="ru-RU" b="1" dirty="0"/>
              <a:t>локальном нормативном акте</a:t>
            </a:r>
            <a:r>
              <a:rPr lang="ru-RU" dirty="0"/>
              <a:t>, принимаемом </a:t>
            </a:r>
            <a:r>
              <a:rPr lang="ru-RU" b="1" dirty="0"/>
              <a:t>с учетом </a:t>
            </a:r>
            <a:r>
              <a:rPr lang="ru-RU" dirty="0"/>
              <a:t>Примерного положения.</a:t>
            </a:r>
          </a:p>
          <a:p>
            <a:pPr lvl="0"/>
            <a:r>
              <a:rPr lang="ru-RU" dirty="0" smtClean="0"/>
              <a:t>2. СУОТ </a:t>
            </a:r>
            <a:r>
              <a:rPr lang="ru-RU" dirty="0"/>
              <a:t>является неотъемлемой частью управленческой и (или) производственной системы работодателя.</a:t>
            </a:r>
          </a:p>
          <a:p>
            <a:r>
              <a:rPr lang="ru-RU" dirty="0"/>
              <a:t>СУОТ представляет собой единство:</a:t>
            </a:r>
          </a:p>
          <a:p>
            <a:r>
              <a:rPr lang="ru-RU" i="1" u="sng" dirty="0"/>
              <a:t>а) организационной структуры управления организации (согласно штатному расписанию), предусматривающей установление обязанностей и ответственности в области охраны труда на всех уровнях управления;</a:t>
            </a:r>
          </a:p>
          <a:p>
            <a:r>
              <a:rPr lang="ru-RU" i="1" u="sng" dirty="0"/>
              <a:t>б) мероприятий, обеспечивающих функционирование СУОТ и контроль за эффективностью работы в области охраны труда;</a:t>
            </a:r>
          </a:p>
          <a:p>
            <a:r>
              <a:rPr lang="ru-RU" i="1" u="sng" dirty="0"/>
              <a:t>в) документированной информации, включающей локальные нормативные акты, регламентирующие </a:t>
            </a:r>
            <a:r>
              <a:rPr lang="ru-RU" i="1" u="sng" dirty="0" smtClean="0"/>
              <a:t>мероприятия.</a:t>
            </a:r>
            <a:endParaRPr lang="ru-RU" i="1" u="sng" dirty="0"/>
          </a:p>
          <a:p>
            <a:r>
              <a:rPr lang="ru-RU" dirty="0"/>
              <a:t>СУОТ, организационно-распорядительные и контрольно-учетные документы.</a:t>
            </a:r>
          </a:p>
          <a:p>
            <a:endParaRPr lang="ru-RU" dirty="0"/>
          </a:p>
        </p:txBody>
      </p:sp>
    </p:spTree>
    <p:extLst>
      <p:ext uri="{BB962C8B-B14F-4D97-AF65-F5344CB8AC3E}">
        <p14:creationId xmlns:p14="http://schemas.microsoft.com/office/powerpoint/2010/main" val="286606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43345" y="230909"/>
            <a:ext cx="8700655" cy="5130609"/>
          </a:xfrm>
        </p:spPr>
        <p:txBody>
          <a:bodyPr>
            <a:normAutofit lnSpcReduction="10000"/>
          </a:bodyPr>
          <a:lstStyle/>
          <a:p>
            <a:pPr lvl="0"/>
            <a:r>
              <a:rPr lang="ru-RU" dirty="0" smtClean="0"/>
              <a:t>3. Создание </a:t>
            </a:r>
            <a:r>
              <a:rPr lang="ru-RU" dirty="0"/>
              <a:t>и обеспечение функционирования СУОТ осуществляются работодателем </a:t>
            </a:r>
            <a:r>
              <a:rPr lang="ru-RU" b="1" dirty="0"/>
              <a:t>с учетом </a:t>
            </a:r>
            <a:r>
              <a:rPr lang="ru-RU" dirty="0"/>
              <a:t>специфики </a:t>
            </a:r>
            <a:r>
              <a:rPr lang="ru-RU" b="1" dirty="0"/>
              <a:t>деятельности </a:t>
            </a:r>
            <a:r>
              <a:rPr lang="ru-RU" dirty="0"/>
              <a:t>организации, принятых на себя </a:t>
            </a:r>
            <a:r>
              <a:rPr lang="ru-RU" b="1" dirty="0"/>
              <a:t>обязательств </a:t>
            </a:r>
            <a:r>
              <a:rPr lang="ru-RU" dirty="0"/>
              <a:t>по охране труда, </a:t>
            </a:r>
            <a:r>
              <a:rPr lang="ru-RU" b="1" dirty="0"/>
              <a:t>содержащихся </a:t>
            </a:r>
            <a:r>
              <a:rPr lang="ru-RU" dirty="0"/>
              <a:t>в международных, межгосударственных и национальных </a:t>
            </a:r>
            <a:r>
              <a:rPr lang="ru-RU" b="1" dirty="0"/>
              <a:t>стандартах и руководствах</a:t>
            </a:r>
            <a:r>
              <a:rPr lang="ru-RU" dirty="0"/>
              <a:t>, </a:t>
            </a:r>
            <a:r>
              <a:rPr lang="ru-RU" b="1" dirty="0"/>
              <a:t>достижений </a:t>
            </a:r>
            <a:r>
              <a:rPr lang="ru-RU" dirty="0"/>
              <a:t>современной науки и </a:t>
            </a:r>
            <a:r>
              <a:rPr lang="ru-RU" b="1" dirty="0"/>
              <a:t>наилучших применимых практик </a:t>
            </a:r>
            <a:r>
              <a:rPr lang="ru-RU" dirty="0"/>
              <a:t>по охране труда.</a:t>
            </a:r>
          </a:p>
          <a:p>
            <a:pPr lvl="0"/>
            <a:r>
              <a:rPr lang="ru-RU" dirty="0" smtClean="0"/>
              <a:t>4. Разработка </a:t>
            </a:r>
            <a:r>
              <a:rPr lang="ru-RU" dirty="0"/>
              <a:t>и внедрение СУОТ </a:t>
            </a:r>
            <a:r>
              <a:rPr lang="ru-RU" b="1" dirty="0"/>
              <a:t>обеспечивают достижение </a:t>
            </a:r>
            <a:r>
              <a:rPr lang="ru-RU" dirty="0"/>
              <a:t>согласно политике (стратегии) организации в области охраны труда </a:t>
            </a:r>
            <a:r>
              <a:rPr lang="ru-RU" b="1" dirty="0"/>
              <a:t>ожидаемых результатов </a:t>
            </a:r>
            <a:r>
              <a:rPr lang="ru-RU" dirty="0"/>
              <a:t>в области </a:t>
            </a:r>
            <a:r>
              <a:rPr lang="ru-RU" b="1" dirty="0"/>
              <a:t>улучшения </a:t>
            </a:r>
            <a:r>
              <a:rPr lang="ru-RU" dirty="0"/>
              <a:t>условий и охраны труда, которые включают в себя:</a:t>
            </a:r>
          </a:p>
          <a:p>
            <a:r>
              <a:rPr lang="ru-RU" i="1" dirty="0"/>
              <a:t>а) постоянное </a:t>
            </a:r>
            <a:r>
              <a:rPr lang="ru-RU" b="1" i="1" dirty="0"/>
              <a:t>улучшение показателей </a:t>
            </a:r>
            <a:r>
              <a:rPr lang="ru-RU" i="1" dirty="0"/>
              <a:t>в области охраны труда;</a:t>
            </a:r>
          </a:p>
          <a:p>
            <a:r>
              <a:rPr lang="ru-RU" i="1" dirty="0"/>
              <a:t>б) </a:t>
            </a:r>
            <a:r>
              <a:rPr lang="ru-RU" b="1" i="1" dirty="0"/>
              <a:t>соблюдение </a:t>
            </a:r>
            <a:r>
              <a:rPr lang="ru-RU" i="1" dirty="0"/>
              <a:t>законодательных и иных норм;</a:t>
            </a:r>
          </a:p>
          <a:p>
            <a:r>
              <a:rPr lang="ru-RU" i="1" dirty="0"/>
              <a:t>в) </a:t>
            </a:r>
            <a:r>
              <a:rPr lang="ru-RU" b="1" i="1" dirty="0"/>
              <a:t>достижение целей </a:t>
            </a:r>
            <a:r>
              <a:rPr lang="ru-RU" i="1" dirty="0"/>
              <a:t>в области охраны труда.</a:t>
            </a:r>
          </a:p>
          <a:p>
            <a:pPr lvl="0"/>
            <a:r>
              <a:rPr lang="ru-RU" dirty="0" smtClean="0"/>
              <a:t>5. СУОТ </a:t>
            </a:r>
            <a:r>
              <a:rPr lang="ru-RU" b="1" dirty="0">
                <a:solidFill>
                  <a:srgbClr val="00B050"/>
                </a:solidFill>
              </a:rPr>
              <a:t>разрабатывается в целях исключения и (или) минимизации профессиональных рисков </a:t>
            </a:r>
            <a:r>
              <a:rPr lang="ru-RU" dirty="0"/>
              <a:t>в области охраны труда и управления указанными рисками (выявления опасностей, оценки уровней и снижения уровней профессиональных рисков), находящихся под управлением работодателя (руководителя организации), с учетом потребностей и ожиданий работников организации, а также других заинтересованных сторон.</a:t>
            </a:r>
          </a:p>
          <a:p>
            <a:pPr lvl="0"/>
            <a:r>
              <a:rPr lang="ru-RU" b="1" dirty="0" smtClean="0"/>
              <a:t>6. </a:t>
            </a:r>
            <a:r>
              <a:rPr lang="ru-RU" b="1" dirty="0" smtClean="0">
                <a:solidFill>
                  <a:srgbClr val="00B050"/>
                </a:solidFill>
              </a:rPr>
              <a:t>Положения</a:t>
            </a:r>
            <a:r>
              <a:rPr lang="ru-RU" b="1" dirty="0" smtClean="0"/>
              <a:t> </a:t>
            </a:r>
            <a:r>
              <a:rPr lang="ru-RU" dirty="0"/>
              <a:t>СУОТ распространяются </a:t>
            </a:r>
            <a:r>
              <a:rPr lang="ru-RU" b="1" dirty="0">
                <a:solidFill>
                  <a:srgbClr val="00B050"/>
                </a:solidFill>
              </a:rPr>
              <a:t>на всех работников, работающих у работодателя </a:t>
            </a:r>
            <a:r>
              <a:rPr lang="ru-RU" dirty="0"/>
              <a:t>в соответствии с трудовым законодательством Российской Федерации. В рамках СУОТ учитывается деятельность </a:t>
            </a:r>
            <a:r>
              <a:rPr lang="ru-RU" b="1" dirty="0"/>
              <a:t>на всех рабочих местах, во всех структурных подразделениях </a:t>
            </a:r>
            <a:r>
              <a:rPr lang="ru-RU" dirty="0"/>
              <a:t>(филиалах, обособленных подразделениях, территориях, зданиях, сооружениях и других объектах) работодателя, находящихся в его ведении.</a:t>
            </a:r>
          </a:p>
          <a:p>
            <a:endParaRPr lang="ru-RU" dirty="0"/>
          </a:p>
        </p:txBody>
      </p:sp>
    </p:spTree>
    <p:extLst>
      <p:ext uri="{BB962C8B-B14F-4D97-AF65-F5344CB8AC3E}">
        <p14:creationId xmlns:p14="http://schemas.microsoft.com/office/powerpoint/2010/main" val="33352038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4" y="600365"/>
            <a:ext cx="8826884" cy="4761154"/>
          </a:xfrm>
        </p:spPr>
        <p:txBody>
          <a:bodyPr>
            <a:normAutofit fontScale="77500" lnSpcReduction="20000"/>
          </a:bodyPr>
          <a:lstStyle/>
          <a:p>
            <a:r>
              <a:rPr lang="ru-RU" b="1" u="sng" dirty="0" smtClean="0"/>
              <a:t> </a:t>
            </a:r>
            <a:r>
              <a:rPr lang="ru-RU" b="1" u="sng" dirty="0" smtClean="0">
                <a:solidFill>
                  <a:srgbClr val="FF0000"/>
                </a:solidFill>
              </a:rPr>
              <a:t>Разработка </a:t>
            </a:r>
            <a:r>
              <a:rPr lang="ru-RU" b="1" u="sng" dirty="0">
                <a:solidFill>
                  <a:srgbClr val="FF0000"/>
                </a:solidFill>
              </a:rPr>
              <a:t>и внедрение СУОТ</a:t>
            </a:r>
          </a:p>
          <a:p>
            <a:r>
              <a:rPr lang="ru-RU" b="1" dirty="0"/>
              <a:t> </a:t>
            </a:r>
            <a:endParaRPr lang="ru-RU" dirty="0"/>
          </a:p>
          <a:p>
            <a:pPr lvl="0"/>
            <a:r>
              <a:rPr lang="ru-RU" b="1" dirty="0" smtClean="0"/>
              <a:t>9. </a:t>
            </a:r>
            <a:r>
              <a:rPr lang="ru-RU" b="1" dirty="0" smtClean="0">
                <a:solidFill>
                  <a:srgbClr val="00B050"/>
                </a:solidFill>
              </a:rPr>
              <a:t>Политика </a:t>
            </a:r>
            <a:r>
              <a:rPr lang="ru-RU" dirty="0">
                <a:solidFill>
                  <a:srgbClr val="00B050"/>
                </a:solidFill>
              </a:rPr>
              <a:t>(стратегия) в области охраны труда </a:t>
            </a:r>
            <a:r>
              <a:rPr lang="ru-RU" b="1" dirty="0">
                <a:solidFill>
                  <a:srgbClr val="00B050"/>
                </a:solidFill>
              </a:rPr>
              <a:t>является</a:t>
            </a:r>
            <a:r>
              <a:rPr lang="ru-RU" dirty="0">
                <a:solidFill>
                  <a:srgbClr val="00B050"/>
                </a:solidFill>
              </a:rPr>
              <a:t>:</a:t>
            </a:r>
          </a:p>
          <a:p>
            <a:pPr marL="285750" lvl="0" indent="-285750">
              <a:buFont typeface="Wingdings" panose="05000000000000000000" pitchFamily="2" charset="2"/>
              <a:buChar char="ü"/>
            </a:pPr>
            <a:r>
              <a:rPr lang="ru-RU" b="1" i="1" dirty="0"/>
              <a:t>локальным актом или разделом локального акта </a:t>
            </a:r>
            <a:r>
              <a:rPr lang="ru-RU" i="1" dirty="0"/>
              <a:t>работодателя, в котором излагаются цели и мероприятия, направленные на сохранение жизни и здоровья работников;</a:t>
            </a:r>
          </a:p>
          <a:p>
            <a:pPr marL="285750" lvl="0" indent="-285750">
              <a:buFont typeface="Wingdings" panose="05000000000000000000" pitchFamily="2" charset="2"/>
              <a:buChar char="ü"/>
            </a:pPr>
            <a:r>
              <a:rPr lang="ru-RU" b="1" i="1" dirty="0"/>
              <a:t>публичной декларацией </a:t>
            </a:r>
            <a:r>
              <a:rPr lang="ru-RU" i="1" dirty="0"/>
              <a:t>работодателя о намерении и гарантированном выполнении им государственных нормативных требований охраны труда и добровольно принятых на себя обязательств с учетом мнения выборного органа первичной профсоюзной организации или иного уполномоченного работниками органа.</a:t>
            </a:r>
          </a:p>
          <a:p>
            <a:pPr lvl="0"/>
            <a:r>
              <a:rPr lang="ru-RU" dirty="0" smtClean="0"/>
              <a:t>10. </a:t>
            </a:r>
            <a:r>
              <a:rPr lang="ru-RU" dirty="0" smtClean="0">
                <a:solidFill>
                  <a:srgbClr val="00B050"/>
                </a:solidFill>
              </a:rPr>
              <a:t>Политика </a:t>
            </a:r>
            <a:r>
              <a:rPr lang="ru-RU" dirty="0">
                <a:solidFill>
                  <a:srgbClr val="00B050"/>
                </a:solidFill>
              </a:rPr>
              <a:t>(стратегия) по охране труда:</a:t>
            </a:r>
          </a:p>
          <a:p>
            <a:r>
              <a:rPr lang="ru-RU" i="1" dirty="0"/>
              <a:t>а) </a:t>
            </a:r>
            <a:r>
              <a:rPr lang="ru-RU" b="1" i="1" dirty="0"/>
              <a:t>направлена на </a:t>
            </a:r>
            <a:r>
              <a:rPr lang="ru-RU" i="1" dirty="0"/>
              <a:t>сохранение жизни и здоровья работников в процессе их трудовой деятельности</a:t>
            </a:r>
          </a:p>
          <a:p>
            <a:r>
              <a:rPr lang="ru-RU" i="1" dirty="0"/>
              <a:t>б)	</a:t>
            </a:r>
            <a:r>
              <a:rPr lang="ru-RU" b="1" i="1" dirty="0"/>
              <a:t>направлена	на	</a:t>
            </a:r>
            <a:r>
              <a:rPr lang="ru-RU" i="1" dirty="0"/>
              <a:t>обеспечение	безопасных	условий	труда,	управление	рисками	производственного	травматизма	и профессиональной заболеваемости;</a:t>
            </a:r>
          </a:p>
          <a:p>
            <a:r>
              <a:rPr lang="ru-RU" i="1" dirty="0"/>
              <a:t>в)	</a:t>
            </a:r>
            <a:r>
              <a:rPr lang="ru-RU" b="1" i="1" dirty="0"/>
              <a:t>соответствует	специфике	экономической	деятельности	</a:t>
            </a:r>
            <a:r>
              <a:rPr lang="ru-RU" i="1" dirty="0"/>
              <a:t>и	организации	работ	у	работодателя,	особенностям профессиональных рисков и возможностям управления охраной труда;</a:t>
            </a:r>
          </a:p>
          <a:p>
            <a:r>
              <a:rPr lang="ru-RU" i="1" dirty="0"/>
              <a:t>г) </a:t>
            </a:r>
            <a:r>
              <a:rPr lang="ru-RU" b="1" i="1" dirty="0"/>
              <a:t>отражает цели </a:t>
            </a:r>
            <a:r>
              <a:rPr lang="ru-RU" i="1" dirty="0"/>
              <a:t>в области охраны труда;</a:t>
            </a:r>
          </a:p>
          <a:p>
            <a:r>
              <a:rPr lang="ru-RU" i="1" dirty="0"/>
              <a:t>д) </a:t>
            </a:r>
            <a:r>
              <a:rPr lang="ru-RU" b="1" i="1" dirty="0"/>
              <a:t>включает обязательства </a:t>
            </a:r>
            <a:r>
              <a:rPr lang="ru-RU" i="1" dirty="0"/>
              <a:t>работодателя </a:t>
            </a:r>
            <a:r>
              <a:rPr lang="ru-RU" b="1" i="1" dirty="0"/>
              <a:t>по устранению </a:t>
            </a:r>
            <a:r>
              <a:rPr lang="ru-RU" i="1" dirty="0"/>
              <a:t>опасностей и </a:t>
            </a:r>
            <a:r>
              <a:rPr lang="ru-RU" b="1" i="1" dirty="0"/>
              <a:t>снижению </a:t>
            </a:r>
            <a:r>
              <a:rPr lang="ru-RU" i="1" dirty="0"/>
              <a:t>уровней профессиональных рисков на рабочих местах;</a:t>
            </a:r>
          </a:p>
          <a:p>
            <a:r>
              <a:rPr lang="ru-RU" i="1" dirty="0"/>
              <a:t>е) </a:t>
            </a:r>
            <a:r>
              <a:rPr lang="ru-RU" b="1" i="1" dirty="0"/>
              <a:t>включает обязательство </a:t>
            </a:r>
            <a:r>
              <a:rPr lang="ru-RU" i="1" dirty="0"/>
              <a:t>работодателя </a:t>
            </a:r>
            <a:r>
              <a:rPr lang="ru-RU" b="1" i="1" dirty="0"/>
              <a:t>совершенствовать СУОТ</a:t>
            </a:r>
            <a:r>
              <a:rPr lang="ru-RU" i="1" dirty="0"/>
              <a:t>;</a:t>
            </a:r>
          </a:p>
          <a:p>
            <a:r>
              <a:rPr lang="ru-RU" i="1" dirty="0"/>
              <a:t>ж) </a:t>
            </a:r>
            <a:r>
              <a:rPr lang="ru-RU" b="1" i="1" dirty="0"/>
              <a:t>учитывает мнение </a:t>
            </a:r>
            <a:r>
              <a:rPr lang="ru-RU" i="1" dirty="0"/>
              <a:t>выборного органа первичной профсоюзной организации или иного уполномоченного работниками органа (при наличии).</a:t>
            </a:r>
          </a:p>
          <a:p>
            <a:pPr lvl="0"/>
            <a:r>
              <a:rPr lang="ru-RU" dirty="0" smtClean="0"/>
              <a:t>11. Политику </a:t>
            </a:r>
            <a:r>
              <a:rPr lang="ru-RU" dirty="0"/>
              <a:t>(стратегию) по охране труда </a:t>
            </a:r>
            <a:r>
              <a:rPr lang="ru-RU" b="1" dirty="0"/>
              <a:t>рекомендуется оценивать на актуальность </a:t>
            </a:r>
            <a:r>
              <a:rPr lang="ru-RU" dirty="0"/>
              <a:t>и соответствие стратегическим задачам по охране труда </a:t>
            </a:r>
            <a:r>
              <a:rPr lang="ru-RU" b="1" dirty="0"/>
              <a:t>и пересматривать </a:t>
            </a:r>
            <a:r>
              <a:rPr lang="ru-RU" dirty="0"/>
              <a:t>в рамках оценки эффективности функционирования СУОТ.</a:t>
            </a:r>
          </a:p>
          <a:p>
            <a:endParaRPr lang="ru-RU" dirty="0"/>
          </a:p>
        </p:txBody>
      </p:sp>
    </p:spTree>
    <p:extLst>
      <p:ext uri="{BB962C8B-B14F-4D97-AF65-F5344CB8AC3E}">
        <p14:creationId xmlns:p14="http://schemas.microsoft.com/office/powerpoint/2010/main" val="40403169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32508" y="886691"/>
            <a:ext cx="9282547" cy="4955119"/>
          </a:xfrm>
        </p:spPr>
        <p:txBody>
          <a:bodyPr>
            <a:normAutofit fontScale="85000" lnSpcReduction="20000"/>
          </a:bodyPr>
          <a:lstStyle/>
          <a:p>
            <a:pPr lvl="0"/>
            <a:r>
              <a:rPr lang="ru-RU" b="1" dirty="0">
                <a:solidFill>
                  <a:srgbClr val="00B050"/>
                </a:solidFill>
              </a:rPr>
              <a:t>Основными процессами </a:t>
            </a:r>
            <a:r>
              <a:rPr lang="ru-RU" dirty="0">
                <a:solidFill>
                  <a:srgbClr val="00B050"/>
                </a:solidFill>
              </a:rPr>
              <a:t>по охране труда являются:</a:t>
            </a:r>
          </a:p>
          <a:p>
            <a:r>
              <a:rPr lang="ru-RU" i="1" dirty="0"/>
              <a:t>а) специальная оценка условий труда (далее - СОУТ); </a:t>
            </a:r>
            <a:endParaRPr lang="ru-RU" i="1" dirty="0" smtClean="0"/>
          </a:p>
          <a:p>
            <a:r>
              <a:rPr lang="ru-RU" i="1" dirty="0" smtClean="0"/>
              <a:t>б</a:t>
            </a:r>
            <a:r>
              <a:rPr lang="ru-RU" i="1" dirty="0"/>
              <a:t>) оценка профессиональных рисков (далее - ОПР);</a:t>
            </a:r>
          </a:p>
          <a:p>
            <a:r>
              <a:rPr lang="ru-RU" i="1" dirty="0"/>
              <a:t>в) проведение медицинских осмотров и освидетельствований работников; г) проведение обучения работников;</a:t>
            </a:r>
          </a:p>
          <a:p>
            <a:r>
              <a:rPr lang="ru-RU" i="1" dirty="0"/>
              <a:t>д) обеспечение работников средствами индивидуальной защиты (далее - СИЗ);</a:t>
            </a:r>
          </a:p>
          <a:p>
            <a:r>
              <a:rPr lang="ru-RU" i="1" dirty="0"/>
              <a:t>е) обеспечение безопасности работников при эксплуатации зданий и сооружений;</a:t>
            </a:r>
          </a:p>
          <a:p>
            <a:r>
              <a:rPr lang="ru-RU" i="1" dirty="0"/>
              <a:t>ж) обеспечение безопасности работников при эксплуатации оборудования;</a:t>
            </a:r>
          </a:p>
          <a:p>
            <a:r>
              <a:rPr lang="ru-RU" i="1" dirty="0"/>
              <a:t>з) обеспечение безопасности работников при осуществлении технологических процессов; и) обеспечение безопасности работников при эксплуатации применяемых инструментов; к) обеспечение безопасности работников при применении сырья и материалов;</a:t>
            </a:r>
          </a:p>
          <a:p>
            <a:r>
              <a:rPr lang="ru-RU" i="1" dirty="0"/>
              <a:t>л) обеспечение безопасности работников подрядных организаций; м) санитарно-бытовое обеспечение работников;</a:t>
            </a:r>
          </a:p>
          <a:p>
            <a:r>
              <a:rPr lang="ru-RU" i="1" dirty="0"/>
              <a:t>н) выдача работникам молока или других равноценных пищевых продуктов;</a:t>
            </a:r>
          </a:p>
          <a:p>
            <a:r>
              <a:rPr lang="ru-RU" i="1" dirty="0"/>
              <a:t>о) обеспечение работников лечебно-профилактическим питанием;</a:t>
            </a:r>
          </a:p>
          <a:p>
            <a:r>
              <a:rPr lang="ru-RU" i="1" dirty="0"/>
              <a:t>п) обеспечение соответствующих режимов труда и отдыха работников в соответствии с трудовым законодательством и иными нормативными правовыми актами, содержащими нормы трудового права;</a:t>
            </a:r>
          </a:p>
          <a:p>
            <a:r>
              <a:rPr lang="ru-RU" i="1" dirty="0"/>
              <a:t>р) обеспечение социального страхования работников;</a:t>
            </a:r>
          </a:p>
          <a:p>
            <a:r>
              <a:rPr lang="ru-RU" i="1" dirty="0"/>
              <a:t>с) взаимодействие с государственными надзорными органами, органами исполнительной власти и профсоюзного контроля; т) реагирование на аварийные ситуации;</a:t>
            </a:r>
          </a:p>
          <a:p>
            <a:r>
              <a:rPr lang="ru-RU" i="1" dirty="0"/>
              <a:t>у) реагирование на несчастные случаи;</a:t>
            </a:r>
          </a:p>
          <a:p>
            <a:r>
              <a:rPr lang="ru-RU" i="1" dirty="0"/>
              <a:t>ф) реагирование на профессиональные заболевания.</a:t>
            </a:r>
          </a:p>
          <a:p>
            <a:endParaRPr lang="ru-RU" dirty="0"/>
          </a:p>
        </p:txBody>
      </p:sp>
      <p:sp>
        <p:nvSpPr>
          <p:cNvPr id="5" name="TextBox 4"/>
          <p:cNvSpPr txBox="1"/>
          <p:nvPr/>
        </p:nvSpPr>
        <p:spPr>
          <a:xfrm>
            <a:off x="3288145" y="166254"/>
            <a:ext cx="3463637" cy="646331"/>
          </a:xfrm>
          <a:prstGeom prst="rect">
            <a:avLst/>
          </a:prstGeom>
          <a:noFill/>
        </p:spPr>
        <p:txBody>
          <a:bodyPr wrap="square" rtlCol="0">
            <a:spAutoFit/>
          </a:bodyPr>
          <a:lstStyle/>
          <a:p>
            <a:r>
              <a:rPr lang="ru-RU" b="1" dirty="0">
                <a:solidFill>
                  <a:srgbClr val="FF0000"/>
                </a:solidFill>
              </a:rPr>
              <a:t>5. Функционирование</a:t>
            </a:r>
          </a:p>
          <a:p>
            <a:endParaRPr lang="ru-RU" dirty="0"/>
          </a:p>
        </p:txBody>
      </p:sp>
    </p:spTree>
    <p:extLst>
      <p:ext uri="{BB962C8B-B14F-4D97-AF65-F5344CB8AC3E}">
        <p14:creationId xmlns:p14="http://schemas.microsoft.com/office/powerpoint/2010/main" val="4072184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01844" y="1625296"/>
            <a:ext cx="8540555" cy="4110182"/>
          </a:xfrm>
        </p:spPr>
        <p:txBody>
          <a:bodyPr>
            <a:normAutofit/>
          </a:bodyPr>
          <a:lstStyle/>
          <a:p>
            <a:pPr marL="457200" lvl="0" indent="-457200" fontAlgn="base">
              <a:buFont typeface="+mj-lt"/>
              <a:buAutoNum type="arabicPeriod"/>
            </a:pPr>
            <a:r>
              <a:rPr lang="en-US" sz="1800" dirty="0" err="1">
                <a:solidFill>
                  <a:schemeClr val="tx1"/>
                </a:solidFill>
              </a:rPr>
              <a:t>Все</a:t>
            </a:r>
            <a:r>
              <a:rPr lang="en-US" sz="1800" dirty="0">
                <a:solidFill>
                  <a:schemeClr val="tx1"/>
                </a:solidFill>
              </a:rPr>
              <a:t> </a:t>
            </a:r>
            <a:r>
              <a:rPr lang="en-US" sz="1800" dirty="0" err="1">
                <a:solidFill>
                  <a:schemeClr val="tx1"/>
                </a:solidFill>
              </a:rPr>
              <a:t>больничные</a:t>
            </a:r>
            <a:r>
              <a:rPr lang="en-US" sz="1800" dirty="0">
                <a:solidFill>
                  <a:schemeClr val="tx1"/>
                </a:solidFill>
              </a:rPr>
              <a:t> </a:t>
            </a:r>
            <a:r>
              <a:rPr lang="en-US" sz="1800" dirty="0" err="1">
                <a:solidFill>
                  <a:schemeClr val="tx1"/>
                </a:solidFill>
              </a:rPr>
              <a:t>станут</a:t>
            </a:r>
            <a:r>
              <a:rPr lang="en-US" sz="1800" dirty="0">
                <a:solidFill>
                  <a:schemeClr val="tx1"/>
                </a:solidFill>
              </a:rPr>
              <a:t> </a:t>
            </a:r>
            <a:r>
              <a:rPr lang="en-US" sz="1800" dirty="0" err="1">
                <a:solidFill>
                  <a:schemeClr val="tx1"/>
                </a:solidFill>
              </a:rPr>
              <a:t>электронными</a:t>
            </a:r>
            <a:endParaRPr lang="ru-RU" sz="1800" dirty="0">
              <a:solidFill>
                <a:schemeClr val="tx1"/>
              </a:solidFill>
            </a:endParaRPr>
          </a:p>
          <a:p>
            <a:pPr marL="457200" lvl="0" indent="-457200" fontAlgn="base">
              <a:buFont typeface="+mj-lt"/>
              <a:buAutoNum type="arabicPeriod"/>
            </a:pPr>
            <a:r>
              <a:rPr lang="ru-RU" sz="1800" dirty="0">
                <a:solidFill>
                  <a:schemeClr val="tx1"/>
                </a:solidFill>
              </a:rPr>
              <a:t>За передачу неверных сведений в ФСС РФ начнут штрафовать</a:t>
            </a:r>
          </a:p>
          <a:p>
            <a:pPr marL="457200" indent="-457200">
              <a:buFont typeface="+mj-lt"/>
              <a:buAutoNum type="arabicPeriod"/>
            </a:pPr>
            <a:r>
              <a:rPr lang="ru-RU" sz="1800" dirty="0">
                <a:solidFill>
                  <a:schemeClr val="tx1"/>
                </a:solidFill>
              </a:rPr>
              <a:t>Будет действовать новый порядок расчета пособий</a:t>
            </a:r>
          </a:p>
          <a:p>
            <a:pPr marL="457200" lvl="0" indent="-457200" fontAlgn="base">
              <a:buFont typeface="+mj-lt"/>
              <a:buAutoNum type="arabicPeriod"/>
            </a:pPr>
            <a:r>
              <a:rPr lang="ru-RU" sz="1800" dirty="0">
                <a:solidFill>
                  <a:schemeClr val="tx1"/>
                </a:solidFill>
              </a:rPr>
              <a:t>При удержаниях из зарплаты придется учитывать прожиточный минимум</a:t>
            </a:r>
          </a:p>
          <a:p>
            <a:pPr marL="457200" lvl="0" indent="-457200" fontAlgn="base">
              <a:buFont typeface="+mj-lt"/>
              <a:buAutoNum type="arabicPeriod"/>
            </a:pPr>
            <a:r>
              <a:rPr lang="ru-RU" sz="1800" dirty="0">
                <a:solidFill>
                  <a:schemeClr val="tx1"/>
                </a:solidFill>
              </a:rPr>
              <a:t>Изменятся правила оплаты </a:t>
            </a:r>
            <a:r>
              <a:rPr lang="ru-RU" sz="1800" dirty="0" err="1">
                <a:solidFill>
                  <a:schemeClr val="tx1"/>
                </a:solidFill>
              </a:rPr>
              <a:t>допотпуска</a:t>
            </a:r>
            <a:r>
              <a:rPr lang="ru-RU" sz="1800" dirty="0">
                <a:solidFill>
                  <a:schemeClr val="tx1"/>
                </a:solidFill>
              </a:rPr>
              <a:t> при травме или профзаболевании</a:t>
            </a:r>
          </a:p>
          <a:p>
            <a:pPr marL="457200" lvl="0" indent="-457200" fontAlgn="base">
              <a:buFont typeface="+mj-lt"/>
              <a:buAutoNum type="arabicPeriod"/>
            </a:pPr>
            <a:r>
              <a:rPr lang="ru-RU" sz="1800" dirty="0">
                <a:solidFill>
                  <a:schemeClr val="tx1"/>
                </a:solidFill>
              </a:rPr>
              <a:t>Женщины смогут работать в новых отраслях</a:t>
            </a:r>
          </a:p>
          <a:p>
            <a:pPr marL="457200" lvl="0" indent="-457200" fontAlgn="base">
              <a:buFont typeface="+mj-lt"/>
              <a:buAutoNum type="arabicPeriod"/>
            </a:pPr>
            <a:r>
              <a:rPr lang="ru-RU" sz="1800" dirty="0">
                <a:solidFill>
                  <a:schemeClr val="tx1"/>
                </a:solidFill>
              </a:rPr>
              <a:t>Уточнен порядок квотирования рабочих мест для инвалидов</a:t>
            </a:r>
          </a:p>
          <a:p>
            <a:pPr marL="457200" lvl="0" indent="-457200" fontAlgn="base">
              <a:buFont typeface="+mj-lt"/>
              <a:buAutoNum type="arabicPeriod"/>
            </a:pPr>
            <a:r>
              <a:rPr lang="ru-RU" sz="1800" b="1" dirty="0">
                <a:solidFill>
                  <a:schemeClr val="tx1"/>
                </a:solidFill>
              </a:rPr>
              <a:t>Новая редакция раздела Х ТК РФ, который касается охраны труда</a:t>
            </a:r>
          </a:p>
          <a:p>
            <a:pPr marL="457200" indent="-457200" fontAlgn="base">
              <a:buFont typeface="+mj-lt"/>
              <a:buAutoNum type="arabicPeriod"/>
            </a:pPr>
            <a:r>
              <a:rPr lang="en-US" sz="1800" b="1" dirty="0" err="1">
                <a:solidFill>
                  <a:schemeClr val="tx1"/>
                </a:solidFill>
              </a:rPr>
              <a:t>Будет</a:t>
            </a:r>
            <a:r>
              <a:rPr lang="en-US" sz="1800" b="1" dirty="0">
                <a:solidFill>
                  <a:schemeClr val="tx1"/>
                </a:solidFill>
              </a:rPr>
              <a:t> </a:t>
            </a:r>
            <a:r>
              <a:rPr lang="en-US" sz="1800" b="1" dirty="0" err="1">
                <a:solidFill>
                  <a:schemeClr val="tx1"/>
                </a:solidFill>
              </a:rPr>
              <a:t>внедрен</a:t>
            </a:r>
            <a:r>
              <a:rPr lang="en-US" sz="1800" b="1" dirty="0">
                <a:solidFill>
                  <a:schemeClr val="tx1"/>
                </a:solidFill>
              </a:rPr>
              <a:t> </a:t>
            </a:r>
            <a:r>
              <a:rPr lang="en-US" sz="1800" b="1" dirty="0" err="1">
                <a:solidFill>
                  <a:schemeClr val="tx1"/>
                </a:solidFill>
              </a:rPr>
              <a:t>кадровый</a:t>
            </a:r>
            <a:r>
              <a:rPr lang="en-US" sz="1800" b="1" dirty="0">
                <a:solidFill>
                  <a:schemeClr val="tx1"/>
                </a:solidFill>
              </a:rPr>
              <a:t> ЭДО</a:t>
            </a:r>
            <a:endParaRPr lang="ru-RU" sz="1800" b="1" dirty="0">
              <a:solidFill>
                <a:schemeClr val="tx1"/>
              </a:solidFill>
            </a:endParaRPr>
          </a:p>
          <a:p>
            <a:pPr marL="457200" lvl="0" indent="-457200" fontAlgn="base">
              <a:buFont typeface="+mj-lt"/>
              <a:buAutoNum type="arabicPeriod"/>
            </a:pPr>
            <a:endParaRPr lang="ru-RU" sz="1800" dirty="0">
              <a:solidFill>
                <a:schemeClr val="tx1"/>
              </a:solidFill>
            </a:endParaRPr>
          </a:p>
          <a:p>
            <a:pPr lvl="0" fontAlgn="base"/>
            <a:endParaRPr lang="ru-RU" sz="1800" dirty="0">
              <a:solidFill>
                <a:schemeClr val="tx1"/>
              </a:solidFill>
            </a:endParaRPr>
          </a:p>
          <a:p>
            <a:endParaRPr lang="ru-RU" dirty="0"/>
          </a:p>
        </p:txBody>
      </p:sp>
      <p:sp>
        <p:nvSpPr>
          <p:cNvPr id="4" name="TextBox 3"/>
          <p:cNvSpPr txBox="1"/>
          <p:nvPr/>
        </p:nvSpPr>
        <p:spPr>
          <a:xfrm>
            <a:off x="4451926" y="166014"/>
            <a:ext cx="3048000" cy="369332"/>
          </a:xfrm>
          <a:prstGeom prst="rect">
            <a:avLst/>
          </a:prstGeom>
          <a:noFill/>
        </p:spPr>
        <p:txBody>
          <a:bodyPr wrap="square" rtlCol="0">
            <a:spAutoFit/>
          </a:bodyPr>
          <a:lstStyle/>
          <a:p>
            <a:r>
              <a:rPr lang="ru-RU" b="1" dirty="0"/>
              <a:t>2022 год</a:t>
            </a:r>
          </a:p>
        </p:txBody>
      </p:sp>
      <p:cxnSp>
        <p:nvCxnSpPr>
          <p:cNvPr id="7" name="Прямая со стрелкой 6"/>
          <p:cNvCxnSpPr/>
          <p:nvPr/>
        </p:nvCxnSpPr>
        <p:spPr>
          <a:xfrm flipH="1">
            <a:off x="3842328" y="535346"/>
            <a:ext cx="471053" cy="295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5588000" y="535346"/>
            <a:ext cx="498764" cy="443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98797" y="886632"/>
            <a:ext cx="1214583" cy="369332"/>
          </a:xfrm>
          <a:prstGeom prst="rect">
            <a:avLst/>
          </a:prstGeom>
          <a:noFill/>
        </p:spPr>
        <p:txBody>
          <a:bodyPr wrap="square" rtlCol="0">
            <a:spAutoFit/>
          </a:bodyPr>
          <a:lstStyle/>
          <a:p>
            <a:r>
              <a:rPr lang="ru-RU" b="1" dirty="0"/>
              <a:t>01 марта </a:t>
            </a:r>
          </a:p>
        </p:txBody>
      </p:sp>
      <p:sp>
        <p:nvSpPr>
          <p:cNvPr id="12" name="TextBox 11"/>
          <p:cNvSpPr txBox="1"/>
          <p:nvPr/>
        </p:nvSpPr>
        <p:spPr>
          <a:xfrm>
            <a:off x="5495635" y="904678"/>
            <a:ext cx="1625601" cy="369332"/>
          </a:xfrm>
          <a:prstGeom prst="rect">
            <a:avLst/>
          </a:prstGeom>
          <a:noFill/>
        </p:spPr>
        <p:txBody>
          <a:bodyPr wrap="square" rtlCol="0">
            <a:spAutoFit/>
          </a:bodyPr>
          <a:lstStyle/>
          <a:p>
            <a:r>
              <a:rPr lang="ru-RU" b="1" dirty="0"/>
              <a:t>01 сентября </a:t>
            </a:r>
          </a:p>
        </p:txBody>
      </p:sp>
    </p:spTree>
    <p:extLst>
      <p:ext uri="{BB962C8B-B14F-4D97-AF65-F5344CB8AC3E}">
        <p14:creationId xmlns:p14="http://schemas.microsoft.com/office/powerpoint/2010/main" val="32584064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01843" y="683490"/>
            <a:ext cx="8771466" cy="5019773"/>
          </a:xfrm>
        </p:spPr>
        <p:txBody>
          <a:bodyPr>
            <a:normAutofit/>
          </a:bodyPr>
          <a:lstStyle/>
          <a:p>
            <a:pPr lvl="0"/>
            <a:r>
              <a:rPr lang="ru-RU" b="1" dirty="0" smtClean="0"/>
              <a:t>48. </a:t>
            </a:r>
            <a:r>
              <a:rPr lang="ru-RU" b="1" dirty="0" smtClean="0">
                <a:solidFill>
                  <a:srgbClr val="FF0000"/>
                </a:solidFill>
              </a:rPr>
              <a:t>Процессы </a:t>
            </a:r>
            <a:r>
              <a:rPr lang="ru-RU" b="1" dirty="0">
                <a:solidFill>
                  <a:srgbClr val="FF0000"/>
                </a:solidFill>
              </a:rPr>
              <a:t>СОУТ и ОПР являются базовыми процессами СУОТ организации. По результатам СОУТ и ОПР формируется и корректируется реализация других процессов </a:t>
            </a:r>
            <a:r>
              <a:rPr lang="ru-RU" b="1" dirty="0" smtClean="0">
                <a:solidFill>
                  <a:srgbClr val="FF0000"/>
                </a:solidFill>
              </a:rPr>
              <a:t>СУОТ</a:t>
            </a:r>
            <a:r>
              <a:rPr lang="ru-RU" b="1" dirty="0" smtClean="0">
                <a:solidFill>
                  <a:srgbClr val="FF0000"/>
                </a:solidFill>
              </a:rPr>
              <a:t>!!!</a:t>
            </a:r>
            <a:endParaRPr lang="ru-RU" b="1" dirty="0">
              <a:solidFill>
                <a:srgbClr val="FF0000"/>
              </a:solidFill>
            </a:endParaRPr>
          </a:p>
          <a:p>
            <a:pPr lvl="0"/>
            <a:r>
              <a:rPr lang="ru-RU" dirty="0" smtClean="0"/>
              <a:t>49. Процессы</a:t>
            </a:r>
            <a:r>
              <a:rPr lang="ru-RU" dirty="0"/>
              <a:t>, представленные в подпунктах "в" - "д" пункта 47 Примерного положения, </a:t>
            </a:r>
            <a:r>
              <a:rPr lang="ru-RU" dirty="0" smtClean="0"/>
              <a:t>представляют собой </a:t>
            </a:r>
            <a:r>
              <a:rPr lang="ru-RU" dirty="0"/>
              <a:t>группу процессов, направленных на </a:t>
            </a:r>
            <a:r>
              <a:rPr lang="ru-RU" b="1" dirty="0"/>
              <a:t>обеспечение допуска </a:t>
            </a:r>
            <a:r>
              <a:rPr lang="ru-RU" dirty="0"/>
              <a:t>работника к самостоятельной работе.</a:t>
            </a:r>
          </a:p>
          <a:p>
            <a:pPr lvl="0"/>
            <a:r>
              <a:rPr lang="ru-RU" dirty="0" smtClean="0"/>
              <a:t>50. Процессы</a:t>
            </a:r>
            <a:r>
              <a:rPr lang="ru-RU" dirty="0"/>
              <a:t>, представленные в подпунктах "е" - "л" пункта 47 Примерного положения представляют собой группу процессов, направленных </a:t>
            </a:r>
            <a:r>
              <a:rPr lang="ru-RU" b="1" dirty="0"/>
              <a:t>на обеспечение безопасной производственной среды </a:t>
            </a:r>
            <a:r>
              <a:rPr lang="ru-RU" dirty="0"/>
              <a:t>в рамках функционирования процессов в организации;</a:t>
            </a:r>
          </a:p>
          <a:p>
            <a:pPr lvl="0"/>
            <a:r>
              <a:rPr lang="ru-RU" dirty="0" smtClean="0"/>
              <a:t>51. Процессы</a:t>
            </a:r>
            <a:r>
              <a:rPr lang="ru-RU" dirty="0"/>
              <a:t>, представленные в подпунктах "м" - "с" пункта 47 Примерного положения представляют собой </a:t>
            </a:r>
            <a:r>
              <a:rPr lang="ru-RU" b="1" dirty="0"/>
              <a:t>группу сопутствующих процессов </a:t>
            </a:r>
            <a:r>
              <a:rPr lang="ru-RU" dirty="0"/>
              <a:t>по охране труда.</a:t>
            </a:r>
          </a:p>
          <a:p>
            <a:pPr lvl="0"/>
            <a:r>
              <a:rPr lang="ru-RU" b="1" dirty="0" smtClean="0"/>
              <a:t>52. Процессы</a:t>
            </a:r>
            <a:r>
              <a:rPr lang="ru-RU" b="1" dirty="0"/>
              <a:t>, представленные в подпунктах "т" - "ф" пункта 47 Примерного положения, представляют собой группу процессов реагирования на ситуации.</a:t>
            </a:r>
          </a:p>
          <a:p>
            <a:pPr lvl="0"/>
            <a:r>
              <a:rPr lang="ru-RU" b="1" dirty="0" smtClean="0"/>
              <a:t>53. Перечень </a:t>
            </a:r>
            <a:r>
              <a:rPr lang="ru-RU" b="1" dirty="0"/>
              <a:t>процессов </a:t>
            </a:r>
            <a:r>
              <a:rPr lang="ru-RU" dirty="0"/>
              <a:t>допуска работников к самостоятельной работе, обеспечения безопасной производственной среды, сопутствующих процессов в СУОТ организации </a:t>
            </a:r>
            <a:r>
              <a:rPr lang="ru-RU" b="1" dirty="0"/>
              <a:t>рекомендуется формировать </a:t>
            </a:r>
            <a:r>
              <a:rPr lang="ru-RU" dirty="0"/>
              <a:t>по </a:t>
            </a:r>
            <a:r>
              <a:rPr lang="ru-RU" b="1" dirty="0"/>
              <a:t>результатам СОУТ </a:t>
            </a:r>
            <a:r>
              <a:rPr lang="ru-RU" dirty="0"/>
              <a:t>и </a:t>
            </a:r>
            <a:r>
              <a:rPr lang="ru-RU" b="1" dirty="0"/>
              <a:t>оценки профессиональных рисков</a:t>
            </a:r>
            <a:r>
              <a:rPr lang="ru-RU" dirty="0"/>
              <a:t>, </a:t>
            </a:r>
            <a:r>
              <a:rPr lang="ru-RU" b="1" dirty="0"/>
              <a:t>численности и состава работников </a:t>
            </a:r>
            <a:r>
              <a:rPr lang="ru-RU" dirty="0"/>
              <a:t>организации, </a:t>
            </a:r>
            <a:r>
              <a:rPr lang="ru-RU" b="1" dirty="0"/>
              <a:t>видов выполняемых работ </a:t>
            </a:r>
            <a:r>
              <a:rPr lang="ru-RU" dirty="0"/>
              <a:t>при осуществлении производственной деятельности.</a:t>
            </a:r>
          </a:p>
          <a:p>
            <a:endParaRPr lang="ru-RU" dirty="0"/>
          </a:p>
        </p:txBody>
      </p:sp>
    </p:spTree>
    <p:extLst>
      <p:ext uri="{BB962C8B-B14F-4D97-AF65-F5344CB8AC3E}">
        <p14:creationId xmlns:p14="http://schemas.microsoft.com/office/powerpoint/2010/main" val="5005898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75734" y="1265383"/>
            <a:ext cx="8559030" cy="4788863"/>
          </a:xfrm>
        </p:spPr>
        <p:txBody>
          <a:bodyPr>
            <a:normAutofit fontScale="92500" lnSpcReduction="20000"/>
          </a:bodyPr>
          <a:lstStyle/>
          <a:p>
            <a:pPr lvl="0"/>
            <a:r>
              <a:rPr lang="ru-RU" dirty="0" smtClean="0"/>
              <a:t>60. Работодателю </a:t>
            </a:r>
            <a:r>
              <a:rPr lang="ru-RU" b="1" dirty="0"/>
              <a:t>рекомендуется определить</a:t>
            </a:r>
            <a:r>
              <a:rPr lang="ru-RU" dirty="0"/>
              <a:t>:</a:t>
            </a:r>
          </a:p>
          <a:p>
            <a:r>
              <a:rPr lang="ru-RU" dirty="0"/>
              <a:t>а) </a:t>
            </a:r>
            <a:r>
              <a:rPr lang="ru-RU" b="1" dirty="0"/>
              <a:t>объект контроля</a:t>
            </a:r>
            <a:r>
              <a:rPr lang="ru-RU" dirty="0"/>
              <a:t>, включая:</a:t>
            </a:r>
          </a:p>
          <a:p>
            <a:pPr marL="285750" lvl="0" indent="-285750">
              <a:buFont typeface="Arial" panose="020B0604020202020204" pitchFamily="34" charset="0"/>
              <a:buChar char="•"/>
            </a:pPr>
            <a:r>
              <a:rPr lang="ru-RU" dirty="0"/>
              <a:t>соблюдение законодательных и иных требований;</a:t>
            </a:r>
          </a:p>
          <a:p>
            <a:pPr marL="285750" lvl="0" indent="-285750">
              <a:buFont typeface="Arial" panose="020B0604020202020204" pitchFamily="34" charset="0"/>
              <a:buChar char="•"/>
            </a:pPr>
            <a:r>
              <a:rPr lang="ru-RU" dirty="0"/>
              <a:t>виды работ и производственные процессы, связанные с идентифицированными опасностями;</a:t>
            </a:r>
          </a:p>
          <a:p>
            <a:pPr marL="285750" lvl="0" indent="-285750">
              <a:buFont typeface="Arial" panose="020B0604020202020204" pitchFamily="34" charset="0"/>
              <a:buChar char="•"/>
            </a:pPr>
            <a:r>
              <a:rPr lang="ru-RU" dirty="0"/>
              <a:t>степень достижения целей в области охраны труда; </a:t>
            </a:r>
            <a:endParaRPr lang="ru-RU" dirty="0" smtClean="0"/>
          </a:p>
          <a:p>
            <a:pPr lvl="0"/>
            <a:r>
              <a:rPr lang="ru-RU" dirty="0" smtClean="0"/>
              <a:t>б</a:t>
            </a:r>
            <a:r>
              <a:rPr lang="ru-RU" dirty="0"/>
              <a:t>) </a:t>
            </a:r>
            <a:r>
              <a:rPr lang="ru-RU" b="1" dirty="0"/>
              <a:t>методы контроля показателей</a:t>
            </a:r>
            <a:r>
              <a:rPr lang="ru-RU" dirty="0"/>
              <a:t>;</a:t>
            </a:r>
          </a:p>
          <a:p>
            <a:r>
              <a:rPr lang="ru-RU" dirty="0"/>
              <a:t>в) критерии оценки показателей в области охраны труда; г) виды контроля.</a:t>
            </a:r>
          </a:p>
          <a:p>
            <a:pPr lvl="0"/>
            <a:r>
              <a:rPr lang="ru-RU" dirty="0" smtClean="0"/>
              <a:t>61. Работодателю </a:t>
            </a:r>
            <a:r>
              <a:rPr lang="ru-RU" b="1" dirty="0"/>
              <a:t>рекомендуется обеспечить </a:t>
            </a:r>
            <a:r>
              <a:rPr lang="ru-RU" dirty="0"/>
              <a:t>создание, применение и поддержание в работоспособном состоянии </a:t>
            </a:r>
            <a:r>
              <a:rPr lang="ru-RU" b="1" dirty="0"/>
              <a:t>системы контроля, измерения, анализа и оценки показателей функционирования </a:t>
            </a:r>
            <a:r>
              <a:rPr lang="ru-RU" dirty="0"/>
              <a:t>СУОТ и своей деятельности в области охраны труда.</a:t>
            </a:r>
          </a:p>
          <a:p>
            <a:pPr lvl="0"/>
            <a:r>
              <a:rPr lang="ru-RU" dirty="0" smtClean="0"/>
              <a:t>62. Работодателю </a:t>
            </a:r>
            <a:r>
              <a:rPr lang="ru-RU" b="1" dirty="0"/>
              <a:t>рекомендуется разработать порядок </a:t>
            </a:r>
            <a:r>
              <a:rPr lang="ru-RU" dirty="0"/>
              <a:t>контроля и оценки результативности функционирования СУОТ в том числе: а) </a:t>
            </a:r>
            <a:r>
              <a:rPr lang="ru-RU" b="1" dirty="0"/>
              <a:t>оценки соответствия состояния условий и охраны труда </a:t>
            </a:r>
            <a:r>
              <a:rPr lang="ru-RU" dirty="0"/>
              <a:t>действующим государственным нормативным требованиям охраны</a:t>
            </a:r>
          </a:p>
          <a:p>
            <a:r>
              <a:rPr lang="ru-RU" dirty="0"/>
              <a:t>труда, заключенным коллективным договорам и соглашениям, иным обязательствам по охране труда, подлежащим </a:t>
            </a:r>
            <a:r>
              <a:rPr lang="ru-RU" dirty="0" smtClean="0"/>
              <a:t>безусловному выполнению</a:t>
            </a:r>
            <a:r>
              <a:rPr lang="ru-RU" dirty="0"/>
              <a:t>;</a:t>
            </a:r>
          </a:p>
          <a:p>
            <a:r>
              <a:rPr lang="ru-RU" dirty="0"/>
              <a:t>б) </a:t>
            </a:r>
            <a:r>
              <a:rPr lang="ru-RU" b="1" dirty="0"/>
              <a:t>получения информации для определения результативности </a:t>
            </a:r>
            <a:r>
              <a:rPr lang="ru-RU" dirty="0"/>
              <a:t>и эффективности процедур по охране труда;</a:t>
            </a:r>
          </a:p>
          <a:p>
            <a:r>
              <a:rPr lang="ru-RU" dirty="0"/>
              <a:t>в) </a:t>
            </a:r>
            <a:r>
              <a:rPr lang="ru-RU" b="1" dirty="0"/>
              <a:t>получения данных, составляющих основу для анализа и принятия решений </a:t>
            </a:r>
            <a:r>
              <a:rPr lang="ru-RU" dirty="0"/>
              <a:t>по дальнейшему совершенствованию СУОТ.</a:t>
            </a:r>
          </a:p>
          <a:p>
            <a:endParaRPr lang="ru-RU" dirty="0"/>
          </a:p>
        </p:txBody>
      </p:sp>
      <p:sp>
        <p:nvSpPr>
          <p:cNvPr id="5" name="TextBox 4"/>
          <p:cNvSpPr txBox="1"/>
          <p:nvPr/>
        </p:nvSpPr>
        <p:spPr>
          <a:xfrm>
            <a:off x="2835564" y="452582"/>
            <a:ext cx="468283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b="1" dirty="0"/>
              <a:t>6. Оценка результатов деятельности</a:t>
            </a:r>
          </a:p>
          <a:p>
            <a:endParaRPr lang="ru-RU" dirty="0"/>
          </a:p>
        </p:txBody>
      </p:sp>
    </p:spTree>
    <p:extLst>
      <p:ext uri="{BB962C8B-B14F-4D97-AF65-F5344CB8AC3E}">
        <p14:creationId xmlns:p14="http://schemas.microsoft.com/office/powerpoint/2010/main" val="15210882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14279" y="1182254"/>
            <a:ext cx="7838593" cy="4927409"/>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lvl="0"/>
            <a:r>
              <a:rPr lang="ru-RU" b="1" dirty="0" smtClean="0"/>
              <a:t>70. В </a:t>
            </a:r>
            <a:r>
              <a:rPr lang="ru-RU" b="1" dirty="0"/>
              <a:t>целях улучшения </a:t>
            </a:r>
            <a:r>
              <a:rPr lang="ru-RU" dirty="0"/>
              <a:t>функционирования СУОТ </a:t>
            </a:r>
            <a:r>
              <a:rPr lang="ru-RU" b="1" dirty="0"/>
              <a:t>определяются и реализуются мероприятия </a:t>
            </a:r>
            <a:r>
              <a:rPr lang="ru-RU" dirty="0"/>
              <a:t>(действия), </a:t>
            </a:r>
            <a:r>
              <a:rPr lang="ru-RU" b="1" dirty="0"/>
              <a:t>направленные на улучшение </a:t>
            </a:r>
            <a:r>
              <a:rPr lang="ru-RU" dirty="0"/>
              <a:t>функционирования СУОТ, </a:t>
            </a:r>
            <a:r>
              <a:rPr lang="ru-RU" b="1" dirty="0"/>
              <a:t>контроля </a:t>
            </a:r>
            <a:r>
              <a:rPr lang="ru-RU" dirty="0"/>
              <a:t>реализации процедур и исполнения мероприятий по охране труда, а также </a:t>
            </a:r>
            <a:r>
              <a:rPr lang="ru-RU" b="1" dirty="0"/>
              <a:t>результатов расследований </a:t>
            </a:r>
            <a:r>
              <a:rPr lang="ru-RU" dirty="0"/>
              <a:t>аварий (инцидентов), несчастных случаев на производстве, микроповреждений (микротравм), профессиональных заболеваний, </a:t>
            </a:r>
            <a:r>
              <a:rPr lang="ru-RU" b="1" dirty="0"/>
              <a:t>результатов контрольно-надзорных мероприятий </a:t>
            </a:r>
            <a:r>
              <a:rPr lang="ru-RU" dirty="0"/>
              <a:t>органов государственной власти, </a:t>
            </a:r>
            <a:r>
              <a:rPr lang="ru-RU" b="1" dirty="0"/>
              <a:t>предложений, поступивших от работников </a:t>
            </a:r>
            <a:r>
              <a:rPr lang="ru-RU" dirty="0"/>
              <a:t>и (или) их уполномоченных представителей, а также иных заинтересованных сторон.</a:t>
            </a:r>
          </a:p>
          <a:p>
            <a:pPr lvl="0"/>
            <a:r>
              <a:rPr lang="ru-RU" b="1" dirty="0" smtClean="0"/>
              <a:t>71. Процесс </a:t>
            </a:r>
            <a:r>
              <a:rPr lang="ru-RU" b="1" dirty="0"/>
              <a:t>формирования корректирующих действий </a:t>
            </a:r>
            <a:r>
              <a:rPr lang="ru-RU" dirty="0"/>
              <a:t>по совершенствованию функционирования СУОТ </a:t>
            </a:r>
            <a:r>
              <a:rPr lang="ru-RU" b="1" dirty="0"/>
              <a:t>является одним из этапов функционирования СУОТ </a:t>
            </a:r>
            <a:r>
              <a:rPr lang="ru-RU" dirty="0"/>
              <a:t>и </a:t>
            </a:r>
            <a:r>
              <a:rPr lang="ru-RU" b="1" dirty="0"/>
              <a:t>направлен на разработку мероприятий </a:t>
            </a:r>
            <a:r>
              <a:rPr lang="ru-RU" dirty="0"/>
              <a:t>по повышению эффективности и результативности как отдельных процессов (процедур) СУОТ, так и СУОТ в целом.</a:t>
            </a:r>
          </a:p>
          <a:p>
            <a:pPr lvl="0"/>
            <a:r>
              <a:rPr lang="ru-RU" b="1" dirty="0" smtClean="0"/>
              <a:t>72. Порядок </a:t>
            </a:r>
            <a:r>
              <a:rPr lang="ru-RU" b="1" dirty="0"/>
              <a:t>формирования корректирующих действий </a:t>
            </a:r>
            <a:r>
              <a:rPr lang="ru-RU" dirty="0"/>
              <a:t>по совершенствованию функционирования СУОТ работодателю</a:t>
            </a:r>
          </a:p>
          <a:p>
            <a:r>
              <a:rPr lang="ru-RU" b="1" dirty="0"/>
              <a:t>рекомендуется определить с учетом специфики </a:t>
            </a:r>
            <a:r>
              <a:rPr lang="ru-RU" dirty="0"/>
              <a:t>его деятельности </a:t>
            </a:r>
            <a:r>
              <a:rPr lang="ru-RU" b="1" dirty="0"/>
              <a:t>в локальном акте </a:t>
            </a:r>
            <a:r>
              <a:rPr lang="ru-RU" dirty="0"/>
              <a:t>о создании своей СУОТ.</a:t>
            </a:r>
          </a:p>
          <a:p>
            <a:pPr lvl="0"/>
            <a:r>
              <a:rPr lang="ru-RU" dirty="0" smtClean="0"/>
              <a:t>73. С </a:t>
            </a:r>
            <a:r>
              <a:rPr lang="ru-RU" dirty="0"/>
              <a:t>целью </a:t>
            </a:r>
            <a:r>
              <a:rPr lang="ru-RU" b="1" dirty="0"/>
              <a:t>организации планирования улучшения функционирования </a:t>
            </a:r>
            <a:r>
              <a:rPr lang="ru-RU" dirty="0"/>
              <a:t>СУОТ работодателю </a:t>
            </a:r>
            <a:r>
              <a:rPr lang="ru-RU" b="1" dirty="0"/>
              <a:t>рекомендуется установить и</a:t>
            </a:r>
            <a:endParaRPr lang="ru-RU" dirty="0"/>
          </a:p>
          <a:p>
            <a:r>
              <a:rPr lang="ru-RU" b="1" dirty="0"/>
              <a:t>фиксировать порядок разработки корректирующих действий </a:t>
            </a:r>
            <a:r>
              <a:rPr lang="ru-RU" dirty="0"/>
              <a:t>по совершенствованию функционирования СУОТ.</a:t>
            </a:r>
          </a:p>
          <a:p>
            <a:r>
              <a:rPr lang="ru-RU" b="1" dirty="0"/>
              <a:t>Корректирующие действия рекомендуется разрабатывать </a:t>
            </a:r>
            <a:r>
              <a:rPr lang="ru-RU" dirty="0"/>
              <a:t>в том числе </a:t>
            </a:r>
            <a:r>
              <a:rPr lang="ru-RU" b="1" dirty="0"/>
              <a:t>на основе результатов выполнения мероприятий </a:t>
            </a:r>
            <a:r>
              <a:rPr lang="ru-RU" dirty="0"/>
              <a:t>по охране труда, </a:t>
            </a:r>
            <a:r>
              <a:rPr lang="ru-RU" b="1" dirty="0"/>
              <a:t>анализа по результатам контроля</a:t>
            </a:r>
            <a:r>
              <a:rPr lang="ru-RU" dirty="0"/>
              <a:t>, </a:t>
            </a:r>
            <a:r>
              <a:rPr lang="ru-RU" b="1" dirty="0"/>
              <a:t>выполнения мероприятий</a:t>
            </a:r>
            <a:r>
              <a:rPr lang="ru-RU" dirty="0"/>
              <a:t>, разработанных по результатам расследований аварий (инцидентов), микроповреждений (микротравм), несчастных случаев на производстве, профессиональных заболеваний, </a:t>
            </a:r>
            <a:r>
              <a:rPr lang="ru-RU" b="1" dirty="0"/>
              <a:t>выполнения мероприятий по устранению предписаний </a:t>
            </a:r>
            <a:r>
              <a:rPr lang="ru-RU" dirty="0"/>
              <a:t>контрольно-надзорных органов государственной власти, </a:t>
            </a:r>
            <a:r>
              <a:rPr lang="ru-RU" b="1" dirty="0"/>
              <a:t>предложений, поступивших от работников </a:t>
            </a:r>
            <a:r>
              <a:rPr lang="ru-RU" dirty="0"/>
              <a:t>и (или) их уполномоченных представителей, а также иных заинтересованных сторон.</a:t>
            </a:r>
          </a:p>
          <a:p>
            <a:endParaRPr lang="ru-RU" dirty="0"/>
          </a:p>
        </p:txBody>
      </p:sp>
      <p:sp>
        <p:nvSpPr>
          <p:cNvPr id="5" name="TextBox 4"/>
          <p:cNvSpPr txBox="1"/>
          <p:nvPr/>
        </p:nvSpPr>
        <p:spPr>
          <a:xfrm>
            <a:off x="2373745" y="508000"/>
            <a:ext cx="5080000" cy="369332"/>
          </a:xfrm>
          <a:prstGeom prst="rect">
            <a:avLst/>
          </a:prstGeom>
          <a:noFill/>
        </p:spPr>
        <p:txBody>
          <a:bodyPr wrap="square" rtlCol="0">
            <a:spAutoFit/>
          </a:bodyPr>
          <a:lstStyle/>
          <a:p>
            <a:r>
              <a:rPr lang="ru-RU" dirty="0" smtClean="0"/>
              <a:t>7. </a:t>
            </a:r>
            <a:r>
              <a:rPr lang="ru-RU" dirty="0"/>
              <a:t>Улучшение функционирования СУОТ</a:t>
            </a:r>
          </a:p>
        </p:txBody>
      </p:sp>
    </p:spTree>
    <p:extLst>
      <p:ext uri="{BB962C8B-B14F-4D97-AF65-F5344CB8AC3E}">
        <p14:creationId xmlns:p14="http://schemas.microsoft.com/office/powerpoint/2010/main" val="26897529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404109" y="723154"/>
            <a:ext cx="7157819" cy="410202"/>
          </a:xfrm>
        </p:spPr>
        <p:txBody>
          <a:bodyPr>
            <a:noAutofit/>
          </a:bodyPr>
          <a:lstStyle/>
          <a:p>
            <a:r>
              <a:rPr lang="ru-RU" sz="1600" b="1" i="1" dirty="0" smtClean="0"/>
              <a:t>Примерный перечень опасностей и мер по управлению ими в рамках СОУТ </a:t>
            </a:r>
            <a:endParaRPr lang="ru-RU" sz="1600" b="1" i="1" dirty="0"/>
          </a:p>
        </p:txBody>
      </p:sp>
      <p:graphicFrame>
        <p:nvGraphicFramePr>
          <p:cNvPr id="7" name="Таблица 6"/>
          <p:cNvGraphicFramePr>
            <a:graphicFrameLocks noGrp="1"/>
          </p:cNvGraphicFramePr>
          <p:nvPr>
            <p:extLst/>
          </p:nvPr>
        </p:nvGraphicFramePr>
        <p:xfrm>
          <a:off x="498764" y="1582136"/>
          <a:ext cx="8968511" cy="3807798"/>
        </p:xfrm>
        <a:graphic>
          <a:graphicData uri="http://schemas.openxmlformats.org/drawingml/2006/table">
            <a:tbl>
              <a:tblPr firstRow="1" bandRow="1">
                <a:tableStyleId>{5C22544A-7EE6-4342-B048-85BDC9FD1C3A}</a:tableStyleId>
              </a:tblPr>
              <a:tblGrid>
                <a:gridCol w="241426">
                  <a:extLst>
                    <a:ext uri="{9D8B030D-6E8A-4147-A177-3AD203B41FA5}">
                      <a16:colId xmlns="" xmlns:a16="http://schemas.microsoft.com/office/drawing/2014/main" val="3564007808"/>
                    </a:ext>
                  </a:extLst>
                </a:gridCol>
                <a:gridCol w="2450022">
                  <a:extLst>
                    <a:ext uri="{9D8B030D-6E8A-4147-A177-3AD203B41FA5}">
                      <a16:colId xmlns="" xmlns:a16="http://schemas.microsoft.com/office/drawing/2014/main" val="3409486853"/>
                    </a:ext>
                  </a:extLst>
                </a:gridCol>
                <a:gridCol w="715335">
                  <a:extLst>
                    <a:ext uri="{9D8B030D-6E8A-4147-A177-3AD203B41FA5}">
                      <a16:colId xmlns="" xmlns:a16="http://schemas.microsoft.com/office/drawing/2014/main" val="282892475"/>
                    </a:ext>
                  </a:extLst>
                </a:gridCol>
                <a:gridCol w="2691448">
                  <a:extLst>
                    <a:ext uri="{9D8B030D-6E8A-4147-A177-3AD203B41FA5}">
                      <a16:colId xmlns="" xmlns:a16="http://schemas.microsoft.com/office/drawing/2014/main" val="21497868"/>
                    </a:ext>
                  </a:extLst>
                </a:gridCol>
                <a:gridCol w="679567">
                  <a:extLst>
                    <a:ext uri="{9D8B030D-6E8A-4147-A177-3AD203B41FA5}">
                      <a16:colId xmlns="" xmlns:a16="http://schemas.microsoft.com/office/drawing/2014/main" val="840615178"/>
                    </a:ext>
                  </a:extLst>
                </a:gridCol>
                <a:gridCol w="2190713">
                  <a:extLst>
                    <a:ext uri="{9D8B030D-6E8A-4147-A177-3AD203B41FA5}">
                      <a16:colId xmlns="" xmlns:a16="http://schemas.microsoft.com/office/drawing/2014/main" val="355435745"/>
                    </a:ext>
                  </a:extLst>
                </a:gridCol>
              </a:tblGrid>
              <a:tr h="967100">
                <a:tc>
                  <a:txBody>
                    <a:bodyPr/>
                    <a:lstStyle/>
                    <a:p>
                      <a:endParaRPr lang="ru-RU" sz="1200" dirty="0"/>
                    </a:p>
                  </a:txBody>
                  <a:tcPr/>
                </a:tc>
                <a:tc>
                  <a:txBody>
                    <a:bodyPr/>
                    <a:lstStyle/>
                    <a:p>
                      <a:r>
                        <a:rPr lang="ru-RU" sz="1200" dirty="0" smtClean="0"/>
                        <a:t>Опасность </a:t>
                      </a:r>
                      <a:endParaRPr lang="ru-RU" sz="1200" dirty="0"/>
                    </a:p>
                  </a:txBody>
                  <a:tcPr/>
                </a:tc>
                <a:tc>
                  <a:txBody>
                    <a:bodyPr/>
                    <a:lstStyle/>
                    <a:p>
                      <a:r>
                        <a:rPr lang="en-US" sz="1200" dirty="0" smtClean="0"/>
                        <a:t>ID</a:t>
                      </a:r>
                      <a:endParaRPr lang="ru-RU" sz="1200" dirty="0"/>
                    </a:p>
                  </a:txBody>
                  <a:tcPr/>
                </a:tc>
                <a:tc>
                  <a:txBody>
                    <a:bodyPr/>
                    <a:lstStyle/>
                    <a:p>
                      <a:r>
                        <a:rPr lang="ru-RU" sz="1200" dirty="0" smtClean="0"/>
                        <a:t>Опасное событие </a:t>
                      </a:r>
                      <a:endParaRPr lang="ru-RU" sz="1200" dirty="0"/>
                    </a:p>
                  </a:txBody>
                  <a:tcPr/>
                </a:tc>
                <a:tc>
                  <a:txBody>
                    <a:bodyPr/>
                    <a:lstStyle/>
                    <a:p>
                      <a:endParaRPr lang="ru-RU" sz="1200" dirty="0"/>
                    </a:p>
                  </a:txBody>
                  <a:tcPr/>
                </a:tc>
                <a:tc>
                  <a:txBody>
                    <a:bodyPr/>
                    <a:lstStyle/>
                    <a:p>
                      <a:r>
                        <a:rPr lang="ru-RU" sz="1200" dirty="0" smtClean="0"/>
                        <a:t>Меры управления/контроля профессиональных рисков </a:t>
                      </a:r>
                      <a:endParaRPr lang="ru-RU" sz="1200" dirty="0"/>
                    </a:p>
                  </a:txBody>
                  <a:tcPr/>
                </a:tc>
                <a:extLst>
                  <a:ext uri="{0D108BD9-81ED-4DB2-BD59-A6C34878D82A}">
                    <a16:rowId xmlns="" xmlns:a16="http://schemas.microsoft.com/office/drawing/2014/main" val="462872629"/>
                  </a:ext>
                </a:extLst>
              </a:tr>
              <a:tr h="2840698">
                <a:tc>
                  <a:txBody>
                    <a:bodyPr/>
                    <a:lstStyle/>
                    <a:p>
                      <a:r>
                        <a:rPr lang="ru-RU" sz="1200" dirty="0" smtClean="0"/>
                        <a:t>1</a:t>
                      </a:r>
                      <a:endParaRPr lang="ru-RU" sz="1200" dirty="0"/>
                    </a:p>
                  </a:txBody>
                  <a:tcPr/>
                </a:tc>
                <a:tc>
                  <a:txBody>
                    <a:bodyPr/>
                    <a:lstStyle/>
                    <a:p>
                      <a:r>
                        <a:rPr lang="ru-RU" sz="1200" dirty="0" smtClean="0"/>
                        <a:t>Наличие микроорганизмов-продуцентов, препаратов,</a:t>
                      </a:r>
                      <a:r>
                        <a:rPr lang="ru-RU" sz="1200" baseline="0" dirty="0" smtClean="0"/>
                        <a:t> содержащих живые клетки и споры микроорганизмов в окружающей среде: воздухе, воде, на поверхностях </a:t>
                      </a:r>
                      <a:endParaRPr lang="ru-RU" sz="1200" dirty="0"/>
                    </a:p>
                  </a:txBody>
                  <a:tcPr/>
                </a:tc>
                <a:tc>
                  <a:txBody>
                    <a:bodyPr/>
                    <a:lstStyle/>
                    <a:p>
                      <a:r>
                        <a:rPr lang="ru-RU" sz="1200" dirty="0" smtClean="0"/>
                        <a:t>1.1.</a:t>
                      </a:r>
                      <a:endParaRPr lang="ru-RU" sz="1200" dirty="0"/>
                    </a:p>
                  </a:txBody>
                  <a:tcPr/>
                </a:tc>
                <a:tc>
                  <a:txBody>
                    <a:bodyPr/>
                    <a:lstStyle/>
                    <a:p>
                      <a:r>
                        <a:rPr lang="ru-RU" sz="1200" dirty="0" smtClean="0"/>
                        <a:t>Заражение</a:t>
                      </a:r>
                      <a:r>
                        <a:rPr lang="ru-RU" sz="1200" baseline="0" dirty="0" smtClean="0"/>
                        <a:t> работника вследствие воздействия микроорганизмов-продуцентов, препаратов, содержащих живые клетки и споры микроорганизмов в воздухе, воде, на поверхностях </a:t>
                      </a:r>
                      <a:endParaRPr lang="ru-RU" sz="1200" dirty="0"/>
                    </a:p>
                  </a:txBody>
                  <a:tcPr/>
                </a:tc>
                <a:tc>
                  <a:txBody>
                    <a:bodyPr/>
                    <a:lstStyle/>
                    <a:p>
                      <a:r>
                        <a:rPr lang="ru-RU" sz="1200" dirty="0" smtClean="0"/>
                        <a:t>1.1.1</a:t>
                      </a:r>
                      <a:endParaRPr lang="ru-RU" sz="1200" dirty="0"/>
                    </a:p>
                  </a:txBody>
                  <a:tcPr/>
                </a:tc>
                <a:tc>
                  <a:txBody>
                    <a:bodyPr/>
                    <a:lstStyle/>
                    <a:p>
                      <a:r>
                        <a:rPr lang="ru-RU" sz="1200" dirty="0" smtClean="0"/>
                        <a:t>Соблюдение требований охраны труда</a:t>
                      </a:r>
                      <a:r>
                        <a:rPr lang="ru-RU" sz="1200" baseline="0" dirty="0" smtClean="0"/>
                        <a:t> и санитарно-гигиенических требований, применение СИЗ</a:t>
                      </a:r>
                      <a:endParaRPr lang="ru-RU" sz="1200" dirty="0"/>
                    </a:p>
                  </a:txBody>
                  <a:tcPr/>
                </a:tc>
                <a:extLst>
                  <a:ext uri="{0D108BD9-81ED-4DB2-BD59-A6C34878D82A}">
                    <a16:rowId xmlns="" xmlns:a16="http://schemas.microsoft.com/office/drawing/2014/main" val="900616857"/>
                  </a:ext>
                </a:extLst>
              </a:tr>
            </a:tbl>
          </a:graphicData>
        </a:graphic>
      </p:graphicFrame>
    </p:spTree>
    <p:extLst>
      <p:ext uri="{BB962C8B-B14F-4D97-AF65-F5344CB8AC3E}">
        <p14:creationId xmlns:p14="http://schemas.microsoft.com/office/powerpoint/2010/main" val="40150701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27951" y="387928"/>
            <a:ext cx="8734521" cy="886690"/>
          </a:xfrm>
        </p:spPr>
        <p:txBody>
          <a:bodyPr/>
          <a:lstStyle/>
          <a:p>
            <a:r>
              <a:rPr lang="ru-RU" b="1" dirty="0"/>
              <a:t>ПРИМЕРНЫЙ ПЕРЕЧЕНЬ РАБОТ ПОВЫШЕННОЙ ОПАСНОСТИ, К КОТОРЫМ ПРЕДЪЯВЛЯЮТСЯ ОТДЕЛЬНЫЕ ТРЕБОВАНИЯ </a:t>
            </a:r>
            <a:r>
              <a:rPr lang="ru-RU" b="1" dirty="0" smtClean="0"/>
              <a:t>ПО</a:t>
            </a:r>
            <a:r>
              <a:rPr lang="ru-RU" dirty="0"/>
              <a:t> </a:t>
            </a:r>
            <a:r>
              <a:rPr lang="ru-RU" b="1" dirty="0" smtClean="0"/>
              <a:t>ОРГАНИЗАЦИИ </a:t>
            </a:r>
            <a:r>
              <a:rPr lang="ru-RU" b="1" dirty="0"/>
              <a:t>РАБОТ И ОБУЧЕНИЮ РАБОТНИКОВ</a:t>
            </a:r>
          </a:p>
          <a:p>
            <a:endParaRPr lang="ru-RU" dirty="0"/>
          </a:p>
        </p:txBody>
      </p:sp>
      <p:graphicFrame>
        <p:nvGraphicFramePr>
          <p:cNvPr id="5" name="Таблица 4"/>
          <p:cNvGraphicFramePr>
            <a:graphicFrameLocks noGrp="1"/>
          </p:cNvGraphicFramePr>
          <p:nvPr>
            <p:extLst/>
          </p:nvPr>
        </p:nvGraphicFramePr>
        <p:xfrm>
          <a:off x="304800" y="1671011"/>
          <a:ext cx="9605818" cy="3872396"/>
        </p:xfrm>
        <a:graphic>
          <a:graphicData uri="http://schemas.openxmlformats.org/drawingml/2006/table">
            <a:tbl>
              <a:tblPr firstRow="1" bandRow="1">
                <a:tableStyleId>{5C22544A-7EE6-4342-B048-85BDC9FD1C3A}</a:tableStyleId>
              </a:tblPr>
              <a:tblGrid>
                <a:gridCol w="690755">
                  <a:extLst>
                    <a:ext uri="{9D8B030D-6E8A-4147-A177-3AD203B41FA5}">
                      <a16:colId xmlns="" xmlns:a16="http://schemas.microsoft.com/office/drawing/2014/main" val="2434300347"/>
                    </a:ext>
                  </a:extLst>
                </a:gridCol>
                <a:gridCol w="2050680">
                  <a:extLst>
                    <a:ext uri="{9D8B030D-6E8A-4147-A177-3AD203B41FA5}">
                      <a16:colId xmlns="" xmlns:a16="http://schemas.microsoft.com/office/drawing/2014/main" val="2974722504"/>
                    </a:ext>
                  </a:extLst>
                </a:gridCol>
                <a:gridCol w="6864383">
                  <a:extLst>
                    <a:ext uri="{9D8B030D-6E8A-4147-A177-3AD203B41FA5}">
                      <a16:colId xmlns="" xmlns:a16="http://schemas.microsoft.com/office/drawing/2014/main" val="3642247894"/>
                    </a:ext>
                  </a:extLst>
                </a:gridCol>
              </a:tblGrid>
              <a:tr h="148964">
                <a:tc>
                  <a:txBody>
                    <a:bodyPr/>
                    <a:lstStyle/>
                    <a:p>
                      <a:r>
                        <a:rPr lang="en-US" dirty="0" smtClean="0"/>
                        <a:t>N</a:t>
                      </a:r>
                      <a:r>
                        <a:rPr lang="en-US" baseline="0" dirty="0" smtClean="0"/>
                        <a:t> </a:t>
                      </a:r>
                      <a:r>
                        <a:rPr lang="ru-RU" baseline="0" dirty="0" smtClean="0"/>
                        <a:t>п/п </a:t>
                      </a:r>
                      <a:endParaRPr lang="ru-RU" dirty="0"/>
                    </a:p>
                  </a:txBody>
                  <a:tcPr/>
                </a:tc>
                <a:tc>
                  <a:txBody>
                    <a:bodyPr/>
                    <a:lstStyle/>
                    <a:p>
                      <a:r>
                        <a:rPr lang="ru-RU" dirty="0" smtClean="0"/>
                        <a:t>Наименование работ</a:t>
                      </a:r>
                      <a:endParaRPr lang="ru-RU" dirty="0"/>
                    </a:p>
                  </a:txBody>
                  <a:tcPr/>
                </a:tc>
                <a:tc>
                  <a:txBody>
                    <a:bodyPr/>
                    <a:lstStyle/>
                    <a:p>
                      <a:r>
                        <a:rPr lang="ru-RU" dirty="0" smtClean="0"/>
                        <a:t>Разновидность работ</a:t>
                      </a:r>
                      <a:endParaRPr lang="ru-RU" dirty="0"/>
                    </a:p>
                  </a:txBody>
                  <a:tcPr/>
                </a:tc>
                <a:extLst>
                  <a:ext uri="{0D108BD9-81ED-4DB2-BD59-A6C34878D82A}">
                    <a16:rowId xmlns="" xmlns:a16="http://schemas.microsoft.com/office/drawing/2014/main" val="4200357837"/>
                  </a:ext>
                </a:extLst>
              </a:tr>
              <a:tr h="3232316">
                <a:tc>
                  <a:txBody>
                    <a:bodyPr/>
                    <a:lstStyle/>
                    <a:p>
                      <a:r>
                        <a:rPr lang="ru-RU" sz="1400" dirty="0" smtClean="0"/>
                        <a:t>1</a:t>
                      </a:r>
                      <a:endParaRPr lang="ru-RU" sz="1400" dirty="0"/>
                    </a:p>
                  </a:txBody>
                  <a:tcPr/>
                </a:tc>
                <a:tc>
                  <a:txBody>
                    <a:bodyPr/>
                    <a:lstStyle/>
                    <a:p>
                      <a:r>
                        <a:rPr lang="ru-RU" sz="1400" dirty="0" smtClean="0"/>
                        <a:t>Земляные работы </a:t>
                      </a:r>
                      <a:endParaRPr lang="ru-RU" sz="1400" dirty="0"/>
                    </a:p>
                  </a:txBody>
                  <a:tcPr/>
                </a:tc>
                <a:tc>
                  <a:txBody>
                    <a:bodyPr/>
                    <a:lstStyle/>
                    <a:p>
                      <a:r>
                        <a:rPr lang="ru-RU" sz="1400" dirty="0" smtClean="0"/>
                        <a:t>1.1 Земляные работы в зоне расположения</a:t>
                      </a:r>
                      <a:r>
                        <a:rPr lang="ru-RU" sz="1400" baseline="0" dirty="0" smtClean="0"/>
                        <a:t> подземных энергетических сетей, газопроводов, нефтепроводов, других подземных коммуникаций и объектов;</a:t>
                      </a:r>
                    </a:p>
                    <a:p>
                      <a:r>
                        <a:rPr lang="ru-RU" sz="1400" baseline="0" dirty="0" smtClean="0"/>
                        <a:t>1.2. Земляные работы на участках с патогенным заряжением почвы (свалки, скотомогильники, и др.), в охранных зонах подземных электрических сетей, газопровода, нефтепродукта, нефтепродуктопровода и других опасных подземных коммуникаций;</a:t>
                      </a:r>
                    </a:p>
                    <a:p>
                      <a:r>
                        <a:rPr lang="ru-RU" sz="1400" baseline="0" dirty="0" smtClean="0"/>
                        <a:t>1.3. Земляные работы в зоне расположения подземных газопроводов, нефтепроводом и других аналогичных подземных коммуникаций и объектов;</a:t>
                      </a:r>
                    </a:p>
                    <a:p>
                      <a:r>
                        <a:rPr lang="ru-RU" sz="1400" baseline="0" dirty="0" smtClean="0"/>
                        <a:t>1.4. Земляные работы в котлованах, на откосах и склонах </a:t>
                      </a:r>
                    </a:p>
                    <a:p>
                      <a:r>
                        <a:rPr lang="ru-RU" sz="1400" baseline="0" dirty="0" smtClean="0"/>
                        <a:t>1.5. Рытье котлованов, траншей глубиной более 1,5 м и производство работ в них;</a:t>
                      </a:r>
                    </a:p>
                    <a:p>
                      <a:r>
                        <a:rPr lang="ru-RU" sz="1400" baseline="0" dirty="0" smtClean="0"/>
                        <a:t>1.6. Земляные работы на трамвайных путях; </a:t>
                      </a:r>
                    </a:p>
                    <a:p>
                      <a:r>
                        <a:rPr lang="ru-RU" sz="1400" baseline="0" dirty="0" smtClean="0"/>
                        <a:t>1.7. Земляные работы на сетях и сооружениях водоснабжения и водоотведения. </a:t>
                      </a:r>
                      <a:endParaRPr lang="ru-RU" sz="1400" dirty="0"/>
                    </a:p>
                  </a:txBody>
                  <a:tcPr/>
                </a:tc>
                <a:extLst>
                  <a:ext uri="{0D108BD9-81ED-4DB2-BD59-A6C34878D82A}">
                    <a16:rowId xmlns="" xmlns:a16="http://schemas.microsoft.com/office/drawing/2014/main" val="1510565870"/>
                  </a:ext>
                </a:extLst>
              </a:tr>
            </a:tbl>
          </a:graphicData>
        </a:graphic>
      </p:graphicFrame>
    </p:spTree>
    <p:extLst>
      <p:ext uri="{BB962C8B-B14F-4D97-AF65-F5344CB8AC3E}">
        <p14:creationId xmlns:p14="http://schemas.microsoft.com/office/powerpoint/2010/main" val="4623947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203808" y="1136074"/>
            <a:ext cx="7607683" cy="4904509"/>
          </a:xfrm>
          <a:noFill/>
          <a:ln>
            <a:noFill/>
          </a:ln>
        </p:spPr>
        <p:style>
          <a:lnRef idx="0">
            <a:scrgbClr r="0" g="0" b="0"/>
          </a:lnRef>
          <a:fillRef idx="0">
            <a:scrgbClr r="0" g="0" b="0"/>
          </a:fillRef>
          <a:effectRef idx="0">
            <a:scrgbClr r="0" g="0" b="0"/>
          </a:effectRef>
          <a:fontRef idx="minor">
            <a:schemeClr val="accent2"/>
          </a:fontRef>
        </p:style>
        <p:txBody>
          <a:bodyPr>
            <a:normAutofit/>
          </a:bodyPr>
          <a:lstStyle/>
          <a:p>
            <a:pPr marL="285750" indent="-285750">
              <a:lnSpc>
                <a:spcPct val="250000"/>
              </a:lnSpc>
              <a:buFont typeface="Wingdings" panose="05000000000000000000" pitchFamily="2" charset="2"/>
              <a:buChar char="Ø"/>
            </a:pPr>
            <a:r>
              <a:rPr lang="ru-RU" sz="2400" i="1" dirty="0" smtClean="0">
                <a:solidFill>
                  <a:schemeClr val="tx1"/>
                </a:solidFill>
              </a:rPr>
              <a:t>Приказ Минтруда России от 17.06.2021 № 406н</a:t>
            </a:r>
          </a:p>
          <a:p>
            <a:pPr marL="285750" indent="-285750">
              <a:lnSpc>
                <a:spcPct val="250000"/>
              </a:lnSpc>
              <a:buFont typeface="Wingdings" panose="05000000000000000000" pitchFamily="2" charset="2"/>
              <a:buChar char="Ø"/>
            </a:pPr>
            <a:r>
              <a:rPr lang="ru-RU" sz="2400" i="1" dirty="0" smtClean="0">
                <a:solidFill>
                  <a:schemeClr val="tx1"/>
                </a:solidFill>
              </a:rPr>
              <a:t>Приказ Минтруда России от 29.10.2021 № 775н</a:t>
            </a:r>
          </a:p>
          <a:p>
            <a:pPr marL="285750" indent="-285750">
              <a:lnSpc>
                <a:spcPct val="250000"/>
              </a:lnSpc>
              <a:buFont typeface="Wingdings" panose="05000000000000000000" pitchFamily="2" charset="2"/>
              <a:buChar char="Ø"/>
            </a:pPr>
            <a:r>
              <a:rPr lang="ru-RU" sz="2400" i="1" dirty="0" smtClean="0">
                <a:solidFill>
                  <a:schemeClr val="tx1"/>
                </a:solidFill>
              </a:rPr>
              <a:t>Приказ Минтруда России от 22.10.2021 № 757н</a:t>
            </a:r>
          </a:p>
          <a:p>
            <a:pPr marL="285750" indent="-285750">
              <a:lnSpc>
                <a:spcPct val="250000"/>
              </a:lnSpc>
              <a:buFont typeface="Wingdings" panose="05000000000000000000" pitchFamily="2" charset="2"/>
              <a:buChar char="Ø"/>
            </a:pPr>
            <a:r>
              <a:rPr lang="ru-RU" sz="2400" i="1" dirty="0" smtClean="0">
                <a:solidFill>
                  <a:schemeClr val="tx1"/>
                </a:solidFill>
              </a:rPr>
              <a:t>Приказ Минтруда России от 28.10.2021 № 765н</a:t>
            </a:r>
            <a:endParaRPr lang="ru-RU" sz="2400" i="1" dirty="0">
              <a:solidFill>
                <a:schemeClr val="tx1"/>
              </a:solidFill>
            </a:endParaRPr>
          </a:p>
        </p:txBody>
      </p:sp>
    </p:spTree>
    <p:extLst>
      <p:ext uri="{BB962C8B-B14F-4D97-AF65-F5344CB8AC3E}">
        <p14:creationId xmlns:p14="http://schemas.microsoft.com/office/powerpoint/2010/main" val="36718251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ссылка на другую страницу 4"/>
          <p:cNvSpPr/>
          <p:nvPr/>
        </p:nvSpPr>
        <p:spPr>
          <a:xfrm rot="5400000">
            <a:off x="5858934" y="135468"/>
            <a:ext cx="4114798" cy="7264400"/>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6028267" y="2255336"/>
            <a:ext cx="540173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ru-RU" dirty="0" smtClean="0">
                <a:solidFill>
                  <a:schemeClr val="bg1"/>
                </a:solidFill>
              </a:rPr>
              <a:t>Приказ Минтруда России от 17.06.2021 № 406н</a:t>
            </a:r>
            <a:endParaRPr lang="ru-RU" dirty="0">
              <a:solidFill>
                <a:schemeClr val="bg1"/>
              </a:solidFill>
            </a:endParaRPr>
          </a:p>
        </p:txBody>
      </p:sp>
      <p:sp>
        <p:nvSpPr>
          <p:cNvPr id="7" name="TextBox 6"/>
          <p:cNvSpPr txBox="1"/>
          <p:nvPr/>
        </p:nvSpPr>
        <p:spPr>
          <a:xfrm>
            <a:off x="5655733" y="3031066"/>
            <a:ext cx="5774267" cy="2031325"/>
          </a:xfrm>
          <a:prstGeom prst="rect">
            <a:avLst/>
          </a:prstGeom>
          <a:noFill/>
        </p:spPr>
        <p:txBody>
          <a:bodyPr wrap="square" rtlCol="0">
            <a:spAutoFit/>
          </a:bodyPr>
          <a:lstStyle/>
          <a:p>
            <a:pPr algn="ctr"/>
            <a:r>
              <a:rPr lang="ru-RU" dirty="0" smtClean="0">
                <a:solidFill>
                  <a:schemeClr val="bg1"/>
                </a:solidFill>
              </a:rPr>
              <a:t>«о форме и Порядке подачи декларации соответствия условий труда государственными нормативными требованиями охраны труда, Порядке формирования и ведения реестра деклараций соответствия условий охраны труда государственным нормативным требованиям охраны труда». </a:t>
            </a:r>
            <a:endParaRPr lang="ru-RU" dirty="0">
              <a:solidFill>
                <a:schemeClr val="bg1"/>
              </a:solidFill>
            </a:endParaRPr>
          </a:p>
        </p:txBody>
      </p:sp>
    </p:spTree>
    <p:extLst>
      <p:ext uri="{BB962C8B-B14F-4D97-AF65-F5344CB8AC3E}">
        <p14:creationId xmlns:p14="http://schemas.microsoft.com/office/powerpoint/2010/main" val="40852780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0866" y="1007535"/>
            <a:ext cx="9177866" cy="1202265"/>
          </a:xfrm>
        </p:spPr>
        <p:txBody>
          <a:bodyPr/>
          <a:lstStyle/>
          <a:p>
            <a:pPr algn="ctr"/>
            <a:r>
              <a:rPr lang="ru-RU" dirty="0" smtClean="0"/>
              <a:t>О форме и Порядке подачи декларации соответствия условий труда государственным нормативным требованиям охраны труда. Порядке формирования и ведения реестра деклараций соответствия условий труда государственным нормативным требованиям охраны труда»</a:t>
            </a:r>
            <a:endParaRPr lang="ru-RU" dirty="0"/>
          </a:p>
        </p:txBody>
      </p:sp>
      <p:sp>
        <p:nvSpPr>
          <p:cNvPr id="5" name="TextBox 4"/>
          <p:cNvSpPr txBox="1"/>
          <p:nvPr/>
        </p:nvSpPr>
        <p:spPr>
          <a:xfrm>
            <a:off x="1151467" y="2556933"/>
            <a:ext cx="309726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dirty="0" smtClean="0">
                <a:solidFill>
                  <a:srgbClr val="FF0000"/>
                </a:solidFill>
              </a:rPr>
              <a:t>Отменяется</a:t>
            </a:r>
          </a:p>
          <a:p>
            <a:pPr algn="ctr"/>
            <a:endParaRPr lang="ru-RU" dirty="0"/>
          </a:p>
          <a:p>
            <a:pPr algn="ctr"/>
            <a:r>
              <a:rPr lang="ru-RU" dirty="0" smtClean="0"/>
              <a:t>Приказ Минтруда России от 07.02.2014 №80н</a:t>
            </a:r>
            <a:endParaRPr lang="ru-RU" dirty="0"/>
          </a:p>
        </p:txBody>
      </p:sp>
      <p:sp>
        <p:nvSpPr>
          <p:cNvPr id="7" name="TextBox 6"/>
          <p:cNvSpPr txBox="1"/>
          <p:nvPr/>
        </p:nvSpPr>
        <p:spPr>
          <a:xfrm>
            <a:off x="5147733" y="2556933"/>
            <a:ext cx="3174231"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dirty="0" smtClean="0">
                <a:solidFill>
                  <a:srgbClr val="FF0000"/>
                </a:solidFill>
              </a:rPr>
              <a:t>Вводится </a:t>
            </a:r>
          </a:p>
          <a:p>
            <a:pPr algn="ctr"/>
            <a:endParaRPr lang="ru-RU" dirty="0" smtClean="0"/>
          </a:p>
          <a:p>
            <a:pPr algn="ctr"/>
            <a:r>
              <a:rPr lang="ru-RU" dirty="0" smtClean="0"/>
              <a:t>Приказ Минтруда России от 17.06.2021 №406н</a:t>
            </a:r>
            <a:endParaRPr lang="ru-RU" dirty="0"/>
          </a:p>
        </p:txBody>
      </p:sp>
    </p:spTree>
    <p:extLst>
      <p:ext uri="{BB962C8B-B14F-4D97-AF65-F5344CB8AC3E}">
        <p14:creationId xmlns:p14="http://schemas.microsoft.com/office/powerpoint/2010/main" val="4022422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533" y="846666"/>
            <a:ext cx="5503333" cy="965201"/>
          </a:xfrm>
        </p:spPr>
        <p:txBody>
          <a:bodyPr>
            <a:normAutofit fontScale="90000"/>
          </a:bodyPr>
          <a:lstStyle/>
          <a:p>
            <a:r>
              <a:rPr lang="ru-RU" dirty="0" smtClean="0">
                <a:solidFill>
                  <a:schemeClr val="tx1"/>
                </a:solidFill>
              </a:rPr>
              <a:t>ПРИКАЗ от 17 июня 2021г. № 406н</a:t>
            </a:r>
            <a:br>
              <a:rPr lang="ru-RU" dirty="0" smtClean="0">
                <a:solidFill>
                  <a:schemeClr val="tx1"/>
                </a:solidFill>
              </a:rPr>
            </a:br>
            <a:r>
              <a:rPr lang="ru-RU" dirty="0" smtClean="0">
                <a:solidFill>
                  <a:schemeClr val="tx1"/>
                </a:solidFill>
              </a:rPr>
              <a:t/>
            </a:r>
            <a:br>
              <a:rPr lang="ru-RU" dirty="0" smtClean="0">
                <a:solidFill>
                  <a:schemeClr val="tx1"/>
                </a:solidFill>
              </a:rPr>
            </a:br>
            <a:r>
              <a:rPr lang="ru-RU" dirty="0" smtClean="0">
                <a:solidFill>
                  <a:srgbClr val="FF0000"/>
                </a:solidFill>
              </a:rPr>
              <a:t>Утвердить:</a:t>
            </a:r>
            <a:endParaRPr lang="ru-RU" dirty="0">
              <a:solidFill>
                <a:srgbClr val="FF0000"/>
              </a:solidFill>
            </a:endParaRPr>
          </a:p>
        </p:txBody>
      </p:sp>
      <p:sp>
        <p:nvSpPr>
          <p:cNvPr id="7" name="TextBox 6"/>
          <p:cNvSpPr txBox="1"/>
          <p:nvPr/>
        </p:nvSpPr>
        <p:spPr>
          <a:xfrm>
            <a:off x="465666" y="2455333"/>
            <a:ext cx="2914843"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dirty="0" smtClean="0"/>
              <a:t>Форму декларации соответствия условий труда государственным нормативным требования охраны труда </a:t>
            </a:r>
            <a:endParaRPr lang="ru-RU" dirty="0"/>
          </a:p>
        </p:txBody>
      </p:sp>
      <p:sp>
        <p:nvSpPr>
          <p:cNvPr id="9" name="TextBox 8"/>
          <p:cNvSpPr txBox="1"/>
          <p:nvPr/>
        </p:nvSpPr>
        <p:spPr>
          <a:xfrm>
            <a:off x="3754966" y="2455333"/>
            <a:ext cx="2540000"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dirty="0" smtClean="0"/>
              <a:t>Порядок подачи декларации соответствия условий труда государственным нормативным требованиям охраны труда</a:t>
            </a:r>
            <a:endParaRPr lang="ru-RU" dirty="0"/>
          </a:p>
        </p:txBody>
      </p:sp>
      <p:sp>
        <p:nvSpPr>
          <p:cNvPr id="10" name="TextBox 9"/>
          <p:cNvSpPr txBox="1"/>
          <p:nvPr/>
        </p:nvSpPr>
        <p:spPr>
          <a:xfrm>
            <a:off x="6925733" y="2455333"/>
            <a:ext cx="2794000"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ru-RU" dirty="0" smtClean="0"/>
              <a:t>Порядок формирования и ведения реестра декларации соответствия условий труда государственным нормативным требованиям охраны труда согласно</a:t>
            </a:r>
            <a:endParaRPr lang="ru-RU" dirty="0"/>
          </a:p>
        </p:txBody>
      </p:sp>
    </p:spTree>
    <p:extLst>
      <p:ext uri="{BB962C8B-B14F-4D97-AF65-F5344CB8AC3E}">
        <p14:creationId xmlns:p14="http://schemas.microsoft.com/office/powerpoint/2010/main" val="814453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70994" y="357142"/>
            <a:ext cx="9093200" cy="728131"/>
          </a:xfrm>
        </p:spPr>
        <p:txBody>
          <a:bodyPr/>
          <a:lstStyle/>
          <a:p>
            <a:r>
              <a:rPr lang="ru-RU" dirty="0" smtClean="0"/>
              <a:t>Порядок подачи декларации соответствия условий труда государственным нормативным требованиям охраны труда </a:t>
            </a:r>
            <a:endParaRPr lang="ru-RU" dirty="0"/>
          </a:p>
        </p:txBody>
      </p:sp>
      <p:sp>
        <p:nvSpPr>
          <p:cNvPr id="5" name="TextBox 4"/>
          <p:cNvSpPr txBox="1"/>
          <p:nvPr/>
        </p:nvSpPr>
        <p:spPr>
          <a:xfrm>
            <a:off x="453617" y="1494101"/>
            <a:ext cx="7670800" cy="2431435"/>
          </a:xfrm>
          <a:prstGeom prst="rect">
            <a:avLst/>
          </a:prstGeom>
          <a:noFill/>
        </p:spPr>
        <p:txBody>
          <a:bodyPr wrap="square" rtlCol="0">
            <a:spAutoFit/>
          </a:bodyPr>
          <a:lstStyle/>
          <a:p>
            <a:r>
              <a:rPr lang="ru-RU" sz="1400" dirty="0" smtClean="0">
                <a:solidFill>
                  <a:srgbClr val="FF0000"/>
                </a:solidFill>
              </a:rPr>
              <a:t>Новая редакция:</a:t>
            </a:r>
          </a:p>
          <a:p>
            <a:endParaRPr lang="ru-RU" sz="1400" dirty="0"/>
          </a:p>
          <a:p>
            <a:r>
              <a:rPr lang="ru-RU" sz="1400" dirty="0" smtClean="0"/>
              <a:t>Декларация оформляется юридическими и индивидуальными предпринимателями, в отношении рабочих мест: </a:t>
            </a:r>
          </a:p>
          <a:p>
            <a:endParaRPr lang="ru-RU" sz="1400" dirty="0" smtClean="0"/>
          </a:p>
          <a:p>
            <a:pPr marL="285750" indent="-285750">
              <a:buFont typeface="Wingdings" panose="05000000000000000000" pitchFamily="2" charset="2"/>
              <a:buChar char="ü"/>
            </a:pPr>
            <a:r>
              <a:rPr lang="ru-RU" sz="1400" dirty="0" smtClean="0"/>
              <a:t>На которых ВОПФ по результатам осуществления идентификации </a:t>
            </a:r>
            <a:r>
              <a:rPr lang="ru-RU" sz="1400" dirty="0" smtClean="0">
                <a:solidFill>
                  <a:schemeClr val="accent2">
                    <a:lumMod val="75000"/>
                  </a:schemeClr>
                </a:solidFill>
              </a:rPr>
              <a:t>не выявлены</a:t>
            </a:r>
          </a:p>
          <a:p>
            <a:pPr marL="285750" indent="-285750">
              <a:buFont typeface="Wingdings" panose="05000000000000000000" pitchFamily="2" charset="2"/>
              <a:buChar char="ü"/>
            </a:pPr>
            <a:r>
              <a:rPr lang="ru-RU" sz="1400" dirty="0" smtClean="0"/>
              <a:t>Условия труда на которых по результатам исследования </a:t>
            </a:r>
          </a:p>
          <a:p>
            <a:endParaRPr lang="ru-RU" dirty="0" smtClean="0"/>
          </a:p>
          <a:p>
            <a:endParaRPr lang="ru-RU" dirty="0"/>
          </a:p>
          <a:p>
            <a:pPr marL="285750" indent="-285750">
              <a:buFont typeface="Wingdings" panose="05000000000000000000" pitchFamily="2" charset="2"/>
              <a:buChar char="ü"/>
            </a:pPr>
            <a:endParaRPr lang="ru-RU" dirty="0"/>
          </a:p>
        </p:txBody>
      </p:sp>
      <p:pic>
        <p:nvPicPr>
          <p:cNvPr id="2049" name="imag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775" y="1574800"/>
            <a:ext cx="301625" cy="1539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70994" y="4908388"/>
            <a:ext cx="728186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175" algn="l" defTabSz="914400" rtl="0" eaLnBrk="0" fontAlgn="base" latinLnBrk="0" hangingPunct="0">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chemeClr val="tx1"/>
                </a:solidFill>
                <a:effectLst/>
                <a:latin typeface="Trebuchet MS" panose="020B0603020202020204" pitchFamily="34" charset="0"/>
                <a:ea typeface="Arial" panose="020B0604020202020204" pitchFamily="34" charset="0"/>
              </a:rPr>
              <a:t>Декларация может быть подана </a:t>
            </a:r>
            <a:r>
              <a:rPr kumimoji="0" lang="ru-RU" altLang="ru-RU" sz="1300" b="0" i="0" u="none" strike="noStrike" cap="none" normalizeH="0" baseline="0" dirty="0" smtClean="0">
                <a:ln>
                  <a:noFill/>
                </a:ln>
                <a:solidFill>
                  <a:srgbClr val="111111"/>
                </a:solidFill>
                <a:effectLst/>
                <a:latin typeface="Trebuchet MS" panose="020B0603020202020204" pitchFamily="34" charset="0"/>
                <a:ea typeface="Arial" panose="020B0604020202020204" pitchFamily="34" charset="0"/>
              </a:rPr>
              <a:t>в </a:t>
            </a:r>
            <a:r>
              <a:rPr kumimoji="0" lang="ru-RU" altLang="ru-RU" sz="1300" b="0" i="0" u="none" strike="noStrike" cap="none" normalizeH="0" baseline="0" dirty="0" smtClean="0">
                <a:ln>
                  <a:noFill/>
                </a:ln>
                <a:solidFill>
                  <a:schemeClr val="tx1"/>
                </a:solidFill>
                <a:effectLst/>
                <a:latin typeface="Trebuchet MS" panose="020B0603020202020204" pitchFamily="34" charset="0"/>
                <a:ea typeface="Arial" panose="020B0604020202020204" pitchFamily="34" charset="0"/>
              </a:rPr>
              <a:t>форме электронного документа, подписанного усиленной </a:t>
            </a:r>
            <a:r>
              <a:rPr kumimoji="0" lang="ru-RU" altLang="ru-RU" sz="1300" b="0" i="0" u="none" strike="noStrike" cap="none" normalizeH="0" baseline="0" dirty="0" smtClean="0">
                <a:ln>
                  <a:noFill/>
                </a:ln>
                <a:solidFill>
                  <a:schemeClr val="tx1"/>
                </a:solidFill>
                <a:effectLst/>
                <a:ea typeface="Arial" panose="020B0604020202020204" pitchFamily="34" charset="0"/>
              </a:rPr>
              <a:t>квалифицированной</a:t>
            </a:r>
            <a:r>
              <a:rPr kumimoji="0" lang="ru-RU" altLang="ru-RU" sz="13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электронной подписью работодателя, посредством заполнения формы декларации </a:t>
            </a:r>
            <a:r>
              <a:rPr kumimoji="0" lang="ru-RU" altLang="ru-RU" sz="1300" b="0" i="0" u="none" strike="noStrike" cap="none" normalizeH="0" baseline="0" dirty="0" smtClean="0">
                <a:ln>
                  <a:noFill/>
                </a:ln>
                <a:solidFill>
                  <a:srgbClr val="1C1C1C"/>
                </a:solidFill>
                <a:effectLst/>
                <a:latin typeface="Arial" panose="020B0604020202020204" pitchFamily="34" charset="0"/>
                <a:ea typeface="Arial" panose="020B0604020202020204" pitchFamily="34" charset="0"/>
              </a:rPr>
              <a:t>на </a:t>
            </a:r>
            <a:r>
              <a:rPr kumimoji="0" lang="ru-RU" altLang="ru-RU" sz="13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официальном сайте Федеральной службы по труду </a:t>
            </a:r>
            <a:r>
              <a:rPr kumimoji="0" lang="ru-RU" altLang="ru-RU" sz="1300" b="0" i="0" u="none" strike="noStrike" cap="none" normalizeH="0" baseline="0" dirty="0" smtClean="0">
                <a:ln>
                  <a:noFill/>
                </a:ln>
                <a:solidFill>
                  <a:srgbClr val="070707"/>
                </a:solidFill>
                <a:effectLst/>
                <a:latin typeface="Arial" panose="020B0604020202020204" pitchFamily="34" charset="0"/>
                <a:ea typeface="Arial" panose="020B0604020202020204" pitchFamily="34" charset="0"/>
              </a:rPr>
              <a:t>и </a:t>
            </a:r>
            <a:r>
              <a:rPr kumimoji="0" lang="ru-RU" altLang="ru-RU" sz="13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занятости в информационно- </a:t>
            </a:r>
            <a:r>
              <a:rPr kumimoji="0" lang="ru-RU" altLang="ru-RU" sz="1300" b="0" i="0" u="none" strike="noStrike" cap="none" normalizeH="0" baseline="0" dirty="0" smtClean="0">
                <a:ln>
                  <a:noFill/>
                </a:ln>
                <a:solidFill>
                  <a:schemeClr val="tx1"/>
                </a:solidFill>
                <a:effectLst/>
                <a:latin typeface="Trebuchet MS" panose="020B0603020202020204" pitchFamily="34" charset="0"/>
                <a:ea typeface="Arial" panose="020B0604020202020204" pitchFamily="34" charset="0"/>
              </a:rPr>
              <a:t>телекоммуникационной сети "Интернет"</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2052" name="imag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4175" y="1727200"/>
            <a:ext cx="301625" cy="15398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70994" y="3429435"/>
            <a:ext cx="6289964" cy="461665"/>
          </a:xfrm>
          <a:prstGeom prst="rect">
            <a:avLst/>
          </a:prstGeom>
        </p:spPr>
        <p:txBody>
          <a:bodyPr wrap="square">
            <a:spAutoFit/>
          </a:bodyPr>
          <a:lstStyle/>
          <a:p>
            <a:r>
              <a:rPr lang="ru-RU" sz="1200" dirty="0">
                <a:latin typeface="Trebuchet MS" panose="020B0603020202020204" pitchFamily="34" charset="0"/>
                <a:ea typeface="Arial" panose="020B0604020202020204" pitchFamily="34" charset="0"/>
                <a:cs typeface="Arial" panose="020B0604020202020204" pitchFamily="34" charset="0"/>
              </a:rPr>
              <a:t>Декларация </a:t>
            </a:r>
            <a:r>
              <a:rPr lang="ru-RU" sz="1200" dirty="0" smtClean="0">
                <a:solidFill>
                  <a:srgbClr val="FF0000"/>
                </a:solidFill>
                <a:latin typeface="Trebuchet MS" panose="020B0603020202020204" pitchFamily="34" charset="0"/>
                <a:ea typeface="Arial" panose="020B0604020202020204" pitchFamily="34" charset="0"/>
                <a:cs typeface="Arial" panose="020B0604020202020204" pitchFamily="34" charset="0"/>
              </a:rPr>
              <a:t>пописывается </a:t>
            </a:r>
            <a:r>
              <a:rPr lang="ru-RU" sz="1200" dirty="0">
                <a:solidFill>
                  <a:srgbClr val="FF0000"/>
                </a:solidFill>
                <a:latin typeface="Trebuchet MS" panose="020B0603020202020204" pitchFamily="34" charset="0"/>
                <a:ea typeface="Arial" panose="020B0604020202020204" pitchFamily="34" charset="0"/>
                <a:cs typeface="Arial" panose="020B0604020202020204" pitchFamily="34" charset="0"/>
              </a:rPr>
              <a:t>руководителем юридического </a:t>
            </a:r>
            <a:r>
              <a:rPr lang="ru-RU" sz="1200" dirty="0" smtClean="0">
                <a:solidFill>
                  <a:srgbClr val="FF0000"/>
                </a:solidFill>
                <a:latin typeface="Trebuchet MS" panose="020B0603020202020204" pitchFamily="34" charset="0"/>
                <a:ea typeface="Arial" panose="020B0604020202020204" pitchFamily="34" charset="0"/>
                <a:cs typeface="Arial" panose="020B0604020202020204" pitchFamily="34" charset="0"/>
              </a:rPr>
              <a:t>лица</a:t>
            </a:r>
            <a:r>
              <a:rPr lang="ru-RU" sz="1200" spc="-60" dirty="0" smtClean="0">
                <a:solidFill>
                  <a:srgbClr val="FF0000"/>
                </a:solidFill>
                <a:latin typeface="Trebuchet MS" panose="020B0603020202020204" pitchFamily="34" charset="0"/>
                <a:ea typeface="Arial" panose="020B0604020202020204" pitchFamily="34" charset="0"/>
                <a:cs typeface="Arial" panose="020B0604020202020204" pitchFamily="34" charset="0"/>
              </a:rPr>
              <a:t> </a:t>
            </a:r>
            <a:r>
              <a:rPr lang="ru-RU" sz="1200" dirty="0">
                <a:solidFill>
                  <a:srgbClr val="FF0000"/>
                </a:solidFill>
                <a:latin typeface="Trebuchet MS" panose="020B0603020202020204" pitchFamily="34" charset="0"/>
                <a:ea typeface="Arial" panose="020B0604020202020204" pitchFamily="34" charset="0"/>
                <a:cs typeface="Arial" panose="020B0604020202020204" pitchFamily="34" charset="0"/>
              </a:rPr>
              <a:t>и</a:t>
            </a:r>
            <a:r>
              <a:rPr lang="ru-RU" sz="1200" spc="-110" dirty="0">
                <a:solidFill>
                  <a:srgbClr val="FF0000"/>
                </a:solidFill>
                <a:latin typeface="Trebuchet MS" panose="020B0603020202020204" pitchFamily="34" charset="0"/>
                <a:ea typeface="Arial" panose="020B0604020202020204" pitchFamily="34" charset="0"/>
                <a:cs typeface="Arial" panose="020B0604020202020204" pitchFamily="34" charset="0"/>
              </a:rPr>
              <a:t> </a:t>
            </a:r>
            <a:r>
              <a:rPr lang="ru-RU" sz="1200" dirty="0" smtClean="0">
                <a:solidFill>
                  <a:srgbClr val="FF0000"/>
                </a:solidFill>
                <a:latin typeface="Trebuchet MS" panose="020B0603020202020204" pitchFamily="34" charset="0"/>
                <a:ea typeface="Arial" panose="020B0604020202020204" pitchFamily="34" charset="0"/>
                <a:cs typeface="Arial" panose="020B0604020202020204" pitchFamily="34" charset="0"/>
              </a:rPr>
              <a:t>заверяется</a:t>
            </a:r>
            <a:r>
              <a:rPr lang="ru-RU" sz="1200" spc="-5" dirty="0" smtClean="0">
                <a:solidFill>
                  <a:srgbClr val="FF0000"/>
                </a:solidFill>
                <a:latin typeface="Trebuchet MS" panose="020B0603020202020204" pitchFamily="34" charset="0"/>
                <a:ea typeface="Arial" panose="020B0604020202020204" pitchFamily="34" charset="0"/>
                <a:cs typeface="Arial" panose="020B0604020202020204" pitchFamily="34" charset="0"/>
              </a:rPr>
              <a:t> </a:t>
            </a:r>
            <a:r>
              <a:rPr lang="ru-RU" sz="1200" dirty="0" smtClean="0">
                <a:solidFill>
                  <a:srgbClr val="FF0000"/>
                </a:solidFill>
                <a:latin typeface="Trebuchet MS" panose="020B0603020202020204" pitchFamily="34" charset="0"/>
                <a:ea typeface="Arial" panose="020B0604020202020204" pitchFamily="34" charset="0"/>
                <a:cs typeface="Arial" panose="020B0604020202020204" pitchFamily="34" charset="0"/>
              </a:rPr>
              <a:t>печатью</a:t>
            </a:r>
            <a:r>
              <a:rPr lang="ru-RU" sz="1200" spc="-65" dirty="0" smtClean="0">
                <a:solidFill>
                  <a:srgbClr val="FF0000"/>
                </a:solidFill>
                <a:latin typeface="Trebuchet MS" panose="020B0603020202020204" pitchFamily="34" charset="0"/>
                <a:ea typeface="Arial" panose="020B0604020202020204" pitchFamily="34" charset="0"/>
                <a:cs typeface="Arial" panose="020B0604020202020204" pitchFamily="34" charset="0"/>
              </a:rPr>
              <a:t> </a:t>
            </a:r>
            <a:r>
              <a:rPr lang="ru-RU" sz="1200" dirty="0">
                <a:solidFill>
                  <a:srgbClr val="FF0000"/>
                </a:solidFill>
                <a:latin typeface="Trebuchet MS" panose="020B0603020202020204" pitchFamily="34" charset="0"/>
                <a:ea typeface="Arial" panose="020B0604020202020204" pitchFamily="34" charset="0"/>
                <a:cs typeface="Arial" panose="020B0604020202020204" pitchFamily="34" charset="0"/>
              </a:rPr>
              <a:t>(при наличии), либо подписывается лично </a:t>
            </a:r>
            <a:r>
              <a:rPr lang="ru-RU" sz="1200" dirty="0" smtClean="0">
                <a:solidFill>
                  <a:srgbClr val="FF0000"/>
                </a:solidFill>
                <a:latin typeface="Trebuchet MS" panose="020B0603020202020204" pitchFamily="34" charset="0"/>
                <a:ea typeface="Arial" panose="020B0604020202020204" pitchFamily="34" charset="0"/>
                <a:cs typeface="Arial" panose="020B0604020202020204" pitchFamily="34" charset="0"/>
              </a:rPr>
              <a:t>индивидуальным предпринимателем</a:t>
            </a:r>
            <a:endParaRPr lang="ru-RU" sz="1200" dirty="0">
              <a:solidFill>
                <a:srgbClr val="FF0000"/>
              </a:solidFill>
            </a:endParaRPr>
          </a:p>
        </p:txBody>
      </p:sp>
      <p:sp>
        <p:nvSpPr>
          <p:cNvPr id="9" name="Прямоугольник 8"/>
          <p:cNvSpPr/>
          <p:nvPr/>
        </p:nvSpPr>
        <p:spPr>
          <a:xfrm>
            <a:off x="-800821" y="4127075"/>
            <a:ext cx="8259714" cy="579774"/>
          </a:xfrm>
          <a:prstGeom prst="rect">
            <a:avLst/>
          </a:prstGeom>
        </p:spPr>
        <p:txBody>
          <a:bodyPr wrap="square">
            <a:spAutoFit/>
          </a:bodyPr>
          <a:lstStyle/>
          <a:p>
            <a:pPr marL="1155700" marR="1282065" indent="-2540">
              <a:lnSpc>
                <a:spcPct val="88000"/>
              </a:lnSpc>
              <a:spcAft>
                <a:spcPts val="0"/>
              </a:spcAft>
            </a:pPr>
            <a:r>
              <a:rPr lang="ru-RU" sz="1200" dirty="0">
                <a:latin typeface="Trebuchet MS" panose="020B0603020202020204" pitchFamily="34" charset="0"/>
                <a:ea typeface="Arial" panose="020B0604020202020204" pitchFamily="34" charset="0"/>
              </a:rPr>
              <a:t>Декларация</a:t>
            </a:r>
            <a:r>
              <a:rPr lang="ru-RU" sz="1200" spc="-15" dirty="0">
                <a:latin typeface="Trebuchet MS" panose="020B0603020202020204" pitchFamily="34" charset="0"/>
                <a:ea typeface="Arial" panose="020B0604020202020204" pitchFamily="34" charset="0"/>
              </a:rPr>
              <a:t> </a:t>
            </a:r>
            <a:r>
              <a:rPr lang="ru-RU" sz="1200" dirty="0">
                <a:latin typeface="Trebuchet MS" panose="020B0603020202020204" pitchFamily="34" charset="0"/>
                <a:ea typeface="Arial" panose="020B0604020202020204" pitchFamily="34" charset="0"/>
              </a:rPr>
              <a:t>подается в</a:t>
            </a:r>
            <a:r>
              <a:rPr lang="ru-RU" sz="1200" spc="-85" dirty="0">
                <a:latin typeface="Trebuchet MS" panose="020B0603020202020204" pitchFamily="34" charset="0"/>
                <a:ea typeface="Arial" panose="020B0604020202020204" pitchFamily="34" charset="0"/>
              </a:rPr>
              <a:t> </a:t>
            </a:r>
            <a:r>
              <a:rPr lang="ru-RU" sz="1200" dirty="0">
                <a:latin typeface="Trebuchet MS" panose="020B0603020202020204" pitchFamily="34" charset="0"/>
                <a:ea typeface="Arial" panose="020B0604020202020204" pitchFamily="34" charset="0"/>
              </a:rPr>
              <a:t>ГИТ</a:t>
            </a:r>
            <a:r>
              <a:rPr lang="ru-RU" sz="1200" spc="-90" dirty="0">
                <a:latin typeface="Trebuchet MS" panose="020B0603020202020204" pitchFamily="34" charset="0"/>
                <a:ea typeface="Arial" panose="020B0604020202020204" pitchFamily="34" charset="0"/>
              </a:rPr>
              <a:t> </a:t>
            </a:r>
            <a:r>
              <a:rPr lang="ru-RU" sz="1200" dirty="0">
                <a:solidFill>
                  <a:srgbClr val="4B3413"/>
                </a:solidFill>
                <a:latin typeface="Trebuchet MS" panose="020B0603020202020204" pitchFamily="34" charset="0"/>
                <a:ea typeface="Arial" panose="020B0604020202020204" pitchFamily="34" charset="0"/>
              </a:rPr>
              <a:t>в</a:t>
            </a:r>
            <a:r>
              <a:rPr lang="ru-RU" sz="1200" spc="-85" dirty="0">
                <a:solidFill>
                  <a:srgbClr val="4B3413"/>
                </a:solidFill>
                <a:latin typeface="Trebuchet MS" panose="020B0603020202020204" pitchFamily="34" charset="0"/>
                <a:ea typeface="Arial" panose="020B0604020202020204" pitchFamily="34" charset="0"/>
              </a:rPr>
              <a:t> </a:t>
            </a:r>
            <a:r>
              <a:rPr lang="ru-RU" sz="1200" dirty="0">
                <a:latin typeface="Trebuchet MS" panose="020B0603020202020204" pitchFamily="34" charset="0"/>
                <a:ea typeface="Arial" panose="020B0604020202020204" pitchFamily="34" charset="0"/>
              </a:rPr>
              <a:t>субъекте </a:t>
            </a:r>
            <a:r>
              <a:rPr lang="ru-RU" sz="1200" dirty="0">
                <a:solidFill>
                  <a:srgbClr val="1F1F1F"/>
                </a:solidFill>
                <a:latin typeface="Trebuchet MS" panose="020B0603020202020204" pitchFamily="34" charset="0"/>
                <a:ea typeface="Arial" panose="020B0604020202020204" pitchFamily="34" charset="0"/>
              </a:rPr>
              <a:t>РФ</a:t>
            </a:r>
            <a:r>
              <a:rPr lang="ru-RU" sz="1200" spc="-35" dirty="0">
                <a:solidFill>
                  <a:srgbClr val="1F1F1F"/>
                </a:solidFill>
                <a:latin typeface="Trebuchet MS" panose="020B0603020202020204" pitchFamily="34" charset="0"/>
                <a:ea typeface="Arial" panose="020B0604020202020204" pitchFamily="34" charset="0"/>
              </a:rPr>
              <a:t> </a:t>
            </a:r>
            <a:r>
              <a:rPr lang="ru-RU" sz="1200" dirty="0">
                <a:latin typeface="Trebuchet MS" panose="020B0603020202020204" pitchFamily="34" charset="0"/>
                <a:ea typeface="Arial" panose="020B0604020202020204" pitchFamily="34" charset="0"/>
              </a:rPr>
              <a:t>по</a:t>
            </a:r>
            <a:r>
              <a:rPr lang="ru-RU" sz="1200" spc="-45" dirty="0">
                <a:latin typeface="Trebuchet MS" panose="020B0603020202020204" pitchFamily="34" charset="0"/>
                <a:ea typeface="Arial" panose="020B0604020202020204" pitchFamily="34" charset="0"/>
              </a:rPr>
              <a:t> </a:t>
            </a:r>
            <a:r>
              <a:rPr lang="ru-RU" sz="1200" dirty="0">
                <a:latin typeface="Trebuchet MS" panose="020B0603020202020204" pitchFamily="34" charset="0"/>
                <a:ea typeface="Arial" panose="020B0604020202020204" pitchFamily="34" charset="0"/>
              </a:rPr>
              <a:t>месту своего</a:t>
            </a:r>
            <a:r>
              <a:rPr lang="ru-RU" sz="1200" spc="-45" dirty="0">
                <a:latin typeface="Trebuchet MS" panose="020B0603020202020204" pitchFamily="34" charset="0"/>
                <a:ea typeface="Arial" panose="020B0604020202020204" pitchFamily="34" charset="0"/>
              </a:rPr>
              <a:t> </a:t>
            </a:r>
            <a:r>
              <a:rPr lang="ru-RU" sz="1200" dirty="0">
                <a:latin typeface="Trebuchet MS" panose="020B0603020202020204" pitchFamily="34" charset="0"/>
                <a:ea typeface="Arial" panose="020B0604020202020204" pitchFamily="34" charset="0"/>
              </a:rPr>
              <a:t>нахождения либо</a:t>
            </a:r>
            <a:r>
              <a:rPr lang="ru-RU" sz="1200" spc="-75" dirty="0">
                <a:latin typeface="Trebuchet MS" panose="020B0603020202020204" pitchFamily="34" charset="0"/>
                <a:ea typeface="Arial" panose="020B0604020202020204" pitchFamily="34" charset="0"/>
              </a:rPr>
              <a:t> </a:t>
            </a:r>
            <a:r>
              <a:rPr lang="ru-RU" sz="1200" dirty="0">
                <a:latin typeface="Trebuchet MS" panose="020B0603020202020204" pitchFamily="34" charset="0"/>
                <a:ea typeface="Arial" panose="020B0604020202020204" pitchFamily="34" charset="0"/>
              </a:rPr>
              <a:t>нахождения своего филиала или представительства лично или направляется</a:t>
            </a:r>
            <a:r>
              <a:rPr lang="ru-RU" sz="1200" spc="170" dirty="0">
                <a:latin typeface="Trebuchet MS" panose="020B0603020202020204" pitchFamily="34" charset="0"/>
                <a:ea typeface="Arial" panose="020B0604020202020204" pitchFamily="34" charset="0"/>
              </a:rPr>
              <a:t> </a:t>
            </a:r>
            <a:r>
              <a:rPr lang="ru-RU" sz="1200" dirty="0">
                <a:latin typeface="Trebuchet MS" panose="020B0603020202020204" pitchFamily="34" charset="0"/>
                <a:ea typeface="Arial" panose="020B0604020202020204" pitchFamily="34" charset="0"/>
              </a:rPr>
              <a:t>почтовым отправлением</a:t>
            </a:r>
            <a:r>
              <a:rPr lang="ru-RU" sz="1200" spc="200" dirty="0">
                <a:latin typeface="Trebuchet MS" panose="020B0603020202020204" pitchFamily="34" charset="0"/>
                <a:ea typeface="Arial" panose="020B0604020202020204" pitchFamily="34" charset="0"/>
              </a:rPr>
              <a:t> </a:t>
            </a:r>
            <a:r>
              <a:rPr lang="ru-RU" sz="120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rPr>
              <a:t>с</a:t>
            </a:r>
            <a:r>
              <a:rPr lang="ru-RU" sz="1200" spc="-45"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rPr>
              <a:t> </a:t>
            </a:r>
            <a:r>
              <a:rPr lang="ru-RU" sz="120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rPr>
              <a:t>описью вложения и </a:t>
            </a:r>
            <a:r>
              <a:rPr lang="ru-RU" sz="1200" dirty="0" smtClean="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rPr>
              <a:t>уведомлением</a:t>
            </a:r>
            <a:r>
              <a:rPr lang="ru-RU" sz="1200" spc="200" dirty="0" smtClean="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rPr>
              <a:t> </a:t>
            </a:r>
            <a:r>
              <a:rPr lang="ru-RU" sz="120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rPr>
              <a:t>о вручении.</a:t>
            </a:r>
            <a:endParaRPr lang="ru-RU" sz="1200" dirty="0">
              <a:solidFill>
                <a:schemeClr val="accent2">
                  <a:lumMod val="75000"/>
                </a:schemeClr>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198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71970" y="783170"/>
            <a:ext cx="9695666" cy="5968611"/>
          </a:xfrm>
        </p:spPr>
        <p:txBody>
          <a:bodyPr>
            <a:normAutofit/>
          </a:bodyPr>
          <a:lstStyle/>
          <a:p>
            <a:r>
              <a:rPr lang="ru-RU" dirty="0"/>
              <a:t>      </a:t>
            </a:r>
            <a:r>
              <a:rPr lang="ru-RU" b="1" dirty="0"/>
              <a:t>Обновление ТК РФ </a:t>
            </a:r>
          </a:p>
          <a:p>
            <a:r>
              <a:rPr lang="ru-RU" b="1" dirty="0"/>
              <a:t>Внесены ФЗ от 22.11.2021 № 377 вступили в</a:t>
            </a:r>
            <a:r>
              <a:rPr lang="ru-RU" dirty="0"/>
              <a:t>                                            Федеральный закон о</a:t>
            </a:r>
          </a:p>
          <a:p>
            <a:r>
              <a:rPr lang="ru-RU" dirty="0"/>
              <a:t>    </a:t>
            </a:r>
            <a:r>
              <a:rPr lang="ru-RU" b="1" dirty="0"/>
              <a:t>силу 22.11.2021  </a:t>
            </a:r>
            <a:r>
              <a:rPr lang="ru-RU" dirty="0"/>
              <a:t>                                                                Электронной цифровой подписи № 63 от 06.04.2011</a:t>
            </a:r>
          </a:p>
          <a:p>
            <a:r>
              <a:rPr lang="ru-RU" dirty="0"/>
              <a:t>Новые статьи 22_1-22_3</a:t>
            </a:r>
          </a:p>
          <a:p>
            <a:endParaRPr lang="ru-RU" dirty="0"/>
          </a:p>
          <a:p>
            <a:r>
              <a:rPr lang="ru-RU" dirty="0"/>
              <a:t>ЭДО для всех работников,</a:t>
            </a:r>
          </a:p>
          <a:p>
            <a:r>
              <a:rPr lang="ru-RU" dirty="0"/>
              <a:t>Статья 22_1-22_3</a:t>
            </a:r>
          </a:p>
          <a:p>
            <a:endParaRPr lang="ru-RU" dirty="0"/>
          </a:p>
          <a:p>
            <a:r>
              <a:rPr lang="ru-RU" dirty="0"/>
              <a:t>статья 312_1</a:t>
            </a:r>
          </a:p>
          <a:p>
            <a:r>
              <a:rPr lang="ru-RU" dirty="0"/>
              <a:t>Работодатель вправе принять решения о </a:t>
            </a:r>
          </a:p>
          <a:p>
            <a:r>
              <a:rPr lang="ru-RU" dirty="0"/>
              <a:t>распространений на Дистанционных работников </a:t>
            </a:r>
          </a:p>
          <a:p>
            <a:r>
              <a:rPr lang="ru-RU" dirty="0"/>
              <a:t>положений статей 22_1-22_3</a:t>
            </a:r>
          </a:p>
          <a:p>
            <a:endParaRPr lang="ru-RU" dirty="0"/>
          </a:p>
          <a:p>
            <a:r>
              <a:rPr lang="ru-RU" dirty="0"/>
              <a:t>ЭДО для дистанционных работников,</a:t>
            </a:r>
          </a:p>
          <a:p>
            <a:r>
              <a:rPr lang="ru-RU" dirty="0"/>
              <a:t>Глава 49_1, статья 312_3</a:t>
            </a:r>
          </a:p>
          <a:p>
            <a:endParaRPr lang="ru-RU" dirty="0"/>
          </a:p>
        </p:txBody>
      </p:sp>
    </p:spTree>
    <p:extLst>
      <p:ext uri="{BB962C8B-B14F-4D97-AF65-F5344CB8AC3E}">
        <p14:creationId xmlns:p14="http://schemas.microsoft.com/office/powerpoint/2010/main" val="8091113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935238" y="2324488"/>
            <a:ext cx="3854528" cy="1776458"/>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1 к приказу Министерства труда и социальной защиты Российской Федерации от 17 июня 2021г. № 406н</a:t>
            </a:r>
          </a:p>
          <a:p>
            <a:r>
              <a:rPr lang="ru-RU" dirty="0" smtClean="0"/>
              <a:t>Форма декларации соответствия условий труда государственным нормативным требованиям охраны труда </a:t>
            </a:r>
            <a:r>
              <a:rPr lang="ru-RU" dirty="0" smtClean="0">
                <a:solidFill>
                  <a:srgbClr val="FF0000"/>
                </a:solidFill>
              </a:rPr>
              <a:t>не изменилась</a:t>
            </a:r>
            <a:endParaRPr lang="ru-RU" dirty="0">
              <a:solidFill>
                <a:srgbClr val="FF0000"/>
              </a:solidFill>
            </a:endParaRPr>
          </a:p>
        </p:txBody>
      </p:sp>
      <p:sp>
        <p:nvSpPr>
          <p:cNvPr id="5" name="TextBox 4"/>
          <p:cNvSpPr txBox="1"/>
          <p:nvPr/>
        </p:nvSpPr>
        <p:spPr>
          <a:xfrm>
            <a:off x="415636" y="460278"/>
            <a:ext cx="4893733" cy="923330"/>
          </a:xfrm>
          <a:prstGeom prst="rect">
            <a:avLst/>
          </a:prstGeom>
          <a:noFill/>
        </p:spPr>
        <p:txBody>
          <a:bodyPr wrap="square" rtlCol="0">
            <a:spAutoFit/>
          </a:bodyPr>
          <a:lstStyle/>
          <a:p>
            <a:r>
              <a:rPr lang="ru-RU" dirty="0" smtClean="0"/>
              <a:t>Форма декларации соответствия условий труда государственным нормативным требованиям охраны труда </a:t>
            </a:r>
            <a:endParaRPr lang="ru-RU" dirty="0"/>
          </a:p>
        </p:txBody>
      </p:sp>
      <p:pic>
        <p:nvPicPr>
          <p:cNvPr id="6" name="image7.jpeg"/>
          <p:cNvPicPr/>
          <p:nvPr/>
        </p:nvPicPr>
        <p:blipFill rotWithShape="1">
          <a:blip r:embed="rId2" cstate="print"/>
          <a:srcRect l="55000" t="2016"/>
          <a:stretch/>
        </p:blipFill>
        <p:spPr>
          <a:xfrm>
            <a:off x="5883563" y="0"/>
            <a:ext cx="5486400" cy="6719137"/>
          </a:xfrm>
          <a:prstGeom prst="rect">
            <a:avLst/>
          </a:prstGeom>
        </p:spPr>
      </p:pic>
    </p:spTree>
    <p:extLst>
      <p:ext uri="{BB962C8B-B14F-4D97-AF65-F5344CB8AC3E}">
        <p14:creationId xmlns:p14="http://schemas.microsoft.com/office/powerpoint/2010/main" val="3468615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831" y="448737"/>
            <a:ext cx="4970701" cy="1278466"/>
          </a:xfrm>
        </p:spPr>
        <p:txBody>
          <a:bodyPr>
            <a:normAutofit fontScale="90000"/>
          </a:bodyPr>
          <a:lstStyle/>
          <a:p>
            <a:r>
              <a:rPr lang="ru-RU" dirty="0" smtClean="0">
                <a:solidFill>
                  <a:schemeClr val="tx1"/>
                </a:solidFill>
              </a:rPr>
              <a:t>Порядок подачи декларации соответствия условий труда государственным нормативным требования охраны труда </a:t>
            </a:r>
            <a:endParaRPr lang="ru-RU" dirty="0">
              <a:solidFill>
                <a:schemeClr val="tx1"/>
              </a:solidFill>
            </a:endParaRPr>
          </a:p>
        </p:txBody>
      </p:sp>
      <p:sp>
        <p:nvSpPr>
          <p:cNvPr id="4" name="Текст 3"/>
          <p:cNvSpPr>
            <a:spLocks noGrp="1"/>
          </p:cNvSpPr>
          <p:nvPr>
            <p:ph type="body" sz="half" idx="2"/>
          </p:nvPr>
        </p:nvSpPr>
        <p:spPr/>
        <p:txBody>
          <a:bodyPr/>
          <a:lstStyle/>
          <a:p>
            <a:r>
              <a:rPr lang="ru-RU" dirty="0" smtClean="0"/>
              <a:t>Декларация подается работодателем в срок </a:t>
            </a:r>
            <a:r>
              <a:rPr lang="ru-RU" dirty="0" smtClean="0">
                <a:solidFill>
                  <a:srgbClr val="FF0000"/>
                </a:solidFill>
              </a:rPr>
              <a:t>не позднее тридцати рабочих дней </a:t>
            </a:r>
            <a:r>
              <a:rPr lang="ru-RU" dirty="0" smtClean="0">
                <a:solidFill>
                  <a:schemeClr val="tx1"/>
                </a:solidFill>
              </a:rPr>
              <a:t>со дня внесения сведений о результатах проведения специальной оценки условий труда в Федеральную государственную информационную систему учета результатов проведения специальной оценки условий труда </a:t>
            </a:r>
            <a:endParaRPr lang="ru-RU" dirty="0">
              <a:solidFill>
                <a:schemeClr val="accent2">
                  <a:lumMod val="75000"/>
                </a:schemeClr>
              </a:solidFill>
            </a:endParaRPr>
          </a:p>
        </p:txBody>
      </p:sp>
      <p:pic>
        <p:nvPicPr>
          <p:cNvPr id="5" name="image8.jpeg"/>
          <p:cNvPicPr/>
          <p:nvPr/>
        </p:nvPicPr>
        <p:blipFill rotWithShape="1">
          <a:blip r:embed="rId2" cstate="print"/>
          <a:srcRect l="52348"/>
          <a:stretch/>
        </p:blipFill>
        <p:spPr>
          <a:xfrm>
            <a:off x="6382327" y="0"/>
            <a:ext cx="5809673" cy="6857365"/>
          </a:xfrm>
          <a:prstGeom prst="rect">
            <a:avLst/>
          </a:prstGeom>
        </p:spPr>
      </p:pic>
    </p:spTree>
    <p:extLst>
      <p:ext uri="{BB962C8B-B14F-4D97-AF65-F5344CB8AC3E}">
        <p14:creationId xmlns:p14="http://schemas.microsoft.com/office/powerpoint/2010/main" val="24007149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7406" y="692727"/>
            <a:ext cx="7382933" cy="406403"/>
          </a:xfrm>
        </p:spPr>
        <p:txBody>
          <a:bodyPr/>
          <a:lstStyle/>
          <a:p>
            <a:r>
              <a:rPr lang="ru-RU" dirty="0" smtClean="0"/>
              <a:t>Приказ Минтруда России от 22.10.2021 № 757н</a:t>
            </a:r>
            <a:endParaRPr lang="ru-RU" dirty="0"/>
          </a:p>
        </p:txBody>
      </p:sp>
      <p:sp>
        <p:nvSpPr>
          <p:cNvPr id="4" name="Текст 3"/>
          <p:cNvSpPr>
            <a:spLocks noGrp="1"/>
          </p:cNvSpPr>
          <p:nvPr>
            <p:ph type="body" sz="half" idx="2"/>
          </p:nvPr>
        </p:nvSpPr>
        <p:spPr>
          <a:xfrm>
            <a:off x="677334" y="1981201"/>
            <a:ext cx="6129866" cy="3380318"/>
          </a:xfrm>
        </p:spPr>
        <p:txBody>
          <a:bodyPr/>
          <a:lstStyle/>
          <a:p>
            <a:pPr algn="just">
              <a:lnSpc>
                <a:spcPct val="150000"/>
              </a:lnSpc>
            </a:pPr>
            <a:r>
              <a:rPr lang="ru-RU" dirty="0" smtClean="0"/>
              <a:t>«Об утверждении формы сертификата эксперта на право выполнения работ по специальной оценке условий труда, технических требований к нему, инструкции по заполнению бланка сертификата эксперта на право выполнения работ по специальной оценке условий труда и Порядка формирования и ведения реестра экспертов организации, проводящих специальную оценку условий труда»</a:t>
            </a:r>
            <a:endParaRPr lang="ru-RU" dirty="0"/>
          </a:p>
        </p:txBody>
      </p:sp>
    </p:spTree>
    <p:extLst>
      <p:ext uri="{BB962C8B-B14F-4D97-AF65-F5344CB8AC3E}">
        <p14:creationId xmlns:p14="http://schemas.microsoft.com/office/powerpoint/2010/main" val="21803696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0933"/>
            <a:ext cx="9008533" cy="1794937"/>
          </a:xfrm>
        </p:spPr>
        <p:txBody>
          <a:bodyPr>
            <a:normAutofit fontScale="90000"/>
          </a:bodyPr>
          <a:lstStyle/>
          <a:p>
            <a:r>
              <a:rPr lang="ru-RU" dirty="0" smtClean="0">
                <a:solidFill>
                  <a:schemeClr val="tx1"/>
                </a:solidFill>
              </a:rPr>
              <a:t>«Об </a:t>
            </a:r>
            <a:r>
              <a:rPr lang="ru-RU" dirty="0">
                <a:solidFill>
                  <a:schemeClr val="tx1"/>
                </a:solidFill>
              </a:rPr>
              <a:t>утверждении формы сертификата эксперта на право выполнения работ по специальной оценке условий труда, технических требований к нему, инструкции по заполнению бланка сертификата </a:t>
            </a:r>
            <a:r>
              <a:rPr lang="ru-RU" dirty="0" smtClean="0">
                <a:solidFill>
                  <a:schemeClr val="tx1"/>
                </a:solidFill>
              </a:rPr>
              <a:t>эксперта </a:t>
            </a:r>
            <a:r>
              <a:rPr lang="ru-RU" dirty="0">
                <a:solidFill>
                  <a:schemeClr val="tx1"/>
                </a:solidFill>
              </a:rPr>
              <a:t>на право выполнения работ по специальной оценке условий труда и Порядка формирования и ведения реестра экспертов организаций, проводящих специальную оценку условий </a:t>
            </a:r>
            <a:r>
              <a:rPr lang="ru-RU" dirty="0" smtClean="0">
                <a:solidFill>
                  <a:schemeClr val="tx1"/>
                </a:solidFill>
              </a:rPr>
              <a:t>труда»</a:t>
            </a:r>
            <a:endParaRPr lang="ru-RU" dirty="0">
              <a:solidFill>
                <a:schemeClr val="tx1"/>
              </a:solidFill>
            </a:endParaRPr>
          </a:p>
        </p:txBody>
      </p:sp>
      <p:sp>
        <p:nvSpPr>
          <p:cNvPr id="5" name="TextBox 4"/>
          <p:cNvSpPr txBox="1"/>
          <p:nvPr/>
        </p:nvSpPr>
        <p:spPr>
          <a:xfrm>
            <a:off x="846667" y="3183466"/>
            <a:ext cx="2997200" cy="1200329"/>
          </a:xfrm>
          <a:prstGeom prst="rect">
            <a:avLst/>
          </a:prstGeom>
          <a:noFill/>
        </p:spPr>
        <p:txBody>
          <a:bodyPr wrap="square" rtlCol="0">
            <a:spAutoFit/>
          </a:bodyPr>
          <a:lstStyle/>
          <a:p>
            <a:r>
              <a:rPr lang="ru-RU" dirty="0" smtClean="0">
                <a:solidFill>
                  <a:srgbClr val="FF0000"/>
                </a:solidFill>
              </a:rPr>
              <a:t>Отменяется </a:t>
            </a:r>
          </a:p>
          <a:p>
            <a:endParaRPr lang="ru-RU" dirty="0" smtClean="0"/>
          </a:p>
          <a:p>
            <a:r>
              <a:rPr lang="ru-RU" dirty="0" smtClean="0"/>
              <a:t>Приказ Минтруда России от 24.01.2014 № 32н</a:t>
            </a:r>
            <a:endParaRPr lang="ru-RU" dirty="0"/>
          </a:p>
        </p:txBody>
      </p:sp>
      <p:sp>
        <p:nvSpPr>
          <p:cNvPr id="6" name="TextBox 5"/>
          <p:cNvSpPr txBox="1"/>
          <p:nvPr/>
        </p:nvSpPr>
        <p:spPr>
          <a:xfrm>
            <a:off x="5249333" y="3183466"/>
            <a:ext cx="2675467" cy="1477328"/>
          </a:xfrm>
          <a:prstGeom prst="rect">
            <a:avLst/>
          </a:prstGeom>
          <a:noFill/>
        </p:spPr>
        <p:txBody>
          <a:bodyPr wrap="square" rtlCol="0">
            <a:spAutoFit/>
          </a:bodyPr>
          <a:lstStyle/>
          <a:p>
            <a:r>
              <a:rPr lang="ru-RU" dirty="0" smtClean="0">
                <a:solidFill>
                  <a:srgbClr val="FF0000"/>
                </a:solidFill>
              </a:rPr>
              <a:t>Вводится </a:t>
            </a:r>
          </a:p>
          <a:p>
            <a:endParaRPr lang="ru-RU" dirty="0"/>
          </a:p>
          <a:p>
            <a:r>
              <a:rPr lang="ru-RU" dirty="0" smtClean="0"/>
              <a:t>Приказ Минтруда России от 22.10.2021 № 757н</a:t>
            </a:r>
            <a:endParaRPr lang="ru-RU" dirty="0"/>
          </a:p>
        </p:txBody>
      </p:sp>
    </p:spTree>
    <p:extLst>
      <p:ext uri="{BB962C8B-B14F-4D97-AF65-F5344CB8AC3E}">
        <p14:creationId xmlns:p14="http://schemas.microsoft.com/office/powerpoint/2010/main" val="897417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2664" y="643465"/>
            <a:ext cx="6095999" cy="914401"/>
          </a:xfrm>
        </p:spPr>
        <p:txBody>
          <a:bodyPr>
            <a:normAutofit fontScale="90000"/>
          </a:bodyPr>
          <a:lstStyle/>
          <a:p>
            <a:pPr algn="ctr"/>
            <a:r>
              <a:rPr lang="ru-RU" dirty="0" smtClean="0">
                <a:solidFill>
                  <a:schemeClr val="tx1"/>
                </a:solidFill>
              </a:rPr>
              <a:t>Приказ Минтруда России от 22.10.2021 № 757н</a:t>
            </a:r>
            <a:br>
              <a:rPr lang="ru-RU" dirty="0" smtClean="0">
                <a:solidFill>
                  <a:schemeClr val="tx1"/>
                </a:solidFill>
              </a:rPr>
            </a:br>
            <a:r>
              <a:rPr lang="ru-RU" dirty="0">
                <a:solidFill>
                  <a:schemeClr val="tx1"/>
                </a:solidFill>
              </a:rPr>
              <a:t/>
            </a:r>
            <a:br>
              <a:rPr lang="ru-RU" dirty="0">
                <a:solidFill>
                  <a:schemeClr val="tx1"/>
                </a:solidFill>
              </a:rPr>
            </a:br>
            <a:r>
              <a:rPr lang="ru-RU" dirty="0" smtClean="0">
                <a:solidFill>
                  <a:srgbClr val="FF0000"/>
                </a:solidFill>
              </a:rPr>
              <a:t>Утвердить:</a:t>
            </a:r>
            <a:endParaRPr lang="ru-RU" dirty="0">
              <a:solidFill>
                <a:srgbClr val="FF0000"/>
              </a:solidFill>
            </a:endParaRPr>
          </a:p>
        </p:txBody>
      </p:sp>
      <p:sp>
        <p:nvSpPr>
          <p:cNvPr id="5" name="TextBox 4"/>
          <p:cNvSpPr txBox="1"/>
          <p:nvPr/>
        </p:nvSpPr>
        <p:spPr>
          <a:xfrm>
            <a:off x="491065" y="2794000"/>
            <a:ext cx="3081867" cy="1477328"/>
          </a:xfrm>
          <a:prstGeom prst="rect">
            <a:avLst/>
          </a:prstGeom>
          <a:noFill/>
        </p:spPr>
        <p:txBody>
          <a:bodyPr wrap="square" rtlCol="0">
            <a:spAutoFit/>
          </a:bodyPr>
          <a:lstStyle/>
          <a:p>
            <a:r>
              <a:rPr lang="ru-RU" dirty="0" smtClean="0"/>
              <a:t>Форму сертификата эксперта на право выполнения работ по специальной оценке условий труда  </a:t>
            </a:r>
            <a:endParaRPr lang="ru-RU" dirty="0"/>
          </a:p>
        </p:txBody>
      </p:sp>
      <p:sp>
        <p:nvSpPr>
          <p:cNvPr id="6" name="TextBox 5"/>
          <p:cNvSpPr txBox="1"/>
          <p:nvPr/>
        </p:nvSpPr>
        <p:spPr>
          <a:xfrm>
            <a:off x="3251198" y="2794000"/>
            <a:ext cx="3318933" cy="1477328"/>
          </a:xfrm>
          <a:prstGeom prst="rect">
            <a:avLst/>
          </a:prstGeom>
          <a:noFill/>
        </p:spPr>
        <p:txBody>
          <a:bodyPr wrap="square" rtlCol="0">
            <a:spAutoFit/>
          </a:bodyPr>
          <a:lstStyle/>
          <a:p>
            <a:r>
              <a:rPr lang="ru-RU" dirty="0" smtClean="0"/>
              <a:t>Технические требования к сертификату эксперта на право выполнения работ по специальной оценке условий труда </a:t>
            </a:r>
            <a:endParaRPr lang="ru-RU" dirty="0"/>
          </a:p>
        </p:txBody>
      </p:sp>
      <p:sp>
        <p:nvSpPr>
          <p:cNvPr id="7" name="TextBox 6"/>
          <p:cNvSpPr txBox="1"/>
          <p:nvPr/>
        </p:nvSpPr>
        <p:spPr>
          <a:xfrm>
            <a:off x="6858000" y="2794000"/>
            <a:ext cx="3471333" cy="1477328"/>
          </a:xfrm>
          <a:prstGeom prst="rect">
            <a:avLst/>
          </a:prstGeom>
          <a:noFill/>
        </p:spPr>
        <p:txBody>
          <a:bodyPr wrap="square" rtlCol="0">
            <a:spAutoFit/>
          </a:bodyPr>
          <a:lstStyle/>
          <a:p>
            <a:r>
              <a:rPr lang="ru-RU" dirty="0" smtClean="0"/>
              <a:t>Инструкцию по заполнению бланка сертификата эксперта на право выполнения работ по специальной оценке условий труда </a:t>
            </a:r>
            <a:endParaRPr lang="ru-RU" dirty="0"/>
          </a:p>
        </p:txBody>
      </p:sp>
    </p:spTree>
    <p:extLst>
      <p:ext uri="{BB962C8B-B14F-4D97-AF65-F5344CB8AC3E}">
        <p14:creationId xmlns:p14="http://schemas.microsoft.com/office/powerpoint/2010/main" val="18663013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01734" y="177804"/>
            <a:ext cx="3854528" cy="1278466"/>
          </a:xfrm>
        </p:spPr>
        <p:txBody>
          <a:bodyPr/>
          <a:lstStyle/>
          <a:p>
            <a:r>
              <a:rPr lang="ru-RU" dirty="0" smtClean="0">
                <a:solidFill>
                  <a:schemeClr val="tx1"/>
                </a:solidFill>
              </a:rPr>
              <a:t>Сертификат эксперта на право выполнения работ по СОУТ </a:t>
            </a:r>
            <a:endParaRPr lang="ru-RU" dirty="0">
              <a:solidFill>
                <a:schemeClr val="tx1"/>
              </a:solidFill>
            </a:endParaRPr>
          </a:p>
        </p:txBody>
      </p:sp>
      <p:sp>
        <p:nvSpPr>
          <p:cNvPr id="4" name="Текст 3"/>
          <p:cNvSpPr>
            <a:spLocks noGrp="1"/>
          </p:cNvSpPr>
          <p:nvPr>
            <p:ph type="body" sz="half" idx="2"/>
          </p:nvPr>
        </p:nvSpPr>
        <p:spPr>
          <a:xfrm>
            <a:off x="763380" y="1190730"/>
            <a:ext cx="3854528" cy="637306"/>
          </a:xfrm>
        </p:spPr>
        <p:txBody>
          <a:bodyPr>
            <a:normAutofit fontScale="92500"/>
          </a:bodyPr>
          <a:lstStyle/>
          <a:p>
            <a:r>
              <a:rPr lang="ru-RU" dirty="0" smtClean="0"/>
              <a:t>Сертификат эксперта и право выполнения работ по специальной оценке условий труда </a:t>
            </a:r>
            <a:endParaRPr lang="ru-RU" dirty="0"/>
          </a:p>
        </p:txBody>
      </p:sp>
      <p:sp>
        <p:nvSpPr>
          <p:cNvPr id="5" name="Rectangle 5"/>
          <p:cNvSpPr>
            <a:spLocks noChangeArrowheads="1"/>
          </p:cNvSpPr>
          <p:nvPr/>
        </p:nvSpPr>
        <p:spPr bwMode="auto">
          <a:xfrm>
            <a:off x="0" y="88053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8"/>
          <p:cNvSpPr>
            <a:spLocks noChangeArrowheads="1"/>
          </p:cNvSpPr>
          <p:nvPr/>
        </p:nvSpPr>
        <p:spPr bwMode="auto">
          <a:xfrm rot="10800000" flipV="1">
            <a:off x="5244649" y="2302949"/>
            <a:ext cx="4168697"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90625" algn="l"/>
                <a:tab pos="2259013" algn="l"/>
                <a:tab pos="2708275" algn="l"/>
              </a:tabLst>
              <a:defRPr>
                <a:solidFill>
                  <a:schemeClr val="tx1"/>
                </a:solidFill>
                <a:latin typeface="Arial" panose="020B0604020202020204" pitchFamily="34" charset="0"/>
              </a:defRPr>
            </a:lvl1pPr>
            <a:lvl2pPr eaLnBrk="0" fontAlgn="base" hangingPunct="0">
              <a:spcBef>
                <a:spcPct val="0"/>
              </a:spcBef>
              <a:spcAft>
                <a:spcPct val="0"/>
              </a:spcAft>
              <a:tabLst>
                <a:tab pos="1190625" algn="l"/>
                <a:tab pos="2259013" algn="l"/>
                <a:tab pos="2708275" algn="l"/>
              </a:tabLst>
              <a:defRPr>
                <a:solidFill>
                  <a:schemeClr val="tx1"/>
                </a:solidFill>
                <a:latin typeface="Arial" panose="020B0604020202020204" pitchFamily="34" charset="0"/>
              </a:defRPr>
            </a:lvl2pPr>
            <a:lvl3pPr eaLnBrk="0" fontAlgn="base" hangingPunct="0">
              <a:spcBef>
                <a:spcPct val="0"/>
              </a:spcBef>
              <a:spcAft>
                <a:spcPct val="0"/>
              </a:spcAft>
              <a:tabLst>
                <a:tab pos="1190625" algn="l"/>
                <a:tab pos="2259013" algn="l"/>
                <a:tab pos="2708275" algn="l"/>
              </a:tabLst>
              <a:defRPr>
                <a:solidFill>
                  <a:schemeClr val="tx1"/>
                </a:solidFill>
                <a:latin typeface="Arial" panose="020B0604020202020204" pitchFamily="34" charset="0"/>
              </a:defRPr>
            </a:lvl3pPr>
            <a:lvl4pPr eaLnBrk="0" fontAlgn="base" hangingPunct="0">
              <a:spcBef>
                <a:spcPct val="0"/>
              </a:spcBef>
              <a:spcAft>
                <a:spcPct val="0"/>
              </a:spcAft>
              <a:tabLst>
                <a:tab pos="1190625" algn="l"/>
                <a:tab pos="2259013" algn="l"/>
                <a:tab pos="2708275" algn="l"/>
              </a:tabLst>
              <a:defRPr>
                <a:solidFill>
                  <a:schemeClr val="tx1"/>
                </a:solidFill>
                <a:latin typeface="Arial" panose="020B0604020202020204" pitchFamily="34" charset="0"/>
              </a:defRPr>
            </a:lvl4pPr>
            <a:lvl5pPr eaLnBrk="0" fontAlgn="base" hangingPunct="0">
              <a:spcBef>
                <a:spcPct val="0"/>
              </a:spcBef>
              <a:spcAft>
                <a:spcPct val="0"/>
              </a:spcAft>
              <a:tabLst>
                <a:tab pos="1190625" algn="l"/>
                <a:tab pos="2259013" algn="l"/>
                <a:tab pos="2708275" algn="l"/>
              </a:tabLst>
              <a:defRPr>
                <a:solidFill>
                  <a:schemeClr val="tx1"/>
                </a:solidFill>
                <a:latin typeface="Arial" panose="020B0604020202020204" pitchFamily="34" charset="0"/>
              </a:defRPr>
            </a:lvl5pPr>
            <a:lvl6pPr eaLnBrk="0" fontAlgn="base" hangingPunct="0">
              <a:spcBef>
                <a:spcPct val="0"/>
              </a:spcBef>
              <a:spcAft>
                <a:spcPct val="0"/>
              </a:spcAft>
              <a:tabLst>
                <a:tab pos="1190625" algn="l"/>
                <a:tab pos="2259013" algn="l"/>
                <a:tab pos="2708275" algn="l"/>
              </a:tabLst>
              <a:defRPr>
                <a:solidFill>
                  <a:schemeClr val="tx1"/>
                </a:solidFill>
                <a:latin typeface="Arial" panose="020B0604020202020204" pitchFamily="34" charset="0"/>
              </a:defRPr>
            </a:lvl6pPr>
            <a:lvl7pPr eaLnBrk="0" fontAlgn="base" hangingPunct="0">
              <a:spcBef>
                <a:spcPct val="0"/>
              </a:spcBef>
              <a:spcAft>
                <a:spcPct val="0"/>
              </a:spcAft>
              <a:tabLst>
                <a:tab pos="1190625" algn="l"/>
                <a:tab pos="2259013" algn="l"/>
                <a:tab pos="2708275" algn="l"/>
              </a:tabLst>
              <a:defRPr>
                <a:solidFill>
                  <a:schemeClr val="tx1"/>
                </a:solidFill>
                <a:latin typeface="Arial" panose="020B0604020202020204" pitchFamily="34" charset="0"/>
              </a:defRPr>
            </a:lvl7pPr>
            <a:lvl8pPr eaLnBrk="0" fontAlgn="base" hangingPunct="0">
              <a:spcBef>
                <a:spcPct val="0"/>
              </a:spcBef>
              <a:spcAft>
                <a:spcPct val="0"/>
              </a:spcAft>
              <a:tabLst>
                <a:tab pos="1190625" algn="l"/>
                <a:tab pos="2259013" algn="l"/>
                <a:tab pos="2708275" algn="l"/>
              </a:tabLst>
              <a:defRPr>
                <a:solidFill>
                  <a:schemeClr val="tx1"/>
                </a:solidFill>
                <a:latin typeface="Arial" panose="020B0604020202020204" pitchFamily="34" charset="0"/>
              </a:defRPr>
            </a:lvl8pPr>
            <a:lvl9pPr eaLnBrk="0" fontAlgn="base" hangingPunct="0">
              <a:spcBef>
                <a:spcPct val="0"/>
              </a:spcBef>
              <a:spcAft>
                <a:spcPct val="0"/>
              </a:spcAft>
              <a:tabLst>
                <a:tab pos="1190625" algn="l"/>
                <a:tab pos="2259013" algn="l"/>
                <a:tab pos="27082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190625" algn="l"/>
                <a:tab pos="2259013" algn="l"/>
                <a:tab pos="2708275" algn="l"/>
              </a:tabLst>
            </a:pPr>
            <a:endParaRPr kumimoji="0" lang="ru-RU" altLang="ru-RU" sz="1300" b="0" i="0" u="none" strike="noStrike" cap="none" normalizeH="0" baseline="0" dirty="0" smtClean="0">
              <a:ln>
                <a:noFill/>
              </a:ln>
              <a:solidFill>
                <a:schemeClr val="tx1"/>
              </a:solidFill>
              <a:effectLst/>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90625" algn="l"/>
                <a:tab pos="2259013" algn="l"/>
                <a:tab pos="2708275" algn="l"/>
              </a:tabLst>
            </a:pPr>
            <a:r>
              <a:rPr kumimoji="0" lang="ru-RU" altLang="ru-RU" sz="13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Приложение </a:t>
            </a:r>
            <a:r>
              <a:rPr kumimoji="0" lang="ru-RU" altLang="ru-RU" sz="1300" b="0" i="0" u="none" strike="noStrike" cap="none" normalizeH="0" baseline="0" dirty="0" smtClean="0">
                <a:ln>
                  <a:noFill/>
                </a:ln>
                <a:solidFill>
                  <a:srgbClr val="080808"/>
                </a:solidFill>
                <a:effectLst/>
                <a:latin typeface="Arial" panose="020B0604020202020204" pitchFamily="34" charset="0"/>
                <a:ea typeface="Arial" panose="020B0604020202020204" pitchFamily="34" charset="0"/>
              </a:rPr>
              <a:t>N </a:t>
            </a:r>
            <a:r>
              <a:rPr kumimoji="0" lang="ru-RU" altLang="ru-RU" sz="1300" b="0" i="0" u="none" strike="noStrike" cap="none" normalizeH="0" baseline="0" dirty="0" smtClean="0">
                <a:ln>
                  <a:noFill/>
                </a:ln>
                <a:solidFill>
                  <a:srgbClr val="00152D"/>
                </a:solidFill>
                <a:effectLst/>
                <a:latin typeface="Arial" panose="020B0604020202020204" pitchFamily="34" charset="0"/>
                <a:ea typeface="Arial" panose="020B0604020202020204" pitchFamily="34" charset="0"/>
              </a:rPr>
              <a:t>1 </a:t>
            </a:r>
            <a:r>
              <a:rPr kumimoji="0" lang="ru-RU" altLang="ru-RU" sz="1300" b="0" i="0" u="none" strike="noStrike" cap="none" normalizeH="0" baseline="0" dirty="0" smtClean="0">
                <a:ln>
                  <a:noFill/>
                </a:ln>
                <a:solidFill>
                  <a:srgbClr val="262626"/>
                </a:solidFill>
                <a:effectLst/>
                <a:latin typeface="Arial" panose="020B0604020202020204" pitchFamily="34" charset="0"/>
                <a:ea typeface="Arial" panose="020B0604020202020204" pitchFamily="34" charset="0"/>
              </a:rPr>
              <a:t>к </a:t>
            </a:r>
            <a:r>
              <a:rPr kumimoji="0" lang="ru-RU" altLang="ru-RU" sz="13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приказу Министерства труда и социальной защиты Российской Федерации от 22 октября 2021 г. </a:t>
            </a:r>
            <a:r>
              <a:rPr kumimoji="0" lang="ru-RU" altLang="ru-RU" sz="1300" b="0" i="0" u="none" strike="noStrike" cap="none" normalizeH="0" baseline="0" dirty="0" smtClean="0">
                <a:ln>
                  <a:noFill/>
                </a:ln>
                <a:solidFill>
                  <a:srgbClr val="0C0C0C"/>
                </a:solidFill>
                <a:effectLst/>
                <a:latin typeface="Arial" panose="020B0604020202020204" pitchFamily="34" charset="0"/>
                <a:ea typeface="Arial" panose="020B0604020202020204" pitchFamily="34" charset="0"/>
              </a:rPr>
              <a:t>N </a:t>
            </a:r>
            <a:r>
              <a:rPr kumimoji="0" lang="ru-RU" altLang="ru-RU" sz="13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757н</a:t>
            </a:r>
          </a:p>
          <a:p>
            <a:pPr marL="0" marR="0" lvl="0" indent="0" algn="l" defTabSz="914400" rtl="0" eaLnBrk="0" fontAlgn="base" latinLnBrk="0" hangingPunct="0">
              <a:lnSpc>
                <a:spcPct val="100000"/>
              </a:lnSpc>
              <a:spcBef>
                <a:spcPct val="0"/>
              </a:spcBef>
              <a:spcAft>
                <a:spcPct val="0"/>
              </a:spcAft>
              <a:buClrTx/>
              <a:buSzTx/>
              <a:buFontTx/>
              <a:buNone/>
              <a:tabLst>
                <a:tab pos="1190625" algn="l"/>
                <a:tab pos="2259013" algn="l"/>
                <a:tab pos="2708275" algn="l"/>
              </a:tabLst>
            </a:pPr>
            <a:endParaRPr kumimoji="0" lang="ru-RU" altLang="ru-RU"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90625" algn="l"/>
                <a:tab pos="2259013" algn="l"/>
                <a:tab pos="2708275" algn="l"/>
              </a:tabLst>
            </a:pPr>
            <a:r>
              <a:rPr kumimoji="0" lang="ru-RU" altLang="ru-RU" sz="1200" b="1"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НОВОЕ</a:t>
            </a:r>
          </a:p>
          <a:p>
            <a:pPr marL="0" marR="0" lvl="0" indent="0" algn="l" defTabSz="914400" rtl="0" eaLnBrk="0" fontAlgn="base" latinLnBrk="0" hangingPunct="0">
              <a:lnSpc>
                <a:spcPct val="100000"/>
              </a:lnSpc>
              <a:spcBef>
                <a:spcPct val="0"/>
              </a:spcBef>
              <a:spcAft>
                <a:spcPct val="0"/>
              </a:spcAft>
              <a:buClrTx/>
              <a:buSzTx/>
              <a:buFontTx/>
              <a:buNone/>
              <a:tabLst>
                <a:tab pos="1190625" algn="l"/>
                <a:tab pos="2259013" algn="l"/>
                <a:tab pos="2708275" algn="l"/>
              </a:tabLst>
            </a:pPr>
            <a:endParaRPr kumimoji="0" lang="ru-RU" altLang="ru-RU"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90625" algn="l"/>
                <a:tab pos="2259013" algn="l"/>
                <a:tab pos="2708275" algn="l"/>
              </a:tabLst>
            </a:pPr>
            <a:r>
              <a:rPr kumimoji="0" lang="ru-RU" altLang="ru-RU" sz="1400" b="0" i="0" u="none" strike="noStrike" cap="none" normalizeH="0" baseline="0" dirty="0" smtClean="0">
                <a:ln>
                  <a:noFill/>
                </a:ln>
                <a:solidFill>
                  <a:srgbClr val="080808"/>
                </a:solidFill>
                <a:effectLst/>
                <a:latin typeface="Arial" panose="020B0604020202020204" pitchFamily="34" charset="0"/>
                <a:ea typeface="Arial" panose="020B0604020202020204" pitchFamily="34" charset="0"/>
              </a:rPr>
              <a:t>Дата </a:t>
            </a:r>
            <a:r>
              <a:rPr kumimoji="0" lang="ru-RU" altLang="ru-RU"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включения сведений об эксперте в реестр экспертов организаций, проводящих специальную оценку условий труда </a:t>
            </a:r>
            <a:r>
              <a:rPr kumimoji="0" lang="ru-RU" altLang="ru-RU" sz="1400" b="0" i="0" u="none" strike="noStrike" cap="none" normalizeH="0" baseline="0" dirty="0" smtClean="0">
                <a:ln>
                  <a:noFill/>
                </a:ln>
                <a:solidFill>
                  <a:srgbClr val="0A0A0A"/>
                </a:solidFill>
                <a:effectLst/>
                <a:latin typeface="Arial" panose="020B0604020202020204" pitchFamily="34" charset="0"/>
                <a:ea typeface="Arial" panose="020B0604020202020204" pitchFamily="34" charset="0"/>
              </a:rPr>
              <a:t>"</a:t>
            </a:r>
            <a:r>
              <a:rPr kumimoji="0" lang="ru-RU" altLang="ru-RU" sz="1400" b="0" i="0" u="sng" strike="noStrike" cap="none" normalizeH="0" baseline="0" dirty="0" smtClean="0">
                <a:ln>
                  <a:noFill/>
                </a:ln>
                <a:solidFill>
                  <a:schemeClr val="tx1"/>
                </a:solidFill>
                <a:effectLst/>
                <a:latin typeface="Arial" panose="020B0604020202020204" pitchFamily="34" charset="0"/>
                <a:ea typeface="Arial" panose="020B0604020202020204" pitchFamily="34" charset="0"/>
              </a:rPr>
              <a:t>	</a:t>
            </a:r>
            <a:r>
              <a:rPr kumimoji="0" lang="ru-RU" altLang="ru-RU"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a:t>
            </a:r>
            <a:r>
              <a:rPr kumimoji="0" lang="ru-RU" altLang="ru-RU" sz="1400" b="0" i="0" u="sng" strike="noStrike" cap="none" normalizeH="0" baseline="0" dirty="0" smtClean="0">
                <a:ln>
                  <a:noFill/>
                </a:ln>
                <a:solidFill>
                  <a:schemeClr val="tx1"/>
                </a:solidFill>
                <a:effectLst/>
                <a:latin typeface="Arial" panose="020B0604020202020204" pitchFamily="34" charset="0"/>
                <a:ea typeface="Arial" panose="020B0604020202020204" pitchFamily="34" charset="0"/>
              </a:rPr>
              <a:t>	</a:t>
            </a:r>
            <a:r>
              <a:rPr kumimoji="0" lang="ru-RU" altLang="ru-RU"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20</a:t>
            </a:r>
            <a:r>
              <a:rPr kumimoji="0" lang="ru-RU" altLang="ru-RU" sz="1400" b="0" i="0" u="sng" strike="noStrike" cap="none" normalizeH="0" baseline="0" dirty="0" smtClean="0">
                <a:ln>
                  <a:noFill/>
                </a:ln>
                <a:solidFill>
                  <a:schemeClr val="tx1"/>
                </a:solidFill>
                <a:effectLst/>
                <a:latin typeface="Arial" panose="020B0604020202020204" pitchFamily="34" charset="0"/>
                <a:ea typeface="Arial" panose="020B0604020202020204" pitchFamily="34" charset="0"/>
              </a:rPr>
              <a:t>	</a:t>
            </a:r>
            <a:r>
              <a:rPr kumimoji="0" lang="ru-RU" altLang="ru-RU" sz="1400" b="0" i="0" u="none" strike="noStrike" cap="none" normalizeH="0" baseline="0" dirty="0" smtClean="0">
                <a:ln>
                  <a:noFill/>
                </a:ln>
                <a:solidFill>
                  <a:srgbClr val="344B5D"/>
                </a:solidFill>
                <a:effectLst/>
                <a:latin typeface="Arial" panose="020B0604020202020204" pitchFamily="34" charset="0"/>
                <a:ea typeface="Arial" panose="020B0604020202020204" pitchFamily="34" charset="0"/>
              </a:rPr>
              <a:t>г.</a:t>
            </a:r>
            <a:endParaRPr kumimoji="0" lang="ru-RU" altLang="ru-RU"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90625" algn="l"/>
                <a:tab pos="2259013" algn="l"/>
                <a:tab pos="2708275" algn="l"/>
              </a:tabLst>
            </a:pPr>
            <a:r>
              <a:rPr kumimoji="0" lang="ru-RU" altLang="ru-RU" sz="13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Электронная подпись, проставляемая информационной системой учета в автоматическом режиме</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pSp>
        <p:nvGrpSpPr>
          <p:cNvPr id="10" name="docshapegroup39"/>
          <p:cNvGrpSpPr>
            <a:grpSpLocks/>
          </p:cNvGrpSpPr>
          <p:nvPr/>
        </p:nvGrpSpPr>
        <p:grpSpPr bwMode="auto">
          <a:xfrm>
            <a:off x="413308" y="2011983"/>
            <a:ext cx="4555855" cy="4137026"/>
            <a:chOff x="232" y="-313"/>
            <a:chExt cx="7715" cy="6515"/>
          </a:xfrm>
        </p:grpSpPr>
        <p:pic>
          <p:nvPicPr>
            <p:cNvPr id="2058" name="docshape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 y="-314"/>
              <a:ext cx="7715" cy="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41"/>
            <p:cNvSpPr txBox="1">
              <a:spLocks noChangeArrowheads="1"/>
            </p:cNvSpPr>
            <p:nvPr/>
          </p:nvSpPr>
          <p:spPr bwMode="auto">
            <a:xfrm>
              <a:off x="603" y="2761"/>
              <a:ext cx="699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4000"/>
                </a:lnSpc>
                <a:spcBef>
                  <a:spcPct val="0"/>
                </a:spcBef>
                <a:spcAft>
                  <a:spcPts val="800"/>
                </a:spcAft>
                <a:buClrTx/>
                <a:buSzTx/>
                <a:buFontTx/>
                <a:buNone/>
                <a:tabLst/>
              </a:pPr>
              <a:r>
                <a:rPr kumimoji="0" lang="ru-RU" altLang="ru-RU" sz="900" b="0" i="0" u="none" strike="noStrike" cap="none" normalizeH="0" baseline="0" smtClean="0">
                  <a:ln>
                    <a:noFill/>
                  </a:ln>
                  <a:solidFill>
                    <a:srgbClr val="232323"/>
                  </a:solidFill>
                  <a:effectLst/>
                  <a:latin typeface="Calibri" panose="020F0502020204030204" pitchFamily="34" charset="0"/>
                </a:rPr>
                <a:t>аттестовая(а1 </a:t>
              </a:r>
              <a:r>
                <a:rPr kumimoji="0" lang="ru-RU" altLang="ru-RU" sz="900" b="0" i="0" u="none" strike="noStrike" cap="none" normalizeH="0" baseline="0" smtClean="0">
                  <a:ln>
                    <a:noFill/>
                  </a:ln>
                  <a:solidFill>
                    <a:srgbClr val="333333"/>
                  </a:solidFill>
                  <a:effectLst/>
                  <a:latin typeface="Calibri" panose="020F0502020204030204" pitchFamily="34" charset="0"/>
                </a:rPr>
                <a:t>аа </a:t>
              </a:r>
              <a:r>
                <a:rPr kumimoji="0" lang="ru-RU" altLang="ru-RU" sz="900" b="0" i="0" u="none" strike="noStrike" cap="none" normalizeH="0" baseline="0" smtClean="0">
                  <a:ln>
                    <a:noFill/>
                  </a:ln>
                  <a:solidFill>
                    <a:srgbClr val="3D3D3D"/>
                  </a:solidFill>
                  <a:effectLst/>
                  <a:latin typeface="Calibri" panose="020F0502020204030204" pitchFamily="34" charset="0"/>
                </a:rPr>
                <a:t>тграво </a:t>
              </a:r>
              <a:r>
                <a:rPr kumimoji="0" lang="ru-RU" altLang="ru-RU" sz="900" b="0" i="0" u="none" strike="noStrike" cap="none" normalizeH="0" baseline="0" smtClean="0">
                  <a:ln>
                    <a:noFill/>
                  </a:ln>
                  <a:solidFill>
                    <a:srgbClr val="3B3B3B"/>
                  </a:solidFill>
                  <a:effectLst/>
                  <a:latin typeface="Calibri" panose="020F0502020204030204" pitchFamily="34" charset="0"/>
                </a:rPr>
                <a:t>аыколвеатш </a:t>
              </a:r>
              <a:r>
                <a:rPr kumimoji="0" lang="ru-RU" altLang="ru-RU" sz="900" b="0" i="0" u="none" strike="noStrike" cap="none" normalizeH="0" baseline="0" smtClean="0">
                  <a:ln>
                    <a:noFill/>
                  </a:ln>
                  <a:solidFill>
                    <a:srgbClr val="333333"/>
                  </a:solidFill>
                  <a:effectLst/>
                  <a:latin typeface="Calibri" panose="020F0502020204030204" pitchFamily="34" charset="0"/>
                </a:rPr>
                <a:t>рзФт </a:t>
              </a:r>
              <a:r>
                <a:rPr kumimoji="0" lang="ru-RU" altLang="ru-RU" sz="900" b="0" i="0" u="none" strike="noStrike" cap="none" normalizeH="0" baseline="0" smtClean="0">
                  <a:ln>
                    <a:noFill/>
                  </a:ln>
                  <a:solidFill>
                    <a:srgbClr val="3B3B3B"/>
                  </a:solidFill>
                  <a:effectLst/>
                  <a:latin typeface="Calibri" panose="020F0502020204030204" pitchFamily="34" charset="0"/>
                </a:rPr>
                <a:t>яо </a:t>
              </a:r>
              <a:r>
                <a:rPr kumimoji="0" lang="ru-RU" altLang="ru-RU" sz="900" b="0" i="0" u="none" strike="noStrike" cap="none" normalizeH="0" baseline="0" smtClean="0">
                  <a:ln>
                    <a:noFill/>
                  </a:ln>
                  <a:solidFill>
                    <a:srgbClr val="232323"/>
                  </a:solidFill>
                  <a:effectLst/>
                  <a:latin typeface="Calibri" panose="020F0502020204030204" pitchFamily="34" charset="0"/>
                </a:rPr>
                <a:t>отеавьзюс¥ї </a:t>
              </a:r>
              <a:r>
                <a:rPr kumimoji="0" lang="ru-RU" altLang="ru-RU" sz="900" b="0" i="0" u="none" strike="noStrike" cap="none" normalizeH="0" baseline="0" smtClean="0">
                  <a:ln>
                    <a:noFill/>
                  </a:ln>
                  <a:solidFill>
                    <a:srgbClr val="2A2A2A"/>
                  </a:solidFill>
                  <a:effectLst/>
                  <a:latin typeface="Calibri" panose="020F0502020204030204" pitchFamily="34" charset="0"/>
                </a:rPr>
                <a:t>хтевке </a:t>
              </a:r>
              <a:r>
                <a:rPr kumimoji="0" lang="ru-RU" altLang="ru-RU" sz="900" b="0" i="0" u="none" strike="noStrike" cap="none" normalizeH="0" baseline="0" smtClean="0">
                  <a:ln>
                    <a:noFill/>
                  </a:ln>
                  <a:solidFill>
                    <a:srgbClr val="232323"/>
                  </a:solidFill>
                  <a:effectLst/>
                  <a:latin typeface="Calibri" panose="020F0502020204030204" pitchFamily="34" charset="0"/>
                </a:rPr>
                <a:t>усзоштй </a:t>
              </a:r>
              <a:r>
                <a:rPr kumimoji="0" lang="ru-RU" altLang="ru-RU" sz="900" b="0" i="0" u="none" strike="noStrike" cap="none" normalizeH="0" baseline="0" smtClean="0">
                  <a:ln>
                    <a:noFill/>
                  </a:ln>
                  <a:solidFill>
                    <a:srgbClr val="242424"/>
                  </a:solidFill>
                  <a:effectLst/>
                  <a:latin typeface="Calibri" panose="020F0502020204030204" pitchFamily="34" charset="0"/>
                </a:rPr>
                <a:t>труда</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1662717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491066"/>
            <a:ext cx="8043333" cy="592669"/>
          </a:xfrm>
        </p:spPr>
        <p:txBody>
          <a:bodyPr/>
          <a:lstStyle/>
          <a:p>
            <a:r>
              <a:rPr lang="ru-RU" dirty="0" smtClean="0"/>
              <a:t>Сертификат эксперта на право выполнения работ по СОУТ</a:t>
            </a:r>
            <a:endParaRPr lang="ru-RU" dirty="0"/>
          </a:p>
        </p:txBody>
      </p:sp>
      <p:sp>
        <p:nvSpPr>
          <p:cNvPr id="4" name="Текст 3"/>
          <p:cNvSpPr>
            <a:spLocks noGrp="1"/>
          </p:cNvSpPr>
          <p:nvPr>
            <p:ph type="body" sz="half" idx="2"/>
          </p:nvPr>
        </p:nvSpPr>
        <p:spPr>
          <a:xfrm>
            <a:off x="677333" y="1385455"/>
            <a:ext cx="8854593" cy="4981478"/>
          </a:xfrm>
        </p:spPr>
        <p:txBody>
          <a:bodyPr>
            <a:normAutofit/>
          </a:bodyPr>
          <a:lstStyle/>
          <a:p>
            <a:r>
              <a:rPr lang="ru-RU" dirty="0"/>
              <a:t>Сертификат эксперта представляет </a:t>
            </a:r>
            <a:r>
              <a:rPr lang="ru-RU" dirty="0" smtClean="0"/>
              <a:t>собой </a:t>
            </a:r>
            <a:r>
              <a:rPr lang="ru-RU" dirty="0">
                <a:solidFill>
                  <a:srgbClr val="FF0000"/>
                </a:solidFill>
              </a:rPr>
              <a:t>электронную форму, </a:t>
            </a:r>
            <a:r>
              <a:rPr lang="ru-RU" dirty="0" smtClean="0">
                <a:solidFill>
                  <a:srgbClr val="FF0000"/>
                </a:solidFill>
              </a:rPr>
              <a:t>формируемую </a:t>
            </a:r>
            <a:r>
              <a:rPr lang="ru-RU" dirty="0"/>
              <a:t>в реестре экспертов организаций, проводящих COУT, </a:t>
            </a:r>
            <a:r>
              <a:rPr lang="ru-RU" dirty="0">
                <a:solidFill>
                  <a:srgbClr val="FF0000"/>
                </a:solidFill>
              </a:rPr>
              <a:t>в автоматическом режиме </a:t>
            </a:r>
            <a:r>
              <a:rPr lang="ru-RU" dirty="0" smtClean="0"/>
              <a:t>средствами информационной </a:t>
            </a:r>
            <a:r>
              <a:rPr lang="ru-RU" dirty="0"/>
              <a:t>системы учета</a:t>
            </a:r>
            <a:r>
              <a:rPr lang="ru-RU" dirty="0" smtClean="0"/>
              <a:t>.</a:t>
            </a:r>
            <a:endParaRPr lang="ru-RU" dirty="0"/>
          </a:p>
          <a:p>
            <a:r>
              <a:rPr lang="ru-RU" dirty="0"/>
              <a:t>Электронный	сертификат	должен	содержать	</a:t>
            </a:r>
            <a:r>
              <a:rPr lang="ru-RU" dirty="0" smtClean="0"/>
              <a:t>серию и номер</a:t>
            </a:r>
            <a:r>
              <a:rPr lang="ru-RU" dirty="0"/>
              <a:t>:</a:t>
            </a:r>
          </a:p>
          <a:p>
            <a:pPr marL="285750" indent="-285750">
              <a:buFont typeface="Wingdings" panose="05000000000000000000" pitchFamily="2" charset="2"/>
              <a:buChar char="ü"/>
            </a:pPr>
            <a:r>
              <a:rPr lang="ru-RU" dirty="0"/>
              <a:t>серия содержит три знака в соответствии с нумерацией текущих учетных записей в реестре;</a:t>
            </a:r>
          </a:p>
          <a:p>
            <a:pPr marL="342900" indent="-342900">
              <a:buFont typeface="Wingdings" panose="05000000000000000000" pitchFamily="2" charset="2"/>
              <a:buChar char="ü"/>
            </a:pPr>
            <a:r>
              <a:rPr lang="ru-RU" dirty="0" smtClean="0"/>
              <a:t>номер </a:t>
            </a:r>
            <a:r>
              <a:rPr lang="ru-RU" dirty="0"/>
              <a:t>сертификата представляет собой семизначный </a:t>
            </a:r>
            <a:r>
              <a:rPr lang="ru-RU" dirty="0" smtClean="0"/>
              <a:t>порядковый номер</a:t>
            </a:r>
            <a:r>
              <a:rPr lang="ru-RU" dirty="0"/>
              <a:t>, ранее присвоенный </a:t>
            </a:r>
            <a:r>
              <a:rPr lang="ru-RU" dirty="0" smtClean="0"/>
              <a:t>организацией</a:t>
            </a:r>
          </a:p>
          <a:p>
            <a:pPr marL="342900" indent="-342900">
              <a:buFont typeface="Wingdings" panose="05000000000000000000" pitchFamily="2" charset="2"/>
              <a:buChar char="ü"/>
            </a:pPr>
            <a:r>
              <a:rPr lang="ru-RU" dirty="0" smtClean="0"/>
              <a:t>изготовителем </a:t>
            </a:r>
            <a:r>
              <a:rPr lang="ru-RU" dirty="0"/>
              <a:t>бланкам сертификата, </a:t>
            </a:r>
            <a:r>
              <a:rPr lang="ru-RU" dirty="0" smtClean="0"/>
              <a:t>выданный экспертам </a:t>
            </a:r>
            <a:r>
              <a:rPr lang="ru-RU" dirty="0"/>
              <a:t>на </a:t>
            </a:r>
            <a:r>
              <a:rPr lang="ru-RU" dirty="0" smtClean="0"/>
              <a:t>бумажном </a:t>
            </a:r>
            <a:r>
              <a:rPr lang="ru-RU" dirty="0"/>
              <a:t>носителе до вступления в силу настоящего приказа.</a:t>
            </a:r>
          </a:p>
          <a:p>
            <a:r>
              <a:rPr lang="ru-RU" dirty="0"/>
              <a:t>Электронные </a:t>
            </a:r>
            <a:r>
              <a:rPr lang="ru-RU" dirty="0" smtClean="0"/>
              <a:t>номера </a:t>
            </a:r>
            <a:r>
              <a:rPr lang="ru-RU" dirty="0"/>
              <a:t>сертификатов присваиваются </a:t>
            </a:r>
            <a:r>
              <a:rPr lang="ru-RU" dirty="0" smtClean="0"/>
              <a:t>информационной </a:t>
            </a:r>
            <a:r>
              <a:rPr lang="ru-RU" dirty="0"/>
              <a:t>системой учета в автоматическом режиме начиная с номера, следующего за последним </a:t>
            </a:r>
            <a:r>
              <a:rPr lang="ru-RU" dirty="0" err="1" smtClean="0"/>
              <a:t>нoмером</a:t>
            </a:r>
            <a:r>
              <a:rPr lang="ru-RU" dirty="0" smtClean="0"/>
              <a:t> </a:t>
            </a:r>
            <a:r>
              <a:rPr lang="ru-RU" dirty="0"/>
              <a:t>сертификата эксперта, выданного на </a:t>
            </a:r>
            <a:r>
              <a:rPr lang="ru-RU" dirty="0" smtClean="0"/>
              <a:t>бумажном </a:t>
            </a:r>
            <a:r>
              <a:rPr lang="ru-RU" dirty="0"/>
              <a:t>носителе</a:t>
            </a:r>
            <a:r>
              <a:rPr lang="ru-RU" dirty="0" smtClean="0"/>
              <a:t>.</a:t>
            </a:r>
            <a:endParaRPr lang="ru-RU" dirty="0"/>
          </a:p>
          <a:p>
            <a:r>
              <a:rPr lang="ru-RU" dirty="0"/>
              <a:t>Присваиваемый сертификату номер идентичен номеру записи об аттестации эксперта в реестре, </a:t>
            </a:r>
            <a:r>
              <a:rPr lang="ru-RU" dirty="0" smtClean="0"/>
              <a:t>который </a:t>
            </a:r>
            <a:r>
              <a:rPr lang="ru-RU" dirty="0"/>
              <a:t>является </a:t>
            </a:r>
            <a:r>
              <a:rPr lang="ru-RU" dirty="0" smtClean="0"/>
              <a:t>уникальным.</a:t>
            </a:r>
            <a:endParaRPr lang="ru-RU" dirty="0"/>
          </a:p>
          <a:p>
            <a:endParaRPr lang="ru-RU" dirty="0"/>
          </a:p>
        </p:txBody>
      </p:sp>
    </p:spTree>
    <p:extLst>
      <p:ext uri="{BB962C8B-B14F-4D97-AF65-F5344CB8AC3E}">
        <p14:creationId xmlns:p14="http://schemas.microsoft.com/office/powerpoint/2010/main" val="40107119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9333" y="521546"/>
            <a:ext cx="7789333" cy="643467"/>
          </a:xfrm>
        </p:spPr>
        <p:txBody>
          <a:bodyPr>
            <a:normAutofit fontScale="90000"/>
          </a:bodyPr>
          <a:lstStyle/>
          <a:p>
            <a:r>
              <a:rPr lang="ru-RU" dirty="0" smtClean="0"/>
              <a:t>Инструкция по заполнению бланка сертификата эксперта на право выполнения работ по СОУТ</a:t>
            </a:r>
            <a:endParaRPr lang="ru-RU" dirty="0"/>
          </a:p>
        </p:txBody>
      </p:sp>
      <p:sp>
        <p:nvSpPr>
          <p:cNvPr id="4" name="Текст 3"/>
          <p:cNvSpPr>
            <a:spLocks noGrp="1"/>
          </p:cNvSpPr>
          <p:nvPr>
            <p:ph type="body" sz="half" idx="2"/>
          </p:nvPr>
        </p:nvSpPr>
        <p:spPr>
          <a:xfrm>
            <a:off x="3894665" y="1958974"/>
            <a:ext cx="5164667" cy="3786718"/>
          </a:xfrm>
        </p:spPr>
        <p:txBody>
          <a:bodyPr>
            <a:normAutofit fontScale="92500" lnSpcReduction="10000"/>
          </a:bodyPr>
          <a:lstStyle/>
          <a:p>
            <a:r>
              <a:rPr lang="ru-RU" dirty="0"/>
              <a:t>Записи в </a:t>
            </a:r>
            <a:r>
              <a:rPr lang="ru-RU" dirty="0">
                <a:solidFill>
                  <a:srgbClr val="FF0000"/>
                </a:solidFill>
              </a:rPr>
              <a:t>электронное бланке </a:t>
            </a:r>
            <a:r>
              <a:rPr lang="ru-RU" dirty="0"/>
              <a:t>сертификата эксперта выполняются </a:t>
            </a:r>
            <a:r>
              <a:rPr lang="ru-RU" dirty="0">
                <a:solidFill>
                  <a:srgbClr val="FF0000"/>
                </a:solidFill>
              </a:rPr>
              <a:t>автоматически</a:t>
            </a:r>
            <a:r>
              <a:rPr lang="ru-RU" dirty="0"/>
              <a:t> </a:t>
            </a:r>
            <a:r>
              <a:rPr lang="ru-RU" dirty="0" smtClean="0"/>
              <a:t>форматно-логическим </a:t>
            </a:r>
            <a:r>
              <a:rPr lang="ru-RU" dirty="0"/>
              <a:t>способом </a:t>
            </a:r>
            <a:r>
              <a:rPr lang="ru-RU" dirty="0">
                <a:solidFill>
                  <a:srgbClr val="FF0000"/>
                </a:solidFill>
              </a:rPr>
              <a:t>посредством </a:t>
            </a:r>
            <a:r>
              <a:rPr lang="ru-RU" dirty="0"/>
              <a:t>функционала информационной </a:t>
            </a:r>
            <a:r>
              <a:rPr lang="ru-RU" dirty="0">
                <a:solidFill>
                  <a:srgbClr val="FF0000"/>
                </a:solidFill>
              </a:rPr>
              <a:t>системы учета</a:t>
            </a:r>
            <a:r>
              <a:rPr lang="ru-RU" dirty="0"/>
              <a:t>.</a:t>
            </a:r>
          </a:p>
          <a:p>
            <a:r>
              <a:rPr lang="ru-RU" dirty="0"/>
              <a:t>При заполнении электронного сертификата</a:t>
            </a:r>
            <a:r>
              <a:rPr lang="ru-RU" dirty="0" smtClean="0"/>
              <a:t>:</a:t>
            </a:r>
            <a:endParaRPr lang="ru-RU" dirty="0"/>
          </a:p>
          <a:p>
            <a:pPr marL="285750" indent="-285750">
              <a:buFont typeface="Wingdings" panose="05000000000000000000" pitchFamily="2" charset="2"/>
              <a:buChar char="ü"/>
            </a:pPr>
            <a:r>
              <a:rPr lang="ru-RU" dirty="0"/>
              <a:t>фамилия, имя, отчество (при наличии) эксперта указываются в </a:t>
            </a:r>
            <a:r>
              <a:rPr lang="ru-RU" dirty="0" smtClean="0"/>
              <a:t>именительном </a:t>
            </a:r>
            <a:r>
              <a:rPr lang="ru-RU" dirty="0"/>
              <a:t>падеже;</a:t>
            </a:r>
          </a:p>
          <a:p>
            <a:pPr marL="285750" indent="-285750">
              <a:buFont typeface="Wingdings" panose="05000000000000000000" pitchFamily="2" charset="2"/>
              <a:buChar char="ü"/>
            </a:pPr>
            <a:r>
              <a:rPr lang="ru-RU" dirty="0"/>
              <a:t>дата выдачи сертификата эксперта, дата окончания срока действия сертификата эксперта, а также дата включения сведений об эксперте в реестр экспертов организаций, проводящих COУT.</a:t>
            </a:r>
          </a:p>
          <a:p>
            <a:r>
              <a:rPr lang="ru-RU" dirty="0"/>
              <a:t>С левой стороны электронного бланка сертификата проставляется </a:t>
            </a:r>
            <a:r>
              <a:rPr lang="ru-RU" dirty="0">
                <a:solidFill>
                  <a:srgbClr val="FF0000"/>
                </a:solidFill>
              </a:rPr>
              <a:t>электронная подпись </a:t>
            </a:r>
            <a:r>
              <a:rPr lang="ru-RU" dirty="0"/>
              <a:t>посредством </a:t>
            </a:r>
            <a:r>
              <a:rPr lang="ru-RU" dirty="0" smtClean="0"/>
              <a:t>информационной </a:t>
            </a:r>
            <a:r>
              <a:rPr lang="ru-RU" dirty="0"/>
              <a:t>системы учета в </a:t>
            </a:r>
            <a:r>
              <a:rPr lang="ru-RU" dirty="0" smtClean="0"/>
              <a:t>автоматическом режиме.</a:t>
            </a:r>
            <a:endParaRPr lang="ru-RU" dirty="0"/>
          </a:p>
          <a:p>
            <a:r>
              <a:rPr lang="ru-RU" dirty="0">
                <a:solidFill>
                  <a:srgbClr val="FF0000"/>
                </a:solidFill>
              </a:rPr>
              <a:t>Решение о </a:t>
            </a:r>
            <a:r>
              <a:rPr lang="ru-RU" dirty="0" smtClean="0">
                <a:solidFill>
                  <a:srgbClr val="FF0000"/>
                </a:solidFill>
              </a:rPr>
              <a:t>размещении </a:t>
            </a:r>
            <a:r>
              <a:rPr lang="ru-RU" dirty="0">
                <a:solidFill>
                  <a:srgbClr val="FF0000"/>
                </a:solidFill>
              </a:rPr>
              <a:t>в реестре </a:t>
            </a:r>
            <a:r>
              <a:rPr lang="ru-RU" dirty="0"/>
              <a:t>экспертов электронного бланка сертификата </a:t>
            </a:r>
            <a:r>
              <a:rPr lang="ru-RU" dirty="0">
                <a:solidFill>
                  <a:srgbClr val="FF0000"/>
                </a:solidFill>
              </a:rPr>
              <a:t>принимается </a:t>
            </a:r>
            <a:r>
              <a:rPr lang="ru-RU" dirty="0" smtClean="0"/>
              <a:t>уполномоченным </a:t>
            </a:r>
            <a:r>
              <a:rPr lang="ru-RU" dirty="0">
                <a:solidFill>
                  <a:srgbClr val="FF0000"/>
                </a:solidFill>
              </a:rPr>
              <a:t>должностным лицом </a:t>
            </a:r>
            <a:r>
              <a:rPr lang="ru-RU" dirty="0" smtClean="0">
                <a:solidFill>
                  <a:srgbClr val="FF0000"/>
                </a:solidFill>
              </a:rPr>
              <a:t>Минтруда</a:t>
            </a:r>
            <a:r>
              <a:rPr lang="ru-RU" dirty="0" smtClean="0"/>
              <a:t>.</a:t>
            </a:r>
            <a:endParaRPr lang="ru-RU" dirty="0"/>
          </a:p>
        </p:txBody>
      </p:sp>
      <p:pic>
        <p:nvPicPr>
          <p:cNvPr id="5" name="image34.jpeg"/>
          <p:cNvPicPr/>
          <p:nvPr/>
        </p:nvPicPr>
        <p:blipFill>
          <a:blip r:embed="rId2" cstate="print"/>
          <a:stretch>
            <a:fillRect/>
          </a:stretch>
        </p:blipFill>
        <p:spPr>
          <a:xfrm>
            <a:off x="358669" y="1930400"/>
            <a:ext cx="2977198" cy="3843866"/>
          </a:xfrm>
          <a:prstGeom prst="rect">
            <a:avLst/>
          </a:prstGeom>
        </p:spPr>
      </p:pic>
    </p:spTree>
    <p:extLst>
      <p:ext uri="{BB962C8B-B14F-4D97-AF65-F5344CB8AC3E}">
        <p14:creationId xmlns:p14="http://schemas.microsoft.com/office/powerpoint/2010/main" val="7683562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999" y="406398"/>
            <a:ext cx="7399868" cy="1354669"/>
          </a:xfrm>
        </p:spPr>
        <p:txBody>
          <a:bodyPr>
            <a:normAutofit/>
          </a:bodyPr>
          <a:lstStyle/>
          <a:p>
            <a:pPr algn="ctr"/>
            <a:r>
              <a:rPr lang="ru-RU" dirty="0" smtClean="0">
                <a:solidFill>
                  <a:schemeClr val="tx1"/>
                </a:solidFill>
              </a:rPr>
              <a:t>Порядок формирования и ведения реестра экспертов организаций, проводящих специальную оценку</a:t>
            </a:r>
            <a:br>
              <a:rPr lang="ru-RU" dirty="0" smtClean="0">
                <a:solidFill>
                  <a:schemeClr val="tx1"/>
                </a:solidFill>
              </a:rPr>
            </a:br>
            <a:r>
              <a:rPr lang="ru-RU" dirty="0">
                <a:solidFill>
                  <a:schemeClr val="tx1"/>
                </a:solidFill>
              </a:rPr>
              <a:t/>
            </a:r>
            <a:br>
              <a:rPr lang="ru-RU" dirty="0">
                <a:solidFill>
                  <a:schemeClr val="tx1"/>
                </a:solidFill>
              </a:rPr>
            </a:br>
            <a:r>
              <a:rPr lang="ru-RU" dirty="0" smtClean="0">
                <a:solidFill>
                  <a:schemeClr val="tx1"/>
                </a:solidFill>
              </a:rPr>
              <a:t>В реестр вносятся следующие сведения: </a:t>
            </a:r>
            <a:endParaRPr lang="ru-RU" dirty="0">
              <a:solidFill>
                <a:schemeClr val="tx1"/>
              </a:solidFill>
            </a:endParaRPr>
          </a:p>
        </p:txBody>
      </p:sp>
      <p:sp>
        <p:nvSpPr>
          <p:cNvPr id="5" name="TextBox 4"/>
          <p:cNvSpPr txBox="1"/>
          <p:nvPr/>
        </p:nvSpPr>
        <p:spPr>
          <a:xfrm>
            <a:off x="694267" y="2743200"/>
            <a:ext cx="252306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ru-RU" dirty="0" smtClean="0"/>
              <a:t>Фамилия, имя, отчество эксперта</a:t>
            </a:r>
            <a:endParaRPr lang="ru-RU" dirty="0"/>
          </a:p>
        </p:txBody>
      </p:sp>
      <p:sp>
        <p:nvSpPr>
          <p:cNvPr id="6" name="TextBox 5"/>
          <p:cNvSpPr txBox="1"/>
          <p:nvPr/>
        </p:nvSpPr>
        <p:spPr>
          <a:xfrm>
            <a:off x="3776133" y="2743200"/>
            <a:ext cx="2692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ru-RU" dirty="0" smtClean="0"/>
              <a:t>Номер, дата выдачи сертификата и дата окончания его срока действия </a:t>
            </a:r>
            <a:endParaRPr lang="ru-RU" dirty="0"/>
          </a:p>
        </p:txBody>
      </p:sp>
      <p:sp>
        <p:nvSpPr>
          <p:cNvPr id="7" name="TextBox 6"/>
          <p:cNvSpPr txBox="1"/>
          <p:nvPr/>
        </p:nvSpPr>
        <p:spPr>
          <a:xfrm>
            <a:off x="7027333" y="2743200"/>
            <a:ext cx="24892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ru-RU" dirty="0" smtClean="0"/>
              <a:t>Дата аннулирования сертификата </a:t>
            </a:r>
            <a:endParaRPr lang="ru-RU" dirty="0"/>
          </a:p>
        </p:txBody>
      </p:sp>
    </p:spTree>
    <p:extLst>
      <p:ext uri="{BB962C8B-B14F-4D97-AF65-F5344CB8AC3E}">
        <p14:creationId xmlns:p14="http://schemas.microsoft.com/office/powerpoint/2010/main" val="7224325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5" name="Рисунок 4"/>
          <p:cNvPicPr>
            <a:picLocks noChangeAspect="1"/>
          </p:cNvPicPr>
          <p:nvPr/>
        </p:nvPicPr>
        <p:blipFill rotWithShape="1">
          <a:blip r:embed="rId2"/>
          <a:srcRect l="6509" t="-459" r="5760" b="9455"/>
          <a:stretch/>
        </p:blipFill>
        <p:spPr>
          <a:xfrm>
            <a:off x="677334" y="520787"/>
            <a:ext cx="8839200" cy="5501323"/>
          </a:xfrm>
          <a:prstGeom prst="rect">
            <a:avLst/>
          </a:prstGeom>
        </p:spPr>
      </p:pic>
    </p:spTree>
    <p:extLst>
      <p:ext uri="{BB962C8B-B14F-4D97-AF65-F5344CB8AC3E}">
        <p14:creationId xmlns:p14="http://schemas.microsoft.com/office/powerpoint/2010/main" val="715459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4" y="341747"/>
            <a:ext cx="3913139" cy="1838035"/>
          </a:xfrm>
        </p:spPr>
        <p:txBody>
          <a:bodyPr/>
          <a:lstStyle/>
          <a:p>
            <a:r>
              <a:rPr lang="ru-RU" dirty="0"/>
              <a:t>Решение о переходе на ЭДО принимает Работодатель</a:t>
            </a:r>
          </a:p>
          <a:p>
            <a:r>
              <a:rPr lang="ru-RU" dirty="0"/>
              <a:t>Работник (кандидат) дает (или нет) согласие на переход в ЭДО</a:t>
            </a:r>
          </a:p>
          <a:p>
            <a:r>
              <a:rPr lang="ru-RU" dirty="0"/>
              <a:t>Работники, впервые принимаемые на работу после 31.12.2021 по умолчанию идут на ЭДО</a:t>
            </a:r>
          </a:p>
          <a:p>
            <a:endParaRPr lang="ru-RU" dirty="0"/>
          </a:p>
        </p:txBody>
      </p:sp>
      <p:sp>
        <p:nvSpPr>
          <p:cNvPr id="6" name="Текст 3"/>
          <p:cNvSpPr txBox="1">
            <a:spLocks/>
          </p:cNvSpPr>
          <p:nvPr/>
        </p:nvSpPr>
        <p:spPr>
          <a:xfrm>
            <a:off x="229370" y="2179782"/>
            <a:ext cx="3252739" cy="2262909"/>
          </a:xfrm>
          <a:prstGeom prst="rect">
            <a:avLst/>
          </a:prstGeom>
        </p:spPr>
        <p:txBody>
          <a:bodyPr vert="horz" lIns="91440" tIns="45720" rIns="91440" bIns="45720" rtlCol="0">
            <a:normAutofit fontScale="77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r>
              <a:rPr lang="ru-RU" sz="1200" dirty="0"/>
              <a:t>ЛНА работодателя о вводе ЭДО:</a:t>
            </a:r>
          </a:p>
          <a:p>
            <a:pPr marL="285750" indent="-285750">
              <a:buFont typeface="Arial" panose="020B0604020202020204" pitchFamily="34" charset="0"/>
              <a:buChar char="•"/>
            </a:pPr>
            <a:r>
              <a:rPr lang="ru-RU" sz="1000" dirty="0"/>
              <a:t>Сведения об информационной системе (информационных системах), с использованием которой работодатель бедует осуществлять электронный документооборот.</a:t>
            </a:r>
          </a:p>
          <a:p>
            <a:pPr marL="285750" indent="-285750">
              <a:buFont typeface="Arial" panose="020B0604020202020204" pitchFamily="34" charset="0"/>
              <a:buChar char="•"/>
            </a:pPr>
            <a:r>
              <a:rPr lang="ru-RU" sz="1000" dirty="0"/>
              <a:t>Порядок доступа к информационной системе работодателя ( при необходимости) </a:t>
            </a:r>
          </a:p>
          <a:p>
            <a:pPr marL="285750" indent="-285750">
              <a:buFont typeface="Arial" panose="020B0604020202020204" pitchFamily="34" charset="0"/>
              <a:buChar char="•"/>
            </a:pPr>
            <a:r>
              <a:rPr lang="ru-RU" sz="1000" dirty="0"/>
              <a:t>Перечень электронных документов и перечень категорий работников, в отношении которых осуществляется  электронный документооборот </a:t>
            </a:r>
          </a:p>
          <a:p>
            <a:pPr marL="285750" indent="-285750">
              <a:buFont typeface="Arial" panose="020B0604020202020204" pitchFamily="34" charset="0"/>
              <a:buChar char="•"/>
            </a:pPr>
            <a:r>
              <a:rPr lang="ru-RU" sz="1000" dirty="0"/>
              <a:t>Срок уведомления работников о переходе на взаимодействие с работодателем посредством электронного документооборота. А также сведения о дате введения электронного документооборота, устанавливаемой не ранее дня истечения срока указанного уведомлением.</a:t>
            </a:r>
          </a:p>
          <a:p>
            <a:pPr marL="285750" indent="-285750">
              <a:buFont typeface="Arial" panose="020B0604020202020204" pitchFamily="34" charset="0"/>
              <a:buChar char="•"/>
            </a:pPr>
            <a:endParaRPr lang="ru-RU" dirty="0"/>
          </a:p>
          <a:p>
            <a:endParaRPr lang="ru-RU" dirty="0"/>
          </a:p>
        </p:txBody>
      </p:sp>
      <p:sp>
        <p:nvSpPr>
          <p:cNvPr id="7" name="Текст 3"/>
          <p:cNvSpPr txBox="1">
            <a:spLocks/>
          </p:cNvSpPr>
          <p:nvPr/>
        </p:nvSpPr>
        <p:spPr>
          <a:xfrm>
            <a:off x="3574473" y="2179782"/>
            <a:ext cx="2595419" cy="2336800"/>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r>
              <a:rPr lang="ru-RU" sz="1000" dirty="0"/>
              <a:t>Порядок ЭДО: </a:t>
            </a:r>
          </a:p>
          <a:p>
            <a:pPr marL="285750" indent="-285750">
              <a:buFont typeface="Arial" panose="020B0604020202020204" pitchFamily="34" charset="0"/>
              <a:buChar char="•"/>
            </a:pPr>
            <a:r>
              <a:rPr lang="ru-RU" sz="800" dirty="0"/>
              <a:t>Сроки подписания работником электронных документов и ознакомления с ними с учетом рабочего времени работника, периодичность такого подписания и ознакомления.</a:t>
            </a:r>
          </a:p>
          <a:p>
            <a:pPr marL="285750" indent="-285750">
              <a:buFont typeface="Arial" panose="020B0604020202020204" pitchFamily="34" charset="0"/>
              <a:buChar char="•"/>
            </a:pPr>
            <a:r>
              <a:rPr lang="ru-RU" sz="800" dirty="0"/>
              <a:t>Порядок проведения инструктажа работников по вопросам взаимодействия с работодателем посредством электронного документооборота (при необходимости):</a:t>
            </a:r>
          </a:p>
          <a:p>
            <a:pPr marL="285750" indent="-285750">
              <a:buFont typeface="Arial" panose="020B0604020202020204" pitchFamily="34" charset="0"/>
              <a:buChar char="•"/>
            </a:pPr>
            <a:r>
              <a:rPr lang="ru-RU" sz="800" dirty="0"/>
              <a:t>Исключительные случаи, при которых допускается оформление документов, определенных абзацев четвертым части настоящей статьи, на бумажном носителе</a:t>
            </a:r>
          </a:p>
          <a:p>
            <a:pPr marL="285750" indent="-285750">
              <a:buFont typeface="Arial" panose="020B0604020202020204" pitchFamily="34" charset="0"/>
              <a:buChar char="•"/>
            </a:pPr>
            <a:r>
              <a:rPr lang="ru-RU" sz="800" dirty="0"/>
              <a:t>Процедура взаимодействия работодателя с представительным органом работников и выборным органом первичной профсоюзной организации с комиссией по трудовым спорам </a:t>
            </a:r>
          </a:p>
          <a:p>
            <a:pPr marL="285750" indent="-285750">
              <a:buFont typeface="Arial" panose="020B0604020202020204" pitchFamily="34" charset="0"/>
              <a:buChar char="•"/>
            </a:pPr>
            <a:endParaRPr lang="ru-RU" sz="800" dirty="0"/>
          </a:p>
          <a:p>
            <a:pPr marL="285750" indent="-285750">
              <a:buFont typeface="Arial" panose="020B0604020202020204" pitchFamily="34" charset="0"/>
              <a:buChar char="•"/>
            </a:pPr>
            <a:endParaRPr lang="ru-RU" dirty="0"/>
          </a:p>
          <a:p>
            <a:endParaRPr lang="ru-RU" dirty="0"/>
          </a:p>
        </p:txBody>
      </p:sp>
      <p:sp>
        <p:nvSpPr>
          <p:cNvPr id="2" name="TextBox 1"/>
          <p:cNvSpPr txBox="1"/>
          <p:nvPr/>
        </p:nvSpPr>
        <p:spPr>
          <a:xfrm>
            <a:off x="6711014" y="895927"/>
            <a:ext cx="2290619" cy="2800767"/>
          </a:xfrm>
          <a:prstGeom prst="rect">
            <a:avLst/>
          </a:prstGeom>
          <a:noFill/>
        </p:spPr>
        <p:txBody>
          <a:bodyPr wrap="square" rtlCol="0">
            <a:spAutoFit/>
          </a:bodyPr>
          <a:lstStyle/>
          <a:p>
            <a:r>
              <a:rPr lang="ru-RU" b="1" dirty="0">
                <a:solidFill>
                  <a:srgbClr val="FF0000"/>
                </a:solidFill>
              </a:rPr>
              <a:t>В ЭДО нельзя:</a:t>
            </a:r>
          </a:p>
          <a:p>
            <a:endParaRPr lang="ru-RU" dirty="0"/>
          </a:p>
          <a:p>
            <a:r>
              <a:rPr lang="ru-RU" sz="1400" dirty="0"/>
              <a:t>Приказ об увольнении</a:t>
            </a:r>
          </a:p>
          <a:p>
            <a:endParaRPr lang="ru-RU" sz="1400" dirty="0"/>
          </a:p>
          <a:p>
            <a:r>
              <a:rPr lang="ru-RU" sz="1400" dirty="0"/>
              <a:t>Акт о несчастном случае на производстве </a:t>
            </a:r>
          </a:p>
          <a:p>
            <a:endParaRPr lang="ru-RU" sz="1400" dirty="0"/>
          </a:p>
          <a:p>
            <a:r>
              <a:rPr lang="ru-RU" sz="1400" dirty="0"/>
              <a:t>Документы, подтверждающие прохождение инструктажей по охране труда </a:t>
            </a:r>
          </a:p>
        </p:txBody>
      </p:sp>
      <p:sp>
        <p:nvSpPr>
          <p:cNvPr id="3" name="TextBox 2"/>
          <p:cNvSpPr txBox="1"/>
          <p:nvPr/>
        </p:nvSpPr>
        <p:spPr>
          <a:xfrm>
            <a:off x="951345" y="4876800"/>
            <a:ext cx="2715491" cy="369332"/>
          </a:xfrm>
          <a:prstGeom prst="rect">
            <a:avLst/>
          </a:prstGeom>
          <a:noFill/>
        </p:spPr>
        <p:txBody>
          <a:bodyPr wrap="square" rtlCol="0">
            <a:spAutoFit/>
          </a:bodyPr>
          <a:lstStyle/>
          <a:p>
            <a:r>
              <a:rPr lang="ru-RU" dirty="0"/>
              <a:t>В ЭДО можно: </a:t>
            </a:r>
          </a:p>
        </p:txBody>
      </p:sp>
      <p:sp>
        <p:nvSpPr>
          <p:cNvPr id="5" name="TextBox 4"/>
          <p:cNvSpPr txBox="1"/>
          <p:nvPr/>
        </p:nvSpPr>
        <p:spPr>
          <a:xfrm>
            <a:off x="507998" y="5347855"/>
            <a:ext cx="3888511" cy="738664"/>
          </a:xfrm>
          <a:prstGeom prst="rect">
            <a:avLst/>
          </a:prstGeom>
          <a:noFill/>
        </p:spPr>
        <p:txBody>
          <a:bodyPr wrap="square" rtlCol="0">
            <a:spAutoFit/>
          </a:bodyPr>
          <a:lstStyle/>
          <a:p>
            <a:r>
              <a:rPr lang="ru-RU" sz="1400" dirty="0"/>
              <a:t>Пул «важных» документов </a:t>
            </a:r>
          </a:p>
          <a:p>
            <a:r>
              <a:rPr lang="ru-RU" sz="1400" dirty="0"/>
              <a:t>Трудовой договор </a:t>
            </a:r>
          </a:p>
          <a:p>
            <a:r>
              <a:rPr lang="ru-RU" sz="1400" dirty="0"/>
              <a:t>Договор о мат. ответственности </a:t>
            </a:r>
          </a:p>
        </p:txBody>
      </p:sp>
      <p:sp>
        <p:nvSpPr>
          <p:cNvPr id="8" name="TextBox 7"/>
          <p:cNvSpPr txBox="1"/>
          <p:nvPr/>
        </p:nvSpPr>
        <p:spPr>
          <a:xfrm>
            <a:off x="4147126" y="5347855"/>
            <a:ext cx="5791201" cy="738664"/>
          </a:xfrm>
          <a:prstGeom prst="rect">
            <a:avLst/>
          </a:prstGeom>
          <a:noFill/>
        </p:spPr>
        <p:txBody>
          <a:bodyPr wrap="square" rtlCol="0">
            <a:spAutoFit/>
          </a:bodyPr>
          <a:lstStyle/>
          <a:p>
            <a:r>
              <a:rPr lang="ru-RU" sz="1400" dirty="0"/>
              <a:t>Выходит по статье 22_3                         Выходит по статье 312 </a:t>
            </a:r>
          </a:p>
          <a:p>
            <a:r>
              <a:rPr lang="ru-RU" sz="1400" dirty="0"/>
              <a:t>    +                                                                    +</a:t>
            </a:r>
          </a:p>
          <a:p>
            <a:r>
              <a:rPr lang="ru-RU" sz="1400" dirty="0"/>
              <a:t>    +                                                                    +</a:t>
            </a:r>
          </a:p>
        </p:txBody>
      </p:sp>
    </p:spTree>
    <p:extLst>
      <p:ext uri="{BB962C8B-B14F-4D97-AF65-F5344CB8AC3E}">
        <p14:creationId xmlns:p14="http://schemas.microsoft.com/office/powerpoint/2010/main" val="39054419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8568" y="2296774"/>
            <a:ext cx="7128933" cy="508003"/>
          </a:xfrm>
        </p:spPr>
        <p:txBody>
          <a:bodyPr/>
          <a:lstStyle/>
          <a:p>
            <a:r>
              <a:rPr lang="ru-RU" i="1" dirty="0" smtClean="0">
                <a:solidFill>
                  <a:sysClr val="windowText" lastClr="000000"/>
                </a:solidFill>
              </a:rPr>
              <a:t>Приказ Минтруда России от 29.10.2021 № 775н</a:t>
            </a:r>
            <a:endParaRPr lang="ru-RU" i="1" dirty="0">
              <a:solidFill>
                <a:sysClr val="windowText" lastClr="000000"/>
              </a:solidFill>
            </a:endParaRPr>
          </a:p>
        </p:txBody>
      </p:sp>
      <p:sp>
        <p:nvSpPr>
          <p:cNvPr id="4" name="Текст 3"/>
          <p:cNvSpPr>
            <a:spLocks noGrp="1"/>
          </p:cNvSpPr>
          <p:nvPr>
            <p:ph type="body" sz="half" idx="2"/>
          </p:nvPr>
        </p:nvSpPr>
        <p:spPr>
          <a:xfrm>
            <a:off x="2618509" y="3091107"/>
            <a:ext cx="6857998" cy="711198"/>
          </a:xfrm>
        </p:spPr>
        <p:txBody>
          <a:bodyPr/>
          <a:lstStyle/>
          <a:p>
            <a:r>
              <a:rPr lang="ru-RU" i="1" dirty="0" smtClean="0"/>
              <a:t>«</a:t>
            </a:r>
            <a:r>
              <a:rPr lang="ru-RU" sz="1800" i="1" dirty="0" smtClean="0"/>
              <a:t>Об утверждении Порядка проведения государственной экспертизы условий труда»</a:t>
            </a:r>
            <a:endParaRPr lang="ru-RU" sz="1800" i="1" dirty="0"/>
          </a:p>
        </p:txBody>
      </p:sp>
    </p:spTree>
    <p:extLst>
      <p:ext uri="{BB962C8B-B14F-4D97-AF65-F5344CB8AC3E}">
        <p14:creationId xmlns:p14="http://schemas.microsoft.com/office/powerpoint/2010/main" val="38900952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4485" y="1140691"/>
            <a:ext cx="7789333" cy="812802"/>
          </a:xfrm>
        </p:spPr>
        <p:txBody>
          <a:bodyPr/>
          <a:lstStyle/>
          <a:p>
            <a:r>
              <a:rPr lang="ru-RU" dirty="0" smtClean="0">
                <a:solidFill>
                  <a:schemeClr val="tx1"/>
                </a:solidFill>
              </a:rPr>
              <a:t>«Об утверждении Порядка проведения государственной экспертизы условий труда»</a:t>
            </a:r>
            <a:endParaRPr lang="ru-RU" dirty="0">
              <a:solidFill>
                <a:schemeClr val="tx1"/>
              </a:solidFill>
            </a:endParaRPr>
          </a:p>
        </p:txBody>
      </p:sp>
      <p:sp>
        <p:nvSpPr>
          <p:cNvPr id="5" name="TextBox 4"/>
          <p:cNvSpPr txBox="1"/>
          <p:nvPr/>
        </p:nvSpPr>
        <p:spPr>
          <a:xfrm>
            <a:off x="914401" y="2573867"/>
            <a:ext cx="2743200"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dirty="0" smtClean="0">
                <a:solidFill>
                  <a:srgbClr val="FF0000"/>
                </a:solidFill>
              </a:rPr>
              <a:t>Отменяется </a:t>
            </a:r>
          </a:p>
          <a:p>
            <a:endParaRPr lang="ru-RU" dirty="0"/>
          </a:p>
          <a:p>
            <a:r>
              <a:rPr lang="ru-RU" dirty="0" smtClean="0"/>
              <a:t>Приказ Минтруда России от 12.08.2014 № 549н</a:t>
            </a:r>
            <a:endParaRPr lang="ru-RU" dirty="0"/>
          </a:p>
        </p:txBody>
      </p:sp>
      <p:sp>
        <p:nvSpPr>
          <p:cNvPr id="6" name="TextBox 5"/>
          <p:cNvSpPr txBox="1"/>
          <p:nvPr/>
        </p:nvSpPr>
        <p:spPr>
          <a:xfrm>
            <a:off x="4707468" y="2573867"/>
            <a:ext cx="2743200"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dirty="0" smtClean="0">
                <a:solidFill>
                  <a:srgbClr val="FF0000"/>
                </a:solidFill>
              </a:rPr>
              <a:t>Вводится</a:t>
            </a:r>
          </a:p>
          <a:p>
            <a:endParaRPr lang="ru-RU" dirty="0"/>
          </a:p>
          <a:p>
            <a:r>
              <a:rPr lang="ru-RU" dirty="0" smtClean="0"/>
              <a:t>Приказ Минтруда России от 29.10.2021 № 775н</a:t>
            </a:r>
            <a:endParaRPr lang="ru-RU" dirty="0"/>
          </a:p>
        </p:txBody>
      </p:sp>
    </p:spTree>
    <p:extLst>
      <p:ext uri="{BB962C8B-B14F-4D97-AF65-F5344CB8AC3E}">
        <p14:creationId xmlns:p14="http://schemas.microsoft.com/office/powerpoint/2010/main" val="3115949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122" y="1661005"/>
            <a:ext cx="8144933" cy="541870"/>
          </a:xfrm>
        </p:spPr>
        <p:txBody>
          <a:bodyPr>
            <a:normAutofit fontScale="90000"/>
          </a:bodyPr>
          <a:lstStyle/>
          <a:p>
            <a:r>
              <a:rPr lang="ru-RU" i="1" dirty="0" smtClean="0">
                <a:solidFill>
                  <a:schemeClr val="tx1"/>
                </a:solidFill>
              </a:rPr>
              <a:t>Порядок проведения государственной экспертизы условий труда </a:t>
            </a:r>
            <a:endParaRPr lang="ru-RU" i="1" dirty="0">
              <a:solidFill>
                <a:schemeClr val="tx1"/>
              </a:solidFill>
            </a:endParaRPr>
          </a:p>
        </p:txBody>
      </p:sp>
      <p:sp>
        <p:nvSpPr>
          <p:cNvPr id="4" name="Текст 3"/>
          <p:cNvSpPr>
            <a:spLocks noGrp="1"/>
          </p:cNvSpPr>
          <p:nvPr>
            <p:ph type="body" sz="half" idx="2"/>
          </p:nvPr>
        </p:nvSpPr>
        <p:spPr>
          <a:xfrm>
            <a:off x="727249" y="2647760"/>
            <a:ext cx="8204315" cy="1185331"/>
          </a:xfrm>
        </p:spPr>
        <p:style>
          <a:lnRef idx="2">
            <a:schemeClr val="accent2"/>
          </a:lnRef>
          <a:fillRef idx="1">
            <a:schemeClr val="lt1"/>
          </a:fillRef>
          <a:effectRef idx="0">
            <a:schemeClr val="accent2"/>
          </a:effectRef>
          <a:fontRef idx="minor">
            <a:schemeClr val="dk1"/>
          </a:fontRef>
        </p:style>
        <p:txBody>
          <a:bodyPr/>
          <a:lstStyle/>
          <a:p>
            <a:pPr algn="just"/>
            <a:r>
              <a:rPr lang="ru-RU" dirty="0"/>
              <a:t>Государственная экспертиза условий труда осуществляется в целях оценки </a:t>
            </a:r>
            <a:r>
              <a:rPr lang="ru-RU" dirty="0" smtClean="0"/>
              <a:t>качества</a:t>
            </a:r>
            <a:r>
              <a:rPr lang="ru-RU" dirty="0"/>
              <a:t> </a:t>
            </a:r>
            <a:r>
              <a:rPr lang="ru-RU" dirty="0" smtClean="0"/>
              <a:t>проведения специальной </a:t>
            </a:r>
            <a:r>
              <a:rPr lang="ru-RU" dirty="0"/>
              <a:t>оценки	условий	труда,	правильности предоставления работникам гарантий и компенсаций за работу с вредными и (или) опасными условиями труда, фактических условий труда работников (</a:t>
            </a:r>
            <a:r>
              <a:rPr lang="ru-RU" dirty="0">
                <a:solidFill>
                  <a:srgbClr val="FF0000"/>
                </a:solidFill>
              </a:rPr>
              <a:t>цель государственной </a:t>
            </a:r>
            <a:r>
              <a:rPr lang="ru-RU" dirty="0" smtClean="0">
                <a:solidFill>
                  <a:srgbClr val="FF0000"/>
                </a:solidFill>
              </a:rPr>
              <a:t>экспертизы </a:t>
            </a:r>
            <a:r>
              <a:rPr lang="ru-RU" dirty="0">
                <a:solidFill>
                  <a:srgbClr val="FF0000"/>
                </a:solidFill>
              </a:rPr>
              <a:t>условий труда) </a:t>
            </a:r>
            <a:r>
              <a:rPr lang="ru-RU" dirty="0"/>
              <a:t>.</a:t>
            </a:r>
          </a:p>
          <a:p>
            <a:endParaRPr lang="ru-RU" dirty="0"/>
          </a:p>
        </p:txBody>
      </p:sp>
    </p:spTree>
    <p:extLst>
      <p:ext uri="{BB962C8B-B14F-4D97-AF65-F5344CB8AC3E}">
        <p14:creationId xmlns:p14="http://schemas.microsoft.com/office/powerpoint/2010/main" val="15290190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p:txBody>
          <a:bodyPr/>
          <a:lstStyle/>
          <a:p>
            <a:endParaRPr lang="ru-RU" dirty="0" smtClean="0"/>
          </a:p>
          <a:p>
            <a:endParaRPr lang="ru-RU" dirty="0"/>
          </a:p>
        </p:txBody>
      </p:sp>
      <p:pic>
        <p:nvPicPr>
          <p:cNvPr id="5" name="Рисунок 4"/>
          <p:cNvPicPr>
            <a:picLocks noChangeAspect="1"/>
          </p:cNvPicPr>
          <p:nvPr/>
        </p:nvPicPr>
        <p:blipFill rotWithShape="1">
          <a:blip r:embed="rId2"/>
          <a:srcRect l="3384" t="-1749" r="-3384" b="16470"/>
          <a:stretch/>
        </p:blipFill>
        <p:spPr>
          <a:xfrm>
            <a:off x="757307" y="344885"/>
            <a:ext cx="8580656" cy="6037442"/>
          </a:xfrm>
          <a:prstGeom prst="rect">
            <a:avLst/>
          </a:prstGeom>
        </p:spPr>
      </p:pic>
    </p:spTree>
    <p:extLst>
      <p:ext uri="{BB962C8B-B14F-4D97-AF65-F5344CB8AC3E}">
        <p14:creationId xmlns:p14="http://schemas.microsoft.com/office/powerpoint/2010/main" val="9433089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p:txBody>
          <a:bodyPr/>
          <a:lstStyle/>
          <a:p>
            <a:endParaRPr lang="ru-RU"/>
          </a:p>
        </p:txBody>
      </p:sp>
      <p:pic>
        <p:nvPicPr>
          <p:cNvPr id="5" name="Рисунок 4"/>
          <p:cNvPicPr>
            <a:picLocks noChangeAspect="1"/>
          </p:cNvPicPr>
          <p:nvPr/>
        </p:nvPicPr>
        <p:blipFill rotWithShape="1">
          <a:blip r:embed="rId3"/>
          <a:srcRect l="2340" r="3943" b="11130"/>
          <a:stretch/>
        </p:blipFill>
        <p:spPr>
          <a:xfrm>
            <a:off x="415637" y="92782"/>
            <a:ext cx="11111345" cy="6321895"/>
          </a:xfrm>
          <a:prstGeom prst="rect">
            <a:avLst/>
          </a:prstGeom>
        </p:spPr>
      </p:pic>
    </p:spTree>
    <p:extLst>
      <p:ext uri="{BB962C8B-B14F-4D97-AF65-F5344CB8AC3E}">
        <p14:creationId xmlns:p14="http://schemas.microsoft.com/office/powerpoint/2010/main" val="20723637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3358" y="500302"/>
            <a:ext cx="6790266" cy="1473201"/>
          </a:xfrm>
        </p:spPr>
        <p:txBody>
          <a:bodyPr>
            <a:normAutofit fontScale="90000"/>
          </a:bodyPr>
          <a:lstStyle/>
          <a:p>
            <a:r>
              <a:rPr lang="ru-RU" dirty="0" smtClean="0">
                <a:solidFill>
                  <a:schemeClr val="tx1"/>
                </a:solidFill>
              </a:rPr>
              <a:t>Порядок проведения государственной экспертизы условий труда </a:t>
            </a:r>
            <a:br>
              <a:rPr lang="ru-RU" dirty="0" smtClean="0">
                <a:solidFill>
                  <a:schemeClr val="tx1"/>
                </a:solidFill>
              </a:rPr>
            </a:br>
            <a:r>
              <a:rPr lang="ru-RU" dirty="0">
                <a:solidFill>
                  <a:schemeClr val="tx1"/>
                </a:solidFill>
              </a:rPr>
              <a:t/>
            </a:r>
            <a:br>
              <a:rPr lang="ru-RU" dirty="0">
                <a:solidFill>
                  <a:schemeClr val="tx1"/>
                </a:solidFill>
              </a:rPr>
            </a:br>
            <a:r>
              <a:rPr lang="ru-RU" dirty="0">
                <a:solidFill>
                  <a:srgbClr val="0070C0"/>
                </a:solidFill>
              </a:rPr>
              <a:t>Н</a:t>
            </a:r>
            <a:r>
              <a:rPr lang="ru-RU" dirty="0" smtClean="0">
                <a:solidFill>
                  <a:srgbClr val="0070C0"/>
                </a:solidFill>
              </a:rPr>
              <a:t>овое положение: </a:t>
            </a:r>
            <a:r>
              <a:rPr lang="ru-RU" dirty="0" smtClean="0">
                <a:solidFill>
                  <a:schemeClr val="tx1"/>
                </a:solidFill>
              </a:rPr>
              <a:t/>
            </a:r>
            <a:br>
              <a:rPr lang="ru-RU" dirty="0" smtClean="0">
                <a:solidFill>
                  <a:schemeClr val="tx1"/>
                </a:solidFill>
              </a:rPr>
            </a:br>
            <a:endParaRPr lang="ru-RU" dirty="0">
              <a:solidFill>
                <a:schemeClr val="tx1"/>
              </a:solidFill>
            </a:endParaRPr>
          </a:p>
        </p:txBody>
      </p:sp>
      <p:sp>
        <p:nvSpPr>
          <p:cNvPr id="4" name="Текст 3"/>
          <p:cNvSpPr>
            <a:spLocks noGrp="1"/>
          </p:cNvSpPr>
          <p:nvPr>
            <p:ph type="body" sz="half" idx="2"/>
          </p:nvPr>
        </p:nvSpPr>
        <p:spPr>
          <a:xfrm>
            <a:off x="463358" y="2096654"/>
            <a:ext cx="8800716" cy="3435928"/>
          </a:xfrm>
        </p:spPr>
        <p:style>
          <a:lnRef idx="2">
            <a:schemeClr val="accent2"/>
          </a:lnRef>
          <a:fillRef idx="1">
            <a:schemeClr val="lt1"/>
          </a:fillRef>
          <a:effectRef idx="0">
            <a:schemeClr val="accent2"/>
          </a:effectRef>
          <a:fontRef idx="minor">
            <a:schemeClr val="dk1"/>
          </a:fontRef>
        </p:style>
        <p:txBody>
          <a:bodyPr>
            <a:normAutofit/>
          </a:bodyPr>
          <a:lstStyle/>
          <a:p>
            <a:pPr algn="just"/>
            <a:r>
              <a:rPr lang="ru-RU" dirty="0"/>
              <a:t>Если государственная экспертиза условий труда проводится на основании определений судебных органов, то орган государственной экспертизы проводит государственную экспертизу условий труда в соответствии с требования ни настоящего Порядка.</a:t>
            </a:r>
          </a:p>
          <a:p>
            <a:pPr algn="just"/>
            <a:r>
              <a:rPr lang="ru-RU" dirty="0">
                <a:solidFill>
                  <a:srgbClr val="0070C0"/>
                </a:solidFill>
              </a:rPr>
              <a:t>Ответы на вопросы, которые содержатся в </a:t>
            </a:r>
            <a:r>
              <a:rPr lang="ru-RU" dirty="0" smtClean="0">
                <a:solidFill>
                  <a:srgbClr val="0070C0"/>
                </a:solidFill>
              </a:rPr>
              <a:t>судебном </a:t>
            </a:r>
            <a:r>
              <a:rPr lang="ru-RU" dirty="0">
                <a:solidFill>
                  <a:srgbClr val="0070C0"/>
                </a:solidFill>
              </a:rPr>
              <a:t>решении и не относятся к </a:t>
            </a:r>
            <a:r>
              <a:rPr lang="ru-RU" dirty="0" smtClean="0">
                <a:solidFill>
                  <a:srgbClr val="0070C0"/>
                </a:solidFill>
              </a:rPr>
              <a:t>предмету </a:t>
            </a:r>
            <a:r>
              <a:rPr lang="ru-RU" dirty="0">
                <a:solidFill>
                  <a:srgbClr val="0070C0"/>
                </a:solidFill>
              </a:rPr>
              <a:t>ведения</a:t>
            </a:r>
          </a:p>
          <a:p>
            <a:pPr algn="just"/>
            <a:r>
              <a:rPr lang="ru-RU" dirty="0">
                <a:solidFill>
                  <a:srgbClr val="0070C0"/>
                </a:solidFill>
              </a:rPr>
              <a:t>Порядка, приводятся в </a:t>
            </a:r>
            <a:r>
              <a:rPr lang="ru-RU" dirty="0" smtClean="0">
                <a:solidFill>
                  <a:srgbClr val="0070C0"/>
                </a:solidFill>
              </a:rPr>
              <a:t>сопроводительном письме </a:t>
            </a:r>
            <a:r>
              <a:rPr lang="ru-RU" dirty="0">
                <a:solidFill>
                  <a:srgbClr val="0070C0"/>
                </a:solidFill>
              </a:rPr>
              <a:t>в адрес принявшего решение судебного органа.</a:t>
            </a:r>
          </a:p>
          <a:p>
            <a:pPr algn="just"/>
            <a:r>
              <a:rPr lang="ru-RU" dirty="0"/>
              <a:t>Если в определении судебного органа указано на необходимость проведения исследований (испытании) и измерений вредных и (или} опасных ‹факторов производственной среды и трудового процесса, то они проводятся за счет средств федерального бюджета </a:t>
            </a:r>
            <a:r>
              <a:rPr lang="ru-RU" dirty="0" smtClean="0"/>
              <a:t>Минтрудом России</a:t>
            </a:r>
            <a:r>
              <a:rPr lang="ru-RU" dirty="0"/>
              <a:t>.</a:t>
            </a:r>
          </a:p>
          <a:p>
            <a:pPr algn="just"/>
            <a:r>
              <a:rPr lang="ru-RU" dirty="0">
                <a:solidFill>
                  <a:srgbClr val="0070C0"/>
                </a:solidFill>
              </a:rPr>
              <a:t>В остальных случаях проведение государственной </a:t>
            </a:r>
            <a:r>
              <a:rPr lang="ru-RU" dirty="0" smtClean="0">
                <a:solidFill>
                  <a:srgbClr val="0070C0"/>
                </a:solidFill>
              </a:rPr>
              <a:t>экспертизы </a:t>
            </a:r>
            <a:r>
              <a:rPr lang="ru-RU" dirty="0">
                <a:solidFill>
                  <a:srgbClr val="0070C0"/>
                </a:solidFill>
              </a:rPr>
              <a:t>условий труда на основании определений судебных органов осуществляется в соответствии с </a:t>
            </a:r>
            <a:r>
              <a:rPr lang="ru-RU" dirty="0" smtClean="0">
                <a:solidFill>
                  <a:srgbClr val="0070C0"/>
                </a:solidFill>
              </a:rPr>
              <a:t>общими требованиями </a:t>
            </a:r>
            <a:r>
              <a:rPr lang="ru-RU" dirty="0">
                <a:solidFill>
                  <a:srgbClr val="0070C0"/>
                </a:solidFill>
              </a:rPr>
              <a:t>настоящего Порядка.</a:t>
            </a:r>
          </a:p>
          <a:p>
            <a:endParaRPr lang="ru-RU" dirty="0"/>
          </a:p>
        </p:txBody>
      </p:sp>
    </p:spTree>
    <p:extLst>
      <p:ext uri="{BB962C8B-B14F-4D97-AF65-F5344CB8AC3E}">
        <p14:creationId xmlns:p14="http://schemas.microsoft.com/office/powerpoint/2010/main" val="30001410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1" y="474132"/>
            <a:ext cx="8009466" cy="626537"/>
          </a:xfrm>
        </p:spPr>
        <p:txBody>
          <a:bodyPr>
            <a:normAutofit fontScale="90000"/>
          </a:bodyPr>
          <a:lstStyle/>
          <a:p>
            <a:r>
              <a:rPr lang="ru-RU" i="1" dirty="0" smtClean="0"/>
              <a:t>Порядок проведения государственной экспертизы условий труда </a:t>
            </a:r>
            <a:endParaRPr lang="ru-RU" i="1" dirty="0"/>
          </a:p>
        </p:txBody>
      </p:sp>
      <p:sp>
        <p:nvSpPr>
          <p:cNvPr id="4" name="Текст 3"/>
          <p:cNvSpPr>
            <a:spLocks noGrp="1"/>
          </p:cNvSpPr>
          <p:nvPr>
            <p:ph type="body" sz="half" idx="2"/>
          </p:nvPr>
        </p:nvSpPr>
        <p:spPr>
          <a:xfrm>
            <a:off x="423335" y="1903478"/>
            <a:ext cx="4047066" cy="3890049"/>
          </a:xfrm>
        </p:spPr>
        <p:txBody>
          <a:bodyPr>
            <a:normAutofit/>
          </a:bodyPr>
          <a:lstStyle/>
          <a:p>
            <a:pPr algn="just"/>
            <a:r>
              <a:rPr lang="ru-RU" sz="1800" dirty="0" smtClean="0"/>
              <a:t>Государственная экспертиза условий труда осуществляется в отношении работодателей, осуществляющих свою деятельность на территории соответствующего субъекта Российской Федерации. </a:t>
            </a:r>
            <a:endParaRPr lang="ru-RU" sz="1800" dirty="0"/>
          </a:p>
        </p:txBody>
      </p:sp>
      <p:pic>
        <p:nvPicPr>
          <p:cNvPr id="5" name="image14.jpeg"/>
          <p:cNvPicPr/>
          <p:nvPr/>
        </p:nvPicPr>
        <p:blipFill>
          <a:blip r:embed="rId2" cstate="print"/>
          <a:stretch>
            <a:fillRect/>
          </a:stretch>
        </p:blipFill>
        <p:spPr>
          <a:xfrm>
            <a:off x="5421737" y="1903478"/>
            <a:ext cx="4060930" cy="3890049"/>
          </a:xfrm>
          <a:prstGeom prst="rect">
            <a:avLst/>
          </a:prstGeom>
        </p:spPr>
      </p:pic>
    </p:spTree>
    <p:extLst>
      <p:ext uri="{BB962C8B-B14F-4D97-AF65-F5344CB8AC3E}">
        <p14:creationId xmlns:p14="http://schemas.microsoft.com/office/powerpoint/2010/main" val="25003923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6922" y="1054484"/>
            <a:ext cx="8619067" cy="474137"/>
          </a:xfrm>
        </p:spPr>
        <p:txBody>
          <a:bodyPr>
            <a:normAutofit/>
          </a:bodyPr>
          <a:lstStyle/>
          <a:p>
            <a:r>
              <a:rPr lang="ru-RU" dirty="0" smtClean="0"/>
              <a:t>Порядок проведения государственной экспертизы условий труда </a:t>
            </a:r>
            <a:endParaRPr lang="ru-RU" dirty="0"/>
          </a:p>
        </p:txBody>
      </p:sp>
      <p:sp>
        <p:nvSpPr>
          <p:cNvPr id="5" name="Rectangle 2"/>
          <p:cNvSpPr>
            <a:spLocks noChangeArrowheads="1"/>
          </p:cNvSpPr>
          <p:nvPr/>
        </p:nvSpPr>
        <p:spPr bwMode="auto">
          <a:xfrm>
            <a:off x="376922" y="1992867"/>
            <a:ext cx="8464473"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effectLst/>
                <a:ea typeface="Arial" panose="020B0604020202020204" pitchFamily="34" charset="0"/>
                <a:cs typeface="Arial" panose="020B0604020202020204" pitchFamily="34" charset="0"/>
              </a:rPr>
              <a:t>Для проведения государственной экспертизы условий труда заявитель направляет в орган государственной экспертизы условий труда заявление о проведении государственной экспертизы условий труда по утвержденной типовой форме (п.10 Порядка).</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effectLst/>
                <a:ea typeface="Arial" panose="020B0604020202020204" pitchFamily="34" charset="0"/>
                <a:cs typeface="Arial" panose="020B0604020202020204" pitchFamily="34" charset="0"/>
              </a:rPr>
              <a:t>В заявлении Оказываются (п.11 Порядка):</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effectLst/>
                <a:ea typeface="Arial" panose="020B0604020202020204" pitchFamily="34" charset="0"/>
                <a:cs typeface="Arial" panose="020B0604020202020204" pitchFamily="34" charset="0"/>
              </a:rPr>
              <a:t>а) полное наименование заявителя (для юридических лиц), фамилия, имя, отчество (при наличии) заявителя (для физических лиц);</a:t>
            </a:r>
            <a:endParaRPr kumimoji="0" lang="ru-RU" altLang="ru-RU" sz="1200" b="0" i="0" u="none" strike="noStrike" cap="none" normalizeH="0" baseline="0" dirty="0" smtClean="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effectLst/>
                <a:ea typeface="Arial" panose="020B0604020202020204" pitchFamily="34" charset="0"/>
                <a:cs typeface="Arial" panose="020B0604020202020204" pitchFamily="34" charset="0"/>
              </a:rPr>
              <a:t>6) почтовый адрес заявителя, адрес электронной почты (при наличии);</a:t>
            </a:r>
            <a:endParaRPr kumimoji="0" lang="ru-RU" altLang="ru-RU" sz="1200" b="0" i="0" u="none" strike="noStrike" cap="none" normalizeH="0" baseline="0" dirty="0" smtClean="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effectLst/>
                <a:ea typeface="Arial" panose="020B0604020202020204" pitchFamily="34" charset="0"/>
                <a:cs typeface="Arial" panose="020B0604020202020204" pitchFamily="34" charset="0"/>
              </a:rPr>
              <a:t>в) </a:t>
            </a:r>
            <a:r>
              <a:rPr kumimoji="0" lang="ru-RU" altLang="ru-RU" sz="1200" b="0" i="0" u="none" strike="noStrike" cap="none" normalizeH="0" baseline="0" dirty="0" smtClean="0">
                <a:ln>
                  <a:noFill/>
                </a:ln>
                <a:solidFill>
                  <a:srgbClr val="0070C0"/>
                </a:solidFill>
                <a:effectLst/>
                <a:ea typeface="Arial" panose="020B0604020202020204" pitchFamily="34" charset="0"/>
                <a:cs typeface="Arial" panose="020B0604020202020204" pitchFamily="34" charset="0"/>
              </a:rPr>
              <a:t>наименование цели государственной экспертизы условий труда;</a:t>
            </a:r>
            <a:endParaRPr kumimoji="0" lang="ru-RU" altLang="ru-RU" sz="1200" b="0" i="0" u="none" strike="noStrike" cap="none" normalizeH="0" baseline="0" dirty="0" smtClean="0">
              <a:ln>
                <a:noFill/>
              </a:ln>
              <a:solidFill>
                <a:srgbClr val="0070C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effectLst/>
                <a:ea typeface="Arial" panose="020B0604020202020204" pitchFamily="34" charset="0"/>
                <a:cs typeface="Arial" panose="020B0604020202020204" pitchFamily="34" charset="0"/>
              </a:rPr>
              <a:t>г) индивидуальный номер рабочего места, наименование профессии (должности) работника (работников), занятого на данном рабочем месте, с указанием структурного подразделения работодателя (при наличии), и полного наименования работодателя, в отношении условии труда которого должна проводиться государственная экспертиза условий труда, в отношении условий труда которого должна проводиться государственная экспертиза условий труда;</a:t>
            </a: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1200" dirty="0" smtClean="0">
                <a:cs typeface="Arial" panose="020B0604020202020204" pitchFamily="34" charset="0"/>
              </a:rPr>
              <a:t>д) сведения о ранее проведенных государственных экспертизах условий труда (при наличии);</a:t>
            </a: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1200" dirty="0" smtClean="0">
                <a:cs typeface="Arial" panose="020B0604020202020204" pitchFamily="34" charset="0"/>
              </a:rPr>
              <a:t>е) </a:t>
            </a:r>
            <a:r>
              <a:rPr lang="ru-RU" altLang="ru-RU" sz="1200" dirty="0" smtClean="0">
                <a:solidFill>
                  <a:srgbClr val="0070C0"/>
                </a:solidFill>
                <a:cs typeface="Arial" panose="020B0604020202020204" pitchFamily="34" charset="0"/>
              </a:rPr>
              <a:t>сведения об оплате государственной экспертизы условий труда </a:t>
            </a:r>
            <a:endParaRPr kumimoji="0" lang="ru-RU" altLang="ru-RU" sz="1200" b="0" i="0" u="none" strike="noStrike" cap="none" normalizeH="0" baseline="0" dirty="0" smtClean="0">
              <a:ln>
                <a:noFill/>
              </a:ln>
              <a:solidFill>
                <a:srgbClr val="0070C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2049" name="image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103" y="2765955"/>
            <a:ext cx="301625" cy="15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8720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861" y="524932"/>
            <a:ext cx="8636001" cy="575737"/>
          </a:xfrm>
        </p:spPr>
        <p:txBody>
          <a:bodyPr/>
          <a:lstStyle/>
          <a:p>
            <a:r>
              <a:rPr lang="ru-RU" dirty="0" smtClean="0"/>
              <a:t>Порядок проведения государственной экспертизы условий труда </a:t>
            </a:r>
            <a:endParaRPr lang="ru-RU" dirty="0"/>
          </a:p>
        </p:txBody>
      </p:sp>
      <p:sp>
        <p:nvSpPr>
          <p:cNvPr id="5" name="Rectangle 2"/>
          <p:cNvSpPr>
            <a:spLocks noChangeArrowheads="1"/>
          </p:cNvSpPr>
          <p:nvPr/>
        </p:nvSpPr>
        <p:spPr bwMode="auto">
          <a:xfrm>
            <a:off x="296988" y="1624903"/>
            <a:ext cx="932399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1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l" defTabSz="914400" rtl="0" eaLnBrk="0" fontAlgn="base" latinLnBrk="0" hangingPunct="0">
              <a:lnSpc>
                <a:spcPct val="100000"/>
              </a:lnSpc>
              <a:spcBef>
                <a:spcPct val="0"/>
              </a:spcBef>
              <a:spcAft>
                <a:spcPct val="0"/>
              </a:spcAft>
              <a:buClrTx/>
              <a:buSzTx/>
              <a:buFontTx/>
              <a:buNone/>
              <a:tabLst/>
            </a:pPr>
            <a:r>
              <a:rPr kumimoji="0" lang="ru-RU" altLang="ru-RU" sz="1500" b="0" i="0" u="none" strike="noStrike" cap="none" normalizeH="0" baseline="0" dirty="0" smtClean="0">
                <a:ln>
                  <a:noFill/>
                </a:ln>
                <a:effectLst/>
                <a:latin typeface="Arial" panose="020B0604020202020204" pitchFamily="34" charset="0"/>
                <a:ea typeface="Arial" panose="020B0604020202020204" pitchFamily="34" charset="0"/>
              </a:rPr>
              <a:t>В случае </a:t>
            </a:r>
            <a:r>
              <a:rPr kumimoji="0" lang="ru-RU" altLang="ru-RU" sz="1500" b="0" i="0" u="none" strike="noStrike" cap="none" normalizeH="0" baseline="0" dirty="0" smtClean="0">
                <a:ln>
                  <a:noFill/>
                </a:ln>
                <a:solidFill>
                  <a:srgbClr val="0070C0"/>
                </a:solidFill>
                <a:effectLst/>
                <a:latin typeface="Arial" panose="020B0604020202020204" pitchFamily="34" charset="0"/>
                <a:ea typeface="Arial" panose="020B0604020202020204" pitchFamily="34" charset="0"/>
              </a:rPr>
              <a:t>обращения государственной инспекции труда </a:t>
            </a:r>
            <a:r>
              <a:rPr kumimoji="0" lang="ru-RU" altLang="ru-RU" sz="1500" b="0" i="0" u="none" strike="noStrike" cap="none" normalizeH="0" baseline="0" dirty="0" smtClean="0">
                <a:ln>
                  <a:noFill/>
                </a:ln>
                <a:effectLst/>
                <a:latin typeface="Arial" panose="020B0604020202020204" pitchFamily="34" charset="0"/>
                <a:ea typeface="Arial" panose="020B0604020202020204" pitchFamily="34" charset="0"/>
              </a:rPr>
              <a:t>в орган государственной экспертизы направляется представление по </a:t>
            </a:r>
            <a:r>
              <a:rPr kumimoji="0" lang="ru-RU" altLang="ru-RU" sz="1500" b="0" i="0" u="none" strike="noStrike" cap="none" normalizeH="0" baseline="0" dirty="0" smtClean="0">
                <a:ln>
                  <a:noFill/>
                </a:ln>
                <a:effectLst/>
                <a:latin typeface="Arial" panose="020B0604020202020204" pitchFamily="34" charset="0"/>
                <a:ea typeface="Arial" panose="020B0604020202020204" pitchFamily="34" charset="0"/>
              </a:rPr>
              <a:t>утвержденной </a:t>
            </a:r>
            <a:r>
              <a:rPr kumimoji="0" lang="ru-RU" altLang="ru-RU" sz="1500" b="0" i="0" u="none" strike="noStrike" cap="none" normalizeH="0" baseline="0" dirty="0" smtClean="0">
                <a:ln>
                  <a:noFill/>
                </a:ln>
                <a:effectLst/>
                <a:latin typeface="Arial" panose="020B0604020202020204" pitchFamily="34" charset="0"/>
                <a:ea typeface="Arial" panose="020B0604020202020204" pitchFamily="34" charset="0"/>
              </a:rPr>
              <a:t>Приказом типовой форме с </a:t>
            </a:r>
            <a:r>
              <a:rPr kumimoji="0" lang="ru-RU" altLang="ru-RU" sz="1500" b="0" i="0" u="none" strike="noStrike" cap="none" normalizeH="0" baseline="0" dirty="0" err="1" smtClean="0">
                <a:ln>
                  <a:noFill/>
                </a:ln>
                <a:effectLst/>
                <a:latin typeface="Arial" panose="020B0604020202020204" pitchFamily="34" charset="0"/>
                <a:ea typeface="Arial" panose="020B0604020202020204" pitchFamily="34" charset="0"/>
              </a:rPr>
              <a:t>прило›кением</a:t>
            </a:r>
            <a:r>
              <a:rPr kumimoji="0" lang="ru-RU" altLang="ru-RU" sz="1500" b="0" i="0" u="none" strike="noStrike" cap="none" normalizeH="0" baseline="0" dirty="0" smtClean="0">
                <a:ln>
                  <a:noFill/>
                </a:ln>
                <a:effectLst/>
                <a:latin typeface="Arial" panose="020B0604020202020204" pitchFamily="34" charset="0"/>
                <a:ea typeface="Arial" panose="020B0604020202020204" pitchFamily="34" charset="0"/>
              </a:rPr>
              <a:t> необходимых для проведения государственной экспертизы условий труда документов, в тон числе акта проверки, подтверждающего обоснованность изложенной в представлении информации.</a:t>
            </a:r>
            <a:endParaRPr kumimoji="0" lang="ru-RU" altLang="ru-RU" sz="800" b="0" i="0" u="none" strike="noStrike" cap="none" normalizeH="0" baseline="0" dirty="0" smtClean="0">
              <a:ln>
                <a:noFill/>
              </a:ln>
              <a:effectLst/>
              <a:latin typeface="Arial" panose="020B0604020202020204" pitchFamily="34" charset="0"/>
            </a:endParaRPr>
          </a:p>
          <a:p>
            <a:pPr marL="0" marR="0" lvl="0" indent="3175" algn="l" defTabSz="914400" rtl="0" eaLnBrk="0" fontAlgn="base" latinLnBrk="0" hangingPunct="0">
              <a:lnSpc>
                <a:spcPct val="100000"/>
              </a:lnSpc>
              <a:spcBef>
                <a:spcPct val="0"/>
              </a:spcBef>
              <a:spcAft>
                <a:spcPct val="0"/>
              </a:spcAft>
              <a:buClrTx/>
              <a:buSzTx/>
              <a:buFontTx/>
              <a:buNone/>
              <a:tabLst/>
            </a:pPr>
            <a:r>
              <a:rPr kumimoji="0" lang="ru-RU" altLang="ru-RU" sz="1500" b="0" i="0" u="none" strike="noStrike" cap="none" normalizeH="0" baseline="0" dirty="0" smtClean="0">
                <a:ln>
                  <a:noFill/>
                </a:ln>
                <a:effectLst/>
                <a:latin typeface="Arial" panose="020B0604020202020204" pitchFamily="34" charset="0"/>
                <a:ea typeface="Arial" panose="020B0604020202020204" pitchFamily="34" charset="0"/>
              </a:rPr>
              <a:t>В случае обращения ‹федерального органа исполнительной власти, уполномоченного на проведение федерального государственного санитарно-эпидемиологического надзора, или его территориальных органов в орган государственной экспертизы направляется представление с приложением необходимых для проведения государственной экспертизы условии труда документов, в тон числе </a:t>
            </a:r>
            <a:r>
              <a:rPr kumimoji="0" lang="ru-RU" altLang="ru-RU" sz="1500" b="0" i="0" u="none" strike="noStrike" cap="none" normalizeH="0" baseline="0" dirty="0" smtClean="0">
                <a:ln>
                  <a:noFill/>
                </a:ln>
                <a:solidFill>
                  <a:srgbClr val="0070C0"/>
                </a:solidFill>
                <a:effectLst/>
                <a:latin typeface="Arial" panose="020B0604020202020204" pitchFamily="34" charset="0"/>
                <a:ea typeface="Arial" panose="020B0604020202020204" pitchFamily="34" charset="0"/>
              </a:rPr>
              <a:t>акта проверки или иного документа, подтверждающего</a:t>
            </a:r>
            <a:r>
              <a:rPr kumimoji="0" lang="ru-RU" altLang="ru-RU" sz="1500" b="0" i="0" u="none" strike="noStrike" cap="none" normalizeH="0" dirty="0" smtClean="0">
                <a:ln>
                  <a:noFill/>
                </a:ln>
                <a:solidFill>
                  <a:srgbClr val="0070C0"/>
                </a:solidFill>
                <a:effectLst/>
                <a:latin typeface="Arial" panose="020B0604020202020204" pitchFamily="34" charset="0"/>
                <a:ea typeface="Arial" panose="020B0604020202020204" pitchFamily="34" charset="0"/>
              </a:rPr>
              <a:t> </a:t>
            </a:r>
            <a:r>
              <a:rPr kumimoji="0" lang="ru-RU" altLang="ru-RU" sz="1500" b="0" i="0" u="none" strike="noStrike" cap="none" normalizeH="0" baseline="0" dirty="0" smtClean="0">
                <a:ln>
                  <a:noFill/>
                </a:ln>
                <a:solidFill>
                  <a:srgbClr val="0070C0"/>
                </a:solidFill>
                <a:effectLst/>
                <a:latin typeface="Arial" panose="020B0604020202020204" pitchFamily="34" charset="0"/>
                <a:ea typeface="Arial" panose="020B0604020202020204" pitchFamily="34" charset="0"/>
              </a:rPr>
              <a:t>обоснованность изложенной в представлении информации.</a:t>
            </a:r>
            <a:endParaRPr kumimoji="0" lang="ru-RU" altLang="ru-RU" sz="800" b="0" i="0" u="none" strike="noStrike" cap="none" normalizeH="0" baseline="0" dirty="0" smtClean="0">
              <a:ln>
                <a:noFill/>
              </a:ln>
              <a:solidFill>
                <a:srgbClr val="0070C0"/>
              </a:solidFill>
              <a:effectLst/>
              <a:latin typeface="Arial" panose="020B0604020202020204" pitchFamily="34" charset="0"/>
            </a:endParaRPr>
          </a:p>
          <a:p>
            <a:pPr marL="0" marR="0" lvl="0" indent="31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3073" name="image6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9447" y="4468813"/>
            <a:ext cx="293687" cy="139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96988" y="3985265"/>
            <a:ext cx="87376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175" algn="just" defTabSz="914400" rtl="0" eaLnBrk="0" fontAlgn="base" latinLnBrk="0" hangingPunct="0">
              <a:lnSpc>
                <a:spcPct val="100000"/>
              </a:lnSpc>
              <a:spcBef>
                <a:spcPct val="0"/>
              </a:spcBef>
              <a:spcAft>
                <a:spcPct val="0"/>
              </a:spcAft>
              <a:buClrTx/>
              <a:buSzTx/>
              <a:buFontTx/>
              <a:buNone/>
              <a:tabLst/>
            </a:pPr>
            <a:r>
              <a:rPr kumimoji="0" lang="ru-RU" altLang="ru-RU" sz="1500" b="0" i="0" u="none" strike="noStrike" cap="none" normalizeH="0" baseline="0" dirty="0" smtClean="0">
                <a:ln>
                  <a:noFill/>
                </a:ln>
                <a:effectLst/>
                <a:latin typeface="Arial" panose="020B0604020202020204" pitchFamily="34" charset="0"/>
                <a:ea typeface="Arial" panose="020B0604020202020204" pitchFamily="34" charset="0"/>
              </a:rPr>
              <a:t>В случае </a:t>
            </a:r>
            <a:r>
              <a:rPr kumimoji="0" lang="ru-RU" altLang="ru-RU" sz="1500" b="0" i="0" u="none" strike="noStrike" cap="none" normalizeH="0" baseline="0" dirty="0" smtClean="0">
                <a:ln>
                  <a:noFill/>
                </a:ln>
                <a:solidFill>
                  <a:srgbClr val="0070C0"/>
                </a:solidFill>
                <a:effectLst/>
                <a:latin typeface="Arial" panose="020B0604020202020204" pitchFamily="34" charset="0"/>
                <a:ea typeface="Arial" panose="020B0604020202020204" pitchFamily="34" charset="0"/>
              </a:rPr>
              <a:t>обращения федерального органа исполнительной власти</a:t>
            </a:r>
            <a:r>
              <a:rPr kumimoji="0" lang="ru-RU" altLang="ru-RU" sz="1500" b="0" i="0" u="none" strike="noStrike" cap="none" normalizeH="0" baseline="0" dirty="0" smtClean="0">
                <a:ln>
                  <a:noFill/>
                </a:ln>
                <a:effectLst/>
                <a:latin typeface="Arial" panose="020B0604020202020204" pitchFamily="34" charset="0"/>
                <a:ea typeface="Arial" panose="020B0604020202020204" pitchFamily="34" charset="0"/>
              </a:rPr>
              <a:t>, осуществляющего функции по выработке и реализации государственной политики и нормативно-правовому регулированию в сфере труда, в орган государственной экспертизы </a:t>
            </a:r>
            <a:r>
              <a:rPr kumimoji="0" lang="ru-RU" altLang="ru-RU" sz="1500" b="0" i="0" u="none" strike="noStrike" cap="none" normalizeH="0" baseline="0" dirty="0" smtClean="0">
                <a:ln>
                  <a:noFill/>
                </a:ln>
                <a:solidFill>
                  <a:srgbClr val="0070C0"/>
                </a:solidFill>
                <a:effectLst/>
                <a:latin typeface="Arial" panose="020B0604020202020204" pitchFamily="34" charset="0"/>
                <a:ea typeface="Arial" panose="020B0604020202020204" pitchFamily="34" charset="0"/>
              </a:rPr>
              <a:t>направляется заключение о рассмотрении несогласия с заключением </a:t>
            </a:r>
            <a:r>
              <a:rPr kumimoji="0" lang="ru-RU" altLang="ru-RU" sz="1500" b="0" i="0" u="none" strike="noStrike" cap="none" normalizeH="0" baseline="0" dirty="0" smtClean="0">
                <a:ln>
                  <a:noFill/>
                </a:ln>
                <a:effectLst/>
                <a:latin typeface="Arial" panose="020B0604020202020204" pitchFamily="34" charset="0"/>
                <a:ea typeface="Arial" panose="020B0604020202020204" pitchFamily="34" charset="0"/>
              </a:rPr>
              <a:t>экспертизы качества специальной оценки условий труда.</a:t>
            </a:r>
            <a:endParaRPr kumimoji="0" lang="ru-RU" altLang="ru-RU" sz="18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14878050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4133" y="592666"/>
            <a:ext cx="7772399" cy="812803"/>
          </a:xfrm>
        </p:spPr>
        <p:txBody>
          <a:bodyPr/>
          <a:lstStyle/>
          <a:p>
            <a:r>
              <a:rPr lang="ru-RU" dirty="0" smtClean="0"/>
              <a:t>Порядок проведения государственной экспертизы условий труда </a:t>
            </a:r>
            <a:endParaRPr lang="ru-RU" dirty="0"/>
          </a:p>
        </p:txBody>
      </p:sp>
      <p:sp>
        <p:nvSpPr>
          <p:cNvPr id="4" name="Текст 3"/>
          <p:cNvSpPr>
            <a:spLocks noGrp="1"/>
          </p:cNvSpPr>
          <p:nvPr>
            <p:ph type="body" sz="half" idx="2"/>
          </p:nvPr>
        </p:nvSpPr>
        <p:spPr>
          <a:xfrm>
            <a:off x="4360332" y="2136775"/>
            <a:ext cx="4785862" cy="3555365"/>
          </a:xfrm>
        </p:spPr>
        <p:txBody>
          <a:bodyPr>
            <a:normAutofit/>
          </a:bodyPr>
          <a:lstStyle/>
          <a:p>
            <a:r>
              <a:rPr lang="ru-RU" i="1" dirty="0" smtClean="0"/>
              <a:t>Если заявление </a:t>
            </a:r>
            <a:r>
              <a:rPr lang="ru-RU" i="1" dirty="0" smtClean="0"/>
              <a:t>подано работодателем </a:t>
            </a:r>
            <a:r>
              <a:rPr lang="ru-RU" dirty="0" smtClean="0"/>
              <a:t>к нему дополнительно прилагается заверенные копии следующих документов (п.12 Порядка):</a:t>
            </a:r>
          </a:p>
          <a:p>
            <a:r>
              <a:rPr lang="ru-RU" dirty="0" smtClean="0"/>
              <a:t>Информация для отчетов, утверждённых после 1 января 2020 г. о размещении отчета в ФГИС СОУТ (в отношении отчетов, утверждённых до 1 января 2020 года, орган государственной экспертизы условий труда самостоятельно устанавливается наличие таких отчетов во ФГИС СОУТ);</a:t>
            </a:r>
          </a:p>
          <a:p>
            <a:r>
              <a:rPr lang="ru-RU" dirty="0" smtClean="0"/>
              <a:t>Документы, предусмотренные перечнем документов, прилагаемых или являющихся частью отчета о результатах проведения специальной оценки условий труда, которые приведены </a:t>
            </a:r>
            <a:r>
              <a:rPr lang="ru-RU" dirty="0" smtClean="0">
                <a:solidFill>
                  <a:srgbClr val="0070C0"/>
                </a:solidFill>
              </a:rPr>
              <a:t>в приложении № 1 </a:t>
            </a:r>
            <a:r>
              <a:rPr lang="ru-RU" dirty="0" smtClean="0"/>
              <a:t>к Порядку  </a:t>
            </a:r>
            <a:endParaRPr lang="ru-RU" dirty="0"/>
          </a:p>
        </p:txBody>
      </p:sp>
      <p:pic>
        <p:nvPicPr>
          <p:cNvPr id="5" name="image64.jpeg"/>
          <p:cNvPicPr/>
          <p:nvPr/>
        </p:nvPicPr>
        <p:blipFill>
          <a:blip r:embed="rId2" cstate="print"/>
          <a:stretch>
            <a:fillRect/>
          </a:stretch>
        </p:blipFill>
        <p:spPr>
          <a:xfrm>
            <a:off x="474133" y="2136775"/>
            <a:ext cx="3434715" cy="3555365"/>
          </a:xfrm>
          <a:prstGeom prst="rect">
            <a:avLst/>
          </a:prstGeom>
        </p:spPr>
      </p:pic>
    </p:spTree>
    <p:extLst>
      <p:ext uri="{BB962C8B-B14F-4D97-AF65-F5344CB8AC3E}">
        <p14:creationId xmlns:p14="http://schemas.microsoft.com/office/powerpoint/2010/main" val="181632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954424" y="1366982"/>
            <a:ext cx="3331249" cy="4788863"/>
          </a:xfrm>
        </p:spPr>
        <p:txBody>
          <a:bodyPr/>
          <a:lstStyle/>
          <a:p>
            <a:r>
              <a:rPr lang="ru-RU" b="1" dirty="0"/>
              <a:t>Пул «важных» документов </a:t>
            </a:r>
          </a:p>
          <a:p>
            <a:endParaRPr lang="ru-RU" dirty="0"/>
          </a:p>
          <a:p>
            <a:r>
              <a:rPr lang="ru-RU" dirty="0"/>
              <a:t>Трудовой договор</a:t>
            </a:r>
          </a:p>
          <a:p>
            <a:r>
              <a:rPr lang="ru-RU" dirty="0"/>
              <a:t>Договор о </a:t>
            </a:r>
            <a:r>
              <a:rPr lang="ru-RU" dirty="0" err="1"/>
              <a:t>мат.ответственности</a:t>
            </a:r>
            <a:r>
              <a:rPr lang="ru-RU" dirty="0"/>
              <a:t> </a:t>
            </a:r>
          </a:p>
          <a:p>
            <a:r>
              <a:rPr lang="ru-RU" dirty="0"/>
              <a:t>Ученический договор </a:t>
            </a:r>
          </a:p>
          <a:p>
            <a:r>
              <a:rPr lang="ru-RU" dirty="0"/>
              <a:t>Договор на получение образования</a:t>
            </a:r>
          </a:p>
          <a:p>
            <a:r>
              <a:rPr lang="ru-RU" dirty="0"/>
              <a:t>Изменение в эти договора </a:t>
            </a:r>
          </a:p>
          <a:p>
            <a:r>
              <a:rPr lang="ru-RU" dirty="0"/>
              <a:t>Расторжение этих договоров </a:t>
            </a:r>
          </a:p>
          <a:p>
            <a:r>
              <a:rPr lang="ru-RU" dirty="0"/>
              <a:t>Приказ о дисциплинарном взыскании </a:t>
            </a:r>
          </a:p>
          <a:p>
            <a:r>
              <a:rPr lang="ru-RU" dirty="0"/>
              <a:t>Согласие сотрудника на перевод </a:t>
            </a:r>
          </a:p>
          <a:p>
            <a:r>
              <a:rPr lang="ru-RU" dirty="0"/>
              <a:t>Заявление об увольнении и его отзыв  </a:t>
            </a:r>
          </a:p>
          <a:p>
            <a:endParaRPr lang="ru-RU" dirty="0"/>
          </a:p>
        </p:txBody>
      </p:sp>
      <p:sp>
        <p:nvSpPr>
          <p:cNvPr id="5" name="TextBox 4"/>
          <p:cNvSpPr txBox="1"/>
          <p:nvPr/>
        </p:nvSpPr>
        <p:spPr>
          <a:xfrm>
            <a:off x="498763" y="175490"/>
            <a:ext cx="2401455" cy="369332"/>
          </a:xfrm>
          <a:prstGeom prst="rect">
            <a:avLst/>
          </a:prstGeom>
          <a:noFill/>
        </p:spPr>
        <p:txBody>
          <a:bodyPr wrap="square" rtlCol="0">
            <a:spAutoFit/>
          </a:bodyPr>
          <a:lstStyle/>
          <a:p>
            <a:r>
              <a:rPr lang="ru-RU" b="1" dirty="0">
                <a:solidFill>
                  <a:srgbClr val="FF0000"/>
                </a:solidFill>
              </a:rPr>
              <a:t>В ЭДО можно </a:t>
            </a:r>
          </a:p>
        </p:txBody>
      </p:sp>
      <p:sp>
        <p:nvSpPr>
          <p:cNvPr id="6" name="Стрелка вниз 5"/>
          <p:cNvSpPr/>
          <p:nvPr/>
        </p:nvSpPr>
        <p:spPr>
          <a:xfrm rot="19708491">
            <a:off x="2036088" y="551573"/>
            <a:ext cx="179643" cy="54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0"/>
              <a:solidFill>
                <a:schemeClr val="accent1"/>
              </a:solidFill>
              <a:effectLst>
                <a:outerShdw blurRad="38100" dist="25400" dir="5400000" algn="ctr" rotWithShape="0">
                  <a:srgbClr val="6E747A">
                    <a:alpha val="43000"/>
                  </a:srgbClr>
                </a:outerShdw>
              </a:effectLst>
            </a:endParaRPr>
          </a:p>
        </p:txBody>
      </p:sp>
      <p:sp>
        <p:nvSpPr>
          <p:cNvPr id="7" name="TextBox 6"/>
          <p:cNvSpPr txBox="1"/>
          <p:nvPr/>
        </p:nvSpPr>
        <p:spPr>
          <a:xfrm>
            <a:off x="4793673" y="1366982"/>
            <a:ext cx="1921163" cy="3831818"/>
          </a:xfrm>
          <a:prstGeom prst="rect">
            <a:avLst/>
          </a:prstGeom>
          <a:noFill/>
        </p:spPr>
        <p:txBody>
          <a:bodyPr wrap="square" rtlCol="0">
            <a:spAutoFit/>
          </a:bodyPr>
          <a:lstStyle/>
          <a:p>
            <a:r>
              <a:rPr lang="ru-RU" sz="1200" dirty="0"/>
              <a:t>Выходит по статье 22_3</a:t>
            </a:r>
          </a:p>
          <a:p>
            <a:endParaRPr lang="ru-RU" sz="1200" dirty="0"/>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endParaRPr lang="ru-RU" sz="1200" dirty="0"/>
          </a:p>
        </p:txBody>
      </p:sp>
      <p:sp>
        <p:nvSpPr>
          <p:cNvPr id="8" name="TextBox 7"/>
          <p:cNvSpPr txBox="1"/>
          <p:nvPr/>
        </p:nvSpPr>
        <p:spPr>
          <a:xfrm>
            <a:off x="7005782" y="1366982"/>
            <a:ext cx="1921163" cy="4016484"/>
          </a:xfrm>
          <a:prstGeom prst="rect">
            <a:avLst/>
          </a:prstGeom>
          <a:noFill/>
        </p:spPr>
        <p:txBody>
          <a:bodyPr wrap="square" rtlCol="0">
            <a:spAutoFit/>
          </a:bodyPr>
          <a:lstStyle/>
          <a:p>
            <a:r>
              <a:rPr lang="ru-RU" sz="1200" dirty="0"/>
              <a:t>Выходит по статье 312_3</a:t>
            </a:r>
          </a:p>
          <a:p>
            <a:endParaRPr lang="ru-RU" sz="1200" dirty="0"/>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pPr>
              <a:spcBef>
                <a:spcPts val="600"/>
              </a:spcBef>
            </a:pPr>
            <a:r>
              <a:rPr lang="ru-RU" dirty="0"/>
              <a:t>-</a:t>
            </a:r>
          </a:p>
          <a:p>
            <a:endParaRPr lang="ru-RU" sz="1200" dirty="0"/>
          </a:p>
        </p:txBody>
      </p:sp>
    </p:spTree>
    <p:extLst>
      <p:ext uri="{BB962C8B-B14F-4D97-AF65-F5344CB8AC3E}">
        <p14:creationId xmlns:p14="http://schemas.microsoft.com/office/powerpoint/2010/main" val="8588840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992" y="498763"/>
            <a:ext cx="4842933" cy="829737"/>
          </a:xfrm>
        </p:spPr>
        <p:txBody>
          <a:bodyPr>
            <a:normAutofit fontScale="90000"/>
          </a:bodyPr>
          <a:lstStyle/>
          <a:p>
            <a:r>
              <a:rPr lang="ru-RU" b="1" dirty="0" smtClean="0"/>
              <a:t>Порядок проведения государственной экспертизы условий труда </a:t>
            </a:r>
            <a:endParaRPr lang="ru-RU" b="1" dirty="0"/>
          </a:p>
        </p:txBody>
      </p:sp>
      <p:sp>
        <p:nvSpPr>
          <p:cNvPr id="4" name="Текст 3"/>
          <p:cNvSpPr>
            <a:spLocks noGrp="1"/>
          </p:cNvSpPr>
          <p:nvPr>
            <p:ph type="body" sz="half" idx="2"/>
          </p:nvPr>
        </p:nvSpPr>
        <p:spPr>
          <a:xfrm>
            <a:off x="4898124" y="1811869"/>
            <a:ext cx="4476671" cy="3877731"/>
          </a:xfrm>
        </p:spPr>
        <p:txBody>
          <a:bodyPr>
            <a:normAutofit/>
          </a:bodyPr>
          <a:lstStyle/>
          <a:p>
            <a:r>
              <a:rPr lang="ru-RU" dirty="0" smtClean="0"/>
              <a:t>Приложение № 1</a:t>
            </a:r>
          </a:p>
          <a:p>
            <a:r>
              <a:rPr lang="ru-RU" dirty="0" smtClean="0"/>
              <a:t>К Порядку проведения государственной экспертизы условий труда, утвержденному приказом Министерства труда и социальной защиты Российской Федерации от 29 октября 2021г. № 775</a:t>
            </a:r>
          </a:p>
          <a:p>
            <a:endParaRPr lang="ru-RU" dirty="0"/>
          </a:p>
          <a:p>
            <a:r>
              <a:rPr lang="ru-RU" dirty="0" smtClean="0"/>
              <a:t>Перечень документов, прилагаемых или являющихся частью отчета о результатах проведения специальной оценки условий труда</a:t>
            </a:r>
            <a:endParaRPr lang="ru-RU" dirty="0"/>
          </a:p>
        </p:txBody>
      </p:sp>
      <p:pic>
        <p:nvPicPr>
          <p:cNvPr id="6" name="Рисунок 5"/>
          <p:cNvPicPr>
            <a:picLocks noChangeAspect="1"/>
          </p:cNvPicPr>
          <p:nvPr/>
        </p:nvPicPr>
        <p:blipFill rotWithShape="1">
          <a:blip r:embed="rId2"/>
          <a:srcRect r="50851"/>
          <a:stretch/>
        </p:blipFill>
        <p:spPr>
          <a:xfrm>
            <a:off x="329317" y="719667"/>
            <a:ext cx="4202545" cy="5185801"/>
          </a:xfrm>
          <a:prstGeom prst="rect">
            <a:avLst/>
          </a:prstGeom>
        </p:spPr>
      </p:pic>
    </p:spTree>
    <p:extLst>
      <p:ext uri="{BB962C8B-B14F-4D97-AF65-F5344CB8AC3E}">
        <p14:creationId xmlns:p14="http://schemas.microsoft.com/office/powerpoint/2010/main" val="21780926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5191" y="410032"/>
            <a:ext cx="3854528" cy="1278466"/>
          </a:xfrm>
        </p:spPr>
        <p:txBody>
          <a:bodyPr/>
          <a:lstStyle/>
          <a:p>
            <a:r>
              <a:rPr lang="ru-RU" dirty="0" smtClean="0"/>
              <a:t>Порядок проведения государственной экспертизы условий труда </a:t>
            </a:r>
            <a:endParaRPr lang="ru-RU" dirty="0"/>
          </a:p>
        </p:txBody>
      </p:sp>
      <p:sp>
        <p:nvSpPr>
          <p:cNvPr id="3" name="Объект 2"/>
          <p:cNvSpPr>
            <a:spLocks noGrp="1"/>
          </p:cNvSpPr>
          <p:nvPr>
            <p:ph idx="1"/>
          </p:nvPr>
        </p:nvSpPr>
        <p:spPr/>
        <p:txBody>
          <a:bodyPr/>
          <a:lstStyle/>
          <a:p>
            <a:endParaRPr lang="ru-RU"/>
          </a:p>
        </p:txBody>
      </p:sp>
      <p:sp>
        <p:nvSpPr>
          <p:cNvPr id="4" name="Текст 3"/>
          <p:cNvSpPr>
            <a:spLocks noGrp="1"/>
          </p:cNvSpPr>
          <p:nvPr>
            <p:ph type="body" sz="half" idx="2"/>
          </p:nvPr>
        </p:nvSpPr>
        <p:spPr>
          <a:xfrm>
            <a:off x="655562" y="2319869"/>
            <a:ext cx="3854528" cy="2584449"/>
          </a:xfrm>
        </p:spPr>
        <p:txBody>
          <a:bodyPr/>
          <a:lstStyle/>
          <a:p>
            <a:r>
              <a:rPr lang="ru-RU" dirty="0" smtClean="0"/>
              <a:t>Новая редакция порядка </a:t>
            </a:r>
            <a:r>
              <a:rPr lang="ru-RU" dirty="0" smtClean="0">
                <a:solidFill>
                  <a:srgbClr val="0070C0"/>
                </a:solidFill>
              </a:rPr>
              <a:t>дополнена несколькими уточняющими положениями </a:t>
            </a:r>
            <a:r>
              <a:rPr lang="ru-RU" dirty="0" smtClean="0"/>
              <a:t>о представлении документов работодателем при подаче заявления для проведения государственной экспертизы условий труда в целях оценки фактических условий труда работников </a:t>
            </a:r>
            <a:endParaRPr lang="ru-RU" dirty="0"/>
          </a:p>
        </p:txBody>
      </p:sp>
      <p:pic>
        <p:nvPicPr>
          <p:cNvPr id="5" name="Рисунок 4"/>
          <p:cNvPicPr>
            <a:picLocks noChangeAspect="1"/>
          </p:cNvPicPr>
          <p:nvPr/>
        </p:nvPicPr>
        <p:blipFill rotWithShape="1">
          <a:blip r:embed="rId2"/>
          <a:srcRect l="44195" t="6578" r="4425" b="11313"/>
          <a:stretch/>
        </p:blipFill>
        <p:spPr>
          <a:xfrm>
            <a:off x="4760461" y="130629"/>
            <a:ext cx="6346372" cy="6085114"/>
          </a:xfrm>
          <a:prstGeom prst="rect">
            <a:avLst/>
          </a:prstGeom>
        </p:spPr>
      </p:pic>
    </p:spTree>
    <p:extLst>
      <p:ext uri="{BB962C8B-B14F-4D97-AF65-F5344CB8AC3E}">
        <p14:creationId xmlns:p14="http://schemas.microsoft.com/office/powerpoint/2010/main" val="1615351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2277" y="435428"/>
            <a:ext cx="3854528" cy="1278466"/>
          </a:xfrm>
        </p:spPr>
        <p:txBody>
          <a:bodyPr/>
          <a:lstStyle/>
          <a:p>
            <a:r>
              <a:rPr lang="ru-RU" dirty="0" smtClean="0"/>
              <a:t>Порядок проведения государственной экспертизы условий труда </a:t>
            </a:r>
            <a:endParaRPr lang="ru-RU" dirty="0"/>
          </a:p>
        </p:txBody>
      </p:sp>
      <p:sp>
        <p:nvSpPr>
          <p:cNvPr id="4" name="Текст 3"/>
          <p:cNvSpPr>
            <a:spLocks noGrp="1"/>
          </p:cNvSpPr>
          <p:nvPr>
            <p:ph type="body" sz="half" idx="2"/>
          </p:nvPr>
        </p:nvSpPr>
        <p:spPr>
          <a:xfrm>
            <a:off x="383420" y="2287212"/>
            <a:ext cx="3854528" cy="2584449"/>
          </a:xfrm>
        </p:spPr>
        <p:txBody>
          <a:bodyPr/>
          <a:lstStyle/>
          <a:p>
            <a:r>
              <a:rPr lang="ru-RU" dirty="0" smtClean="0"/>
              <a:t>При необходимости органам государственной экспертизы условий труда дополнительно запрашивается документы для проведения государственной экспертизы. </a:t>
            </a:r>
            <a:r>
              <a:rPr lang="ru-RU" dirty="0" smtClean="0"/>
              <a:t>Примерный перечень дополнительных документов приведен в </a:t>
            </a:r>
            <a:r>
              <a:rPr lang="ru-RU" dirty="0" smtClean="0">
                <a:solidFill>
                  <a:srgbClr val="0070C0"/>
                </a:solidFill>
              </a:rPr>
              <a:t>приложении №2</a:t>
            </a:r>
            <a:r>
              <a:rPr lang="ru-RU" dirty="0" smtClean="0"/>
              <a:t> к Порядку.</a:t>
            </a:r>
            <a:endParaRPr lang="ru-RU" dirty="0" smtClean="0"/>
          </a:p>
        </p:txBody>
      </p:sp>
      <p:pic>
        <p:nvPicPr>
          <p:cNvPr id="5" name="Рисунок 4"/>
          <p:cNvPicPr>
            <a:picLocks noChangeAspect="1"/>
          </p:cNvPicPr>
          <p:nvPr/>
        </p:nvPicPr>
        <p:blipFill rotWithShape="1">
          <a:blip r:embed="rId2"/>
          <a:srcRect r="51306" b="4038"/>
          <a:stretch/>
        </p:blipFill>
        <p:spPr>
          <a:xfrm>
            <a:off x="4909714" y="685800"/>
            <a:ext cx="4323662" cy="5112448"/>
          </a:xfrm>
          <a:prstGeom prst="rect">
            <a:avLst/>
          </a:prstGeom>
        </p:spPr>
      </p:pic>
    </p:spTree>
    <p:extLst>
      <p:ext uri="{BB962C8B-B14F-4D97-AF65-F5344CB8AC3E}">
        <p14:creationId xmlns:p14="http://schemas.microsoft.com/office/powerpoint/2010/main" val="39079072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534" y="399147"/>
            <a:ext cx="3854528" cy="1278466"/>
          </a:xfrm>
        </p:spPr>
        <p:txBody>
          <a:bodyPr/>
          <a:lstStyle/>
          <a:p>
            <a:r>
              <a:rPr lang="ru-RU" dirty="0" smtClean="0"/>
              <a:t>Порядок проведения государственной экспертизы условий труда </a:t>
            </a:r>
            <a:endParaRPr lang="ru-RU" dirty="0"/>
          </a:p>
        </p:txBody>
      </p:sp>
      <p:pic>
        <p:nvPicPr>
          <p:cNvPr id="5" name="Рисунок 4"/>
          <p:cNvPicPr>
            <a:picLocks noChangeAspect="1"/>
          </p:cNvPicPr>
          <p:nvPr/>
        </p:nvPicPr>
        <p:blipFill rotWithShape="1">
          <a:blip r:embed="rId2"/>
          <a:srcRect r="51595" b="20414"/>
          <a:stretch/>
        </p:blipFill>
        <p:spPr>
          <a:xfrm>
            <a:off x="4227062" y="145381"/>
            <a:ext cx="6164425" cy="6081247"/>
          </a:xfrm>
          <a:prstGeom prst="rect">
            <a:avLst/>
          </a:prstGeom>
        </p:spPr>
      </p:pic>
      <p:sp>
        <p:nvSpPr>
          <p:cNvPr id="4" name="Текст 3"/>
          <p:cNvSpPr>
            <a:spLocks noGrp="1"/>
          </p:cNvSpPr>
          <p:nvPr>
            <p:ph type="body" sz="half" idx="2"/>
          </p:nvPr>
        </p:nvSpPr>
        <p:spPr>
          <a:xfrm>
            <a:off x="481391" y="2167469"/>
            <a:ext cx="3600752" cy="2584449"/>
          </a:xfrm>
        </p:spPr>
        <p:txBody>
          <a:bodyPr/>
          <a:lstStyle/>
          <a:p>
            <a:r>
              <a:rPr lang="ru-RU" b="1" dirty="0" smtClean="0"/>
              <a:t>Приложение № 2 к Порядку проведения государственной экспертизы условий труда, утвержденному приказом Министерства труда и социальной защиты Российской Федерации от 29 октября 2021г. № 775н</a:t>
            </a:r>
            <a:endParaRPr lang="ru-RU" b="1" dirty="0"/>
          </a:p>
        </p:txBody>
      </p:sp>
    </p:spTree>
    <p:extLst>
      <p:ext uri="{BB962C8B-B14F-4D97-AF65-F5344CB8AC3E}">
        <p14:creationId xmlns:p14="http://schemas.microsoft.com/office/powerpoint/2010/main" val="35499582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6277" y="1894113"/>
            <a:ext cx="7247466" cy="1436915"/>
          </a:xfrm>
        </p:spPr>
        <p:style>
          <a:lnRef idx="2">
            <a:schemeClr val="accent2"/>
          </a:lnRef>
          <a:fillRef idx="1">
            <a:schemeClr val="lt1"/>
          </a:fillRef>
          <a:effectRef idx="0">
            <a:schemeClr val="accent2"/>
          </a:effectRef>
          <a:fontRef idx="minor">
            <a:schemeClr val="dk1"/>
          </a:fontRef>
        </p:style>
        <p:txBody>
          <a:bodyPr>
            <a:normAutofit/>
          </a:bodyPr>
          <a:lstStyle/>
          <a:p>
            <a:r>
              <a:rPr lang="ru-RU" sz="2800" dirty="0" smtClean="0"/>
              <a:t>Приказ Минтруда России от 28.10.2021г. № 765н</a:t>
            </a:r>
            <a:endParaRPr lang="ru-RU" sz="2800" dirty="0"/>
          </a:p>
        </p:txBody>
      </p:sp>
      <p:sp>
        <p:nvSpPr>
          <p:cNvPr id="4" name="Текст 3"/>
          <p:cNvSpPr>
            <a:spLocks noGrp="1"/>
          </p:cNvSpPr>
          <p:nvPr>
            <p:ph type="body" sz="half" idx="2"/>
          </p:nvPr>
        </p:nvSpPr>
        <p:spPr>
          <a:xfrm>
            <a:off x="3692676" y="3963613"/>
            <a:ext cx="6180666" cy="934960"/>
          </a:xfrm>
        </p:spPr>
        <p:txBody>
          <a:bodyPr>
            <a:normAutofit/>
          </a:bodyPr>
          <a:lstStyle/>
          <a:p>
            <a:r>
              <a:rPr lang="ru-RU" dirty="0" smtClean="0"/>
              <a:t>«Об утверждении типовых форм документов, необходимых для проведения государственной экспертизы условий труда»</a:t>
            </a:r>
            <a:endParaRPr lang="ru-RU" dirty="0"/>
          </a:p>
        </p:txBody>
      </p:sp>
    </p:spTree>
    <p:extLst>
      <p:ext uri="{BB962C8B-B14F-4D97-AF65-F5344CB8AC3E}">
        <p14:creationId xmlns:p14="http://schemas.microsoft.com/office/powerpoint/2010/main" val="19622798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2477" y="889004"/>
            <a:ext cx="6235094" cy="656767"/>
          </a:xfrm>
        </p:spPr>
        <p:style>
          <a:lnRef idx="1">
            <a:schemeClr val="accent2"/>
          </a:lnRef>
          <a:fillRef idx="3">
            <a:schemeClr val="accent2"/>
          </a:fillRef>
          <a:effectRef idx="2">
            <a:schemeClr val="accent2"/>
          </a:effectRef>
          <a:fontRef idx="minor">
            <a:schemeClr val="lt1"/>
          </a:fontRef>
        </p:style>
        <p:txBody>
          <a:bodyPr/>
          <a:lstStyle/>
          <a:p>
            <a:r>
              <a:rPr lang="ru-RU" dirty="0" smtClean="0"/>
              <a:t>Приказ Минтруда России от 28.10.2021 № 765н </a:t>
            </a:r>
            <a:endParaRPr lang="ru-RU" dirty="0"/>
          </a:p>
        </p:txBody>
      </p:sp>
      <p:sp>
        <p:nvSpPr>
          <p:cNvPr id="4" name="Текст 3"/>
          <p:cNvSpPr>
            <a:spLocks noGrp="1"/>
          </p:cNvSpPr>
          <p:nvPr>
            <p:ph type="body" sz="half" idx="2"/>
          </p:nvPr>
        </p:nvSpPr>
        <p:spPr>
          <a:xfrm>
            <a:off x="677334" y="2777069"/>
            <a:ext cx="5331580" cy="1642531"/>
          </a:xfrm>
        </p:spPr>
        <p:txBody>
          <a:bodyPr>
            <a:normAutofit/>
          </a:bodyPr>
          <a:lstStyle/>
          <a:p>
            <a:r>
              <a:rPr lang="ru-RU" sz="1800" dirty="0" smtClean="0"/>
              <a:t>Утвердить типовые формы документов, необходимых для проведения государственной экспертизы условий труда </a:t>
            </a:r>
            <a:endParaRPr lang="ru-RU" sz="1800" dirty="0"/>
          </a:p>
        </p:txBody>
      </p:sp>
      <p:sp>
        <p:nvSpPr>
          <p:cNvPr id="5" name="Текст 3"/>
          <p:cNvSpPr txBox="1">
            <a:spLocks/>
          </p:cNvSpPr>
          <p:nvPr/>
        </p:nvSpPr>
        <p:spPr>
          <a:xfrm>
            <a:off x="4890106" y="4430486"/>
            <a:ext cx="4798179" cy="944633"/>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r>
              <a:rPr lang="ru-RU" sz="1200" b="1" dirty="0" smtClean="0">
                <a:solidFill>
                  <a:schemeClr val="bg1"/>
                </a:solidFill>
              </a:rPr>
              <a:t>Об утверждении типовых форм документов, необходимых для проведения государственной экспертизы условий труда </a:t>
            </a:r>
            <a:endParaRPr lang="ru-RU" sz="1200" b="1" dirty="0">
              <a:solidFill>
                <a:schemeClr val="bg1"/>
              </a:solidFill>
            </a:endParaRPr>
          </a:p>
        </p:txBody>
      </p:sp>
    </p:spTree>
    <p:extLst>
      <p:ext uri="{BB962C8B-B14F-4D97-AF65-F5344CB8AC3E}">
        <p14:creationId xmlns:p14="http://schemas.microsoft.com/office/powerpoint/2010/main" val="14553103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0508" y="620485"/>
            <a:ext cx="7564726" cy="895920"/>
          </a:xfrm>
        </p:spPr>
        <p:txBody>
          <a:bodyPr>
            <a:normAutofit/>
          </a:bodyPr>
          <a:lstStyle/>
          <a:p>
            <a:r>
              <a:rPr lang="ru-RU" dirty="0" smtClean="0"/>
              <a:t>Типовые формы документов, необходимых для проведения государственной экспертизы условий труда </a:t>
            </a:r>
            <a:endParaRPr lang="ru-RU" dirty="0"/>
          </a:p>
        </p:txBody>
      </p:sp>
      <p:pic>
        <p:nvPicPr>
          <p:cNvPr id="5" name="Рисунок 4"/>
          <p:cNvPicPr>
            <a:picLocks noChangeAspect="1"/>
          </p:cNvPicPr>
          <p:nvPr/>
        </p:nvPicPr>
        <p:blipFill rotWithShape="1">
          <a:blip r:embed="rId2"/>
          <a:srcRect t="23095" b="11238"/>
          <a:stretch/>
        </p:blipFill>
        <p:spPr>
          <a:xfrm>
            <a:off x="76200" y="1766654"/>
            <a:ext cx="9873343" cy="3890152"/>
          </a:xfrm>
          <a:prstGeom prst="rect">
            <a:avLst/>
          </a:prstGeom>
        </p:spPr>
      </p:pic>
    </p:spTree>
    <p:extLst>
      <p:ext uri="{BB962C8B-B14F-4D97-AF65-F5344CB8AC3E}">
        <p14:creationId xmlns:p14="http://schemas.microsoft.com/office/powerpoint/2010/main" val="7710734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srcRect l="6148" t="21983" r="2570" b="7906"/>
          <a:stretch/>
        </p:blipFill>
        <p:spPr>
          <a:xfrm>
            <a:off x="100039" y="566057"/>
            <a:ext cx="10959848" cy="5050711"/>
          </a:xfrm>
          <a:prstGeom prst="rect">
            <a:avLst/>
          </a:prstGeom>
        </p:spPr>
      </p:pic>
    </p:spTree>
    <p:extLst>
      <p:ext uri="{BB962C8B-B14F-4D97-AF65-F5344CB8AC3E}">
        <p14:creationId xmlns:p14="http://schemas.microsoft.com/office/powerpoint/2010/main" val="21981120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5" name="Рисунок 4"/>
          <p:cNvPicPr>
            <a:picLocks noChangeAspect="1"/>
          </p:cNvPicPr>
          <p:nvPr/>
        </p:nvPicPr>
        <p:blipFill rotWithShape="1">
          <a:blip r:embed="rId2"/>
          <a:srcRect l="2731" t="20178" r="3905" b="11480"/>
          <a:stretch/>
        </p:blipFill>
        <p:spPr>
          <a:xfrm>
            <a:off x="133048" y="968828"/>
            <a:ext cx="10959495" cy="4813412"/>
          </a:xfrm>
          <a:prstGeom prst="rect">
            <a:avLst/>
          </a:prstGeom>
        </p:spPr>
      </p:pic>
    </p:spTree>
    <p:extLst>
      <p:ext uri="{BB962C8B-B14F-4D97-AF65-F5344CB8AC3E}">
        <p14:creationId xmlns:p14="http://schemas.microsoft.com/office/powerpoint/2010/main" val="9508257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50820" y="95872"/>
            <a:ext cx="5723466" cy="911331"/>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ru-RU" dirty="0" smtClean="0"/>
              <a:t>Типовые формы документов, необходимых для проведения государственной экспертизы условий труда</a:t>
            </a:r>
            <a:endParaRPr lang="ru-RU" dirty="0"/>
          </a:p>
        </p:txBody>
      </p:sp>
      <p:sp>
        <p:nvSpPr>
          <p:cNvPr id="4" name="Текст 3"/>
          <p:cNvSpPr>
            <a:spLocks noGrp="1"/>
          </p:cNvSpPr>
          <p:nvPr>
            <p:ph type="body" sz="half" idx="2"/>
          </p:nvPr>
        </p:nvSpPr>
        <p:spPr>
          <a:xfrm>
            <a:off x="8621486" y="1383699"/>
            <a:ext cx="3352799" cy="2872616"/>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1 к приказу Минтруда России от 28 октября 2021 г. № 765н</a:t>
            </a:r>
          </a:p>
          <a:p>
            <a:endParaRPr lang="ru-RU" dirty="0"/>
          </a:p>
          <a:p>
            <a:r>
              <a:rPr lang="ru-RU" dirty="0" smtClean="0"/>
              <a:t>Форма заявления на проведение государственной экспертизы условий труда</a:t>
            </a:r>
          </a:p>
          <a:p>
            <a:endParaRPr lang="ru-RU" dirty="0"/>
          </a:p>
          <a:p>
            <a:r>
              <a:rPr lang="ru-RU" dirty="0" smtClean="0"/>
              <a:t>Для организаций заполняется на бланке организации-заявителя  </a:t>
            </a:r>
            <a:endParaRPr lang="ru-RU" dirty="0"/>
          </a:p>
        </p:txBody>
      </p:sp>
      <p:pic>
        <p:nvPicPr>
          <p:cNvPr id="5" name="Рисунок 4"/>
          <p:cNvPicPr>
            <a:picLocks noChangeAspect="1"/>
          </p:cNvPicPr>
          <p:nvPr/>
        </p:nvPicPr>
        <p:blipFill rotWithShape="1">
          <a:blip r:embed="rId2"/>
          <a:srcRect r="53894"/>
          <a:stretch/>
        </p:blipFill>
        <p:spPr>
          <a:xfrm>
            <a:off x="119999" y="215614"/>
            <a:ext cx="4168973" cy="5425286"/>
          </a:xfrm>
          <a:prstGeom prst="rect">
            <a:avLst/>
          </a:prstGeom>
        </p:spPr>
      </p:pic>
      <p:pic>
        <p:nvPicPr>
          <p:cNvPr id="6" name="Рисунок 5"/>
          <p:cNvPicPr>
            <a:picLocks noChangeAspect="1"/>
          </p:cNvPicPr>
          <p:nvPr/>
        </p:nvPicPr>
        <p:blipFill rotWithShape="1">
          <a:blip r:embed="rId3"/>
          <a:srcRect r="50739"/>
          <a:stretch/>
        </p:blipFill>
        <p:spPr>
          <a:xfrm>
            <a:off x="4558220" y="2329543"/>
            <a:ext cx="3385199" cy="4123200"/>
          </a:xfrm>
          <a:prstGeom prst="rect">
            <a:avLst/>
          </a:prstGeom>
        </p:spPr>
      </p:pic>
    </p:spTree>
    <p:extLst>
      <p:ext uri="{BB962C8B-B14F-4D97-AF65-F5344CB8AC3E}">
        <p14:creationId xmlns:p14="http://schemas.microsoft.com/office/powerpoint/2010/main" val="268280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8618" y="655781"/>
            <a:ext cx="3897746" cy="5537010"/>
          </a:xfrm>
        </p:spPr>
        <p:txBody>
          <a:bodyPr/>
          <a:lstStyle/>
          <a:p>
            <a:r>
              <a:rPr lang="ru-RU" dirty="0"/>
              <a:t>Система ЭДО </a:t>
            </a:r>
          </a:p>
          <a:p>
            <a:pPr algn="just"/>
            <a:r>
              <a:rPr lang="ru-RU" dirty="0"/>
              <a:t>ПО в котором происходит администрирование ЭДО: назначение подписантов. </a:t>
            </a:r>
            <a:r>
              <a:rPr lang="ru-RU" dirty="0" err="1"/>
              <a:t>Вертификация</a:t>
            </a:r>
            <a:r>
              <a:rPr lang="ru-RU" dirty="0"/>
              <a:t> ЭЦП, подписание, хранение подписанных документов</a:t>
            </a:r>
          </a:p>
          <a:p>
            <a:pPr algn="just"/>
            <a:r>
              <a:rPr lang="ru-RU" dirty="0"/>
              <a:t> </a:t>
            </a:r>
            <a:r>
              <a:rPr lang="ru-RU" sz="1100" dirty="0"/>
              <a:t>Цифровая платформа «Работа в России» с использованием федеральной государственной информационной системы «Единая система идентификации и аутентификации в инфраструктуре, обеспечивающей информационно-технологическое взаимодействие информационных систем, используемых для предоставления государственных и муниципальных услуг в электронной форме»</a:t>
            </a:r>
          </a:p>
          <a:p>
            <a:pPr algn="just"/>
            <a:r>
              <a:rPr lang="ru-RU" sz="1200" b="1" dirty="0"/>
              <a:t>Электронная цифровая подпись</a:t>
            </a:r>
          </a:p>
          <a:p>
            <a:pPr algn="just"/>
            <a:r>
              <a:rPr lang="ru-RU" sz="1200" dirty="0"/>
              <a:t>То, чем работник подписывает документы.</a:t>
            </a:r>
          </a:p>
          <a:p>
            <a:pPr algn="just"/>
            <a:r>
              <a:rPr lang="ru-RU" sz="1200" b="1" dirty="0"/>
              <a:t>Личный кабинет работника </a:t>
            </a:r>
          </a:p>
          <a:p>
            <a:pPr algn="just"/>
            <a:r>
              <a:rPr lang="ru-RU" sz="1200" dirty="0"/>
              <a:t>Место, в котором работник будет видеть и подписывать документы в ЭЦП</a:t>
            </a:r>
          </a:p>
          <a:p>
            <a:pPr algn="just"/>
            <a:r>
              <a:rPr lang="ru-RU" sz="1200" b="1" dirty="0"/>
              <a:t> </a:t>
            </a:r>
          </a:p>
          <a:p>
            <a:endParaRPr lang="ru-RU" dirty="0"/>
          </a:p>
          <a:p>
            <a:endParaRPr lang="ru-RU" dirty="0"/>
          </a:p>
        </p:txBody>
      </p:sp>
      <p:sp>
        <p:nvSpPr>
          <p:cNvPr id="5" name="Текст 3"/>
          <p:cNvSpPr txBox="1">
            <a:spLocks/>
          </p:cNvSpPr>
          <p:nvPr/>
        </p:nvSpPr>
        <p:spPr>
          <a:xfrm>
            <a:off x="6266872" y="655781"/>
            <a:ext cx="3897746" cy="5537010"/>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pPr algn="just"/>
            <a:r>
              <a:rPr lang="ru-RU" sz="1200" b="1" dirty="0"/>
              <a:t> </a:t>
            </a:r>
          </a:p>
          <a:p>
            <a:endParaRPr lang="ru-RU" dirty="0"/>
          </a:p>
          <a:p>
            <a:endParaRPr lang="ru-RU" dirty="0"/>
          </a:p>
        </p:txBody>
      </p:sp>
      <p:sp>
        <p:nvSpPr>
          <p:cNvPr id="6" name="Текст 3"/>
          <p:cNvSpPr txBox="1">
            <a:spLocks/>
          </p:cNvSpPr>
          <p:nvPr/>
        </p:nvSpPr>
        <p:spPr>
          <a:xfrm>
            <a:off x="5537200" y="655781"/>
            <a:ext cx="3897746" cy="5537010"/>
          </a:xfrm>
          <a:prstGeom prst="rect">
            <a:avLst/>
          </a:prstGeom>
        </p:spPr>
        <p:txBody>
          <a:bodyPr vert="horz" lIns="91440" tIns="45720" rIns="91440" bIns="45720" rtlCol="0">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r>
              <a:rPr lang="ru-RU" dirty="0"/>
              <a:t>Генерация документа </a:t>
            </a:r>
          </a:p>
          <a:p>
            <a:r>
              <a:rPr lang="ru-RU" sz="1200" dirty="0"/>
              <a:t>Кто или что создает сам документ, который надо подписывать. Документ должен содержать абсолютно все данные. </a:t>
            </a:r>
          </a:p>
          <a:p>
            <a:endParaRPr lang="ru-RU" sz="1200" dirty="0"/>
          </a:p>
          <a:p>
            <a:r>
              <a:rPr lang="ru-RU" sz="1200" dirty="0"/>
              <a:t>Хранение документов, а также фиксация факта его получения сторонами трудовых отношений </a:t>
            </a:r>
          </a:p>
          <a:p>
            <a:endParaRPr lang="ru-RU" sz="1200" dirty="0"/>
          </a:p>
          <a:p>
            <a:endParaRPr lang="ru-RU" sz="1200" dirty="0"/>
          </a:p>
          <a:p>
            <a:endParaRPr lang="ru-RU" sz="1200" dirty="0"/>
          </a:p>
          <a:p>
            <a:endParaRPr lang="ru-RU" sz="1200" dirty="0"/>
          </a:p>
          <a:p>
            <a:endParaRPr lang="ru-RU" sz="1200" dirty="0"/>
          </a:p>
          <a:p>
            <a:endParaRPr lang="ru-RU" sz="1200" dirty="0"/>
          </a:p>
          <a:p>
            <a:endParaRPr lang="ru-RU" sz="1200" dirty="0"/>
          </a:p>
          <a:p>
            <a:endParaRPr lang="ru-RU" sz="1200" dirty="0"/>
          </a:p>
          <a:p>
            <a:endParaRPr lang="ru-RU" sz="1200" dirty="0"/>
          </a:p>
          <a:p>
            <a:pPr algn="just"/>
            <a:r>
              <a:rPr lang="ru-RU" sz="1200" dirty="0"/>
              <a:t>Работодатель несет расходы на создание и (или) эксплуатацию информационной системы работодателя, а также создание, использование и хранение электронных документов. </a:t>
            </a:r>
          </a:p>
          <a:p>
            <a:pPr algn="just"/>
            <a:r>
              <a:rPr lang="ru-RU" sz="1200" b="1" dirty="0"/>
              <a:t> </a:t>
            </a:r>
          </a:p>
          <a:p>
            <a:endParaRPr lang="ru-RU" dirty="0"/>
          </a:p>
          <a:p>
            <a:endParaRPr lang="ru-RU"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783" y="2781589"/>
            <a:ext cx="2958177" cy="1836593"/>
          </a:xfrm>
          <a:prstGeom prst="rect">
            <a:avLst/>
          </a:prstGeom>
        </p:spPr>
      </p:pic>
    </p:spTree>
    <p:extLst>
      <p:ext uri="{BB962C8B-B14F-4D97-AF65-F5344CB8AC3E}">
        <p14:creationId xmlns:p14="http://schemas.microsoft.com/office/powerpoint/2010/main" val="19725117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563" y="246747"/>
            <a:ext cx="3854528" cy="1278466"/>
          </a:xfrm>
        </p:spPr>
        <p:txBody>
          <a:bodyPr>
            <a:normAutofit fontScale="90000"/>
          </a:bodyPr>
          <a:lstStyle/>
          <a:p>
            <a:r>
              <a:rPr lang="ru-RU" dirty="0"/>
              <a:t>Типовые формы документов, необходимых для проведения государственной экспертизы условий труда</a:t>
            </a:r>
          </a:p>
        </p:txBody>
      </p:sp>
      <p:sp>
        <p:nvSpPr>
          <p:cNvPr id="4" name="Текст 3"/>
          <p:cNvSpPr>
            <a:spLocks noGrp="1"/>
          </p:cNvSpPr>
          <p:nvPr>
            <p:ph type="body" sz="half" idx="2"/>
          </p:nvPr>
        </p:nvSpPr>
        <p:spPr>
          <a:xfrm>
            <a:off x="426963" y="1981591"/>
            <a:ext cx="3854528" cy="2584449"/>
          </a:xfrm>
        </p:spPr>
        <p:txBody>
          <a:bodyPr/>
          <a:lstStyle/>
          <a:p>
            <a:r>
              <a:rPr lang="ru-RU" dirty="0" smtClean="0"/>
              <a:t>Приложение № 2 к приказу Минтруда России от 28 октября 2021г. № 765н</a:t>
            </a:r>
          </a:p>
          <a:p>
            <a:r>
              <a:rPr lang="ru-RU" dirty="0" smtClean="0"/>
              <a:t>Форма согласия на обработку персональных данных </a:t>
            </a:r>
          </a:p>
          <a:p>
            <a:r>
              <a:rPr lang="ru-RU" dirty="0" smtClean="0"/>
              <a:t>Только для заявителей- физические лица </a:t>
            </a:r>
            <a:endParaRPr lang="ru-RU" dirty="0"/>
          </a:p>
        </p:txBody>
      </p:sp>
      <p:pic>
        <p:nvPicPr>
          <p:cNvPr id="5" name="Рисунок 4"/>
          <p:cNvPicPr>
            <a:picLocks noChangeAspect="1"/>
          </p:cNvPicPr>
          <p:nvPr/>
        </p:nvPicPr>
        <p:blipFill rotWithShape="1">
          <a:blip r:embed="rId2"/>
          <a:srcRect r="50316"/>
          <a:stretch/>
        </p:blipFill>
        <p:spPr>
          <a:xfrm>
            <a:off x="5965631" y="246747"/>
            <a:ext cx="5192227" cy="6270387"/>
          </a:xfrm>
          <a:prstGeom prst="rect">
            <a:avLst/>
          </a:prstGeom>
        </p:spPr>
      </p:pic>
    </p:spTree>
    <p:extLst>
      <p:ext uri="{BB962C8B-B14F-4D97-AF65-F5344CB8AC3E}">
        <p14:creationId xmlns:p14="http://schemas.microsoft.com/office/powerpoint/2010/main" val="12509254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85448" y="371326"/>
            <a:ext cx="2751666" cy="4679646"/>
          </a:xfrm>
        </p:spPr>
        <p:txBody>
          <a:bodyPr>
            <a:normAutofit/>
          </a:bodyPr>
          <a:lstStyle/>
          <a:p>
            <a:r>
              <a:rPr lang="ru-RU" dirty="0" smtClean="0"/>
              <a:t>Приложение № 3 к приказу Минтруда России от 28 октября 2021г. № 765н </a:t>
            </a:r>
          </a:p>
          <a:p>
            <a:r>
              <a:rPr lang="ru-RU" dirty="0" smtClean="0"/>
              <a:t>Форма представления государственной инспекции труда о проведения государственной экспертизы условий труда</a:t>
            </a:r>
          </a:p>
          <a:p>
            <a:endParaRPr lang="ru-RU" dirty="0"/>
          </a:p>
          <a:p>
            <a:r>
              <a:rPr lang="ru-RU" dirty="0" smtClean="0"/>
              <a:t>На бланке территориального органа Федеральной службы по труду и занятости (Государственная инспекция труда) </a:t>
            </a:r>
          </a:p>
          <a:p>
            <a:endParaRPr lang="ru-RU" dirty="0"/>
          </a:p>
        </p:txBody>
      </p:sp>
      <p:pic>
        <p:nvPicPr>
          <p:cNvPr id="5" name="Рисунок 4"/>
          <p:cNvPicPr>
            <a:picLocks noChangeAspect="1"/>
          </p:cNvPicPr>
          <p:nvPr/>
        </p:nvPicPr>
        <p:blipFill rotWithShape="1">
          <a:blip r:embed="rId2"/>
          <a:srcRect r="51395"/>
          <a:stretch/>
        </p:blipFill>
        <p:spPr>
          <a:xfrm>
            <a:off x="3037114" y="364524"/>
            <a:ext cx="5094258" cy="6288570"/>
          </a:xfrm>
          <a:prstGeom prst="rect">
            <a:avLst/>
          </a:prstGeom>
        </p:spPr>
      </p:pic>
      <p:pic>
        <p:nvPicPr>
          <p:cNvPr id="6" name="Рисунок 5"/>
          <p:cNvPicPr>
            <a:picLocks noChangeAspect="1"/>
          </p:cNvPicPr>
          <p:nvPr/>
        </p:nvPicPr>
        <p:blipFill rotWithShape="1">
          <a:blip r:embed="rId3"/>
          <a:srcRect r="51612"/>
          <a:stretch/>
        </p:blipFill>
        <p:spPr>
          <a:xfrm>
            <a:off x="8264677" y="2196949"/>
            <a:ext cx="3655180" cy="4532345"/>
          </a:xfrm>
          <a:prstGeom prst="rect">
            <a:avLst/>
          </a:prstGeom>
        </p:spPr>
      </p:pic>
    </p:spTree>
    <p:extLst>
      <p:ext uri="{BB962C8B-B14F-4D97-AF65-F5344CB8AC3E}">
        <p14:creationId xmlns:p14="http://schemas.microsoft.com/office/powerpoint/2010/main" val="19765383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05453" y="261258"/>
            <a:ext cx="3192918" cy="3015557"/>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dirty="0" smtClean="0"/>
              <a:t>Приложение № 4 </a:t>
            </a:r>
          </a:p>
          <a:p>
            <a:r>
              <a:rPr lang="ru-RU" dirty="0" smtClean="0"/>
              <a:t>Форма запроса документации у работодателя, рабочие места которого являются объектом государственной экспертизы условий труда </a:t>
            </a:r>
          </a:p>
          <a:p>
            <a:r>
              <a:rPr lang="ru-RU" dirty="0" smtClean="0"/>
              <a:t>На бланке органа государственной экспертизы условий труда (Федеральная служба по труду и занятости или орган исполнительной власти субъекта Российской Федерации в области охраны труда) </a:t>
            </a:r>
            <a:endParaRPr lang="ru-RU" dirty="0"/>
          </a:p>
        </p:txBody>
      </p:sp>
      <p:pic>
        <p:nvPicPr>
          <p:cNvPr id="5" name="Рисунок 4"/>
          <p:cNvPicPr>
            <a:picLocks noChangeAspect="1"/>
          </p:cNvPicPr>
          <p:nvPr/>
        </p:nvPicPr>
        <p:blipFill rotWithShape="1">
          <a:blip r:embed="rId2"/>
          <a:srcRect r="51198"/>
          <a:stretch/>
        </p:blipFill>
        <p:spPr>
          <a:xfrm>
            <a:off x="3570419" y="364788"/>
            <a:ext cx="4942209" cy="6076164"/>
          </a:xfrm>
          <a:prstGeom prst="rect">
            <a:avLst/>
          </a:prstGeom>
        </p:spPr>
      </p:pic>
      <p:pic>
        <p:nvPicPr>
          <p:cNvPr id="6" name="Рисунок 5"/>
          <p:cNvPicPr>
            <a:picLocks noChangeAspect="1"/>
          </p:cNvPicPr>
          <p:nvPr/>
        </p:nvPicPr>
        <p:blipFill rotWithShape="1">
          <a:blip r:embed="rId3"/>
          <a:srcRect r="50716"/>
          <a:stretch/>
        </p:blipFill>
        <p:spPr>
          <a:xfrm>
            <a:off x="8784676" y="2801376"/>
            <a:ext cx="3120574" cy="3799113"/>
          </a:xfrm>
          <a:prstGeom prst="rect">
            <a:avLst/>
          </a:prstGeom>
        </p:spPr>
      </p:pic>
    </p:spTree>
    <p:extLst>
      <p:ext uri="{BB962C8B-B14F-4D97-AF65-F5344CB8AC3E}">
        <p14:creationId xmlns:p14="http://schemas.microsoft.com/office/powerpoint/2010/main" val="25116938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597678" y="337456"/>
            <a:ext cx="3854528" cy="2584449"/>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5 к приказу Минтруда России от 28 октября 2021г. № 765н</a:t>
            </a:r>
          </a:p>
          <a:p>
            <a:r>
              <a:rPr lang="ru-RU" dirty="0" smtClean="0"/>
              <a:t>Форма запроса документации в судебном органе </a:t>
            </a:r>
          </a:p>
          <a:p>
            <a:r>
              <a:rPr lang="ru-RU" dirty="0" smtClean="0"/>
              <a:t>На бланке органа государственной экспертизы условий труда (Федеральная служба по труду т занятости или орган исполнительной власти субъекта Российской Федерации в области охране труда)</a:t>
            </a:r>
            <a:endParaRPr lang="ru-RU" dirty="0"/>
          </a:p>
        </p:txBody>
      </p:sp>
      <p:pic>
        <p:nvPicPr>
          <p:cNvPr id="5" name="Рисунок 4"/>
          <p:cNvPicPr>
            <a:picLocks noChangeAspect="1"/>
          </p:cNvPicPr>
          <p:nvPr/>
        </p:nvPicPr>
        <p:blipFill rotWithShape="1">
          <a:blip r:embed="rId2"/>
          <a:srcRect r="53566"/>
          <a:stretch/>
        </p:blipFill>
        <p:spPr>
          <a:xfrm>
            <a:off x="686058" y="424541"/>
            <a:ext cx="4397571" cy="5682343"/>
          </a:xfrm>
          <a:prstGeom prst="rect">
            <a:avLst/>
          </a:prstGeom>
        </p:spPr>
      </p:pic>
      <p:pic>
        <p:nvPicPr>
          <p:cNvPr id="6" name="Рисунок 5"/>
          <p:cNvPicPr>
            <a:picLocks noChangeAspect="1"/>
          </p:cNvPicPr>
          <p:nvPr/>
        </p:nvPicPr>
        <p:blipFill rotWithShape="1">
          <a:blip r:embed="rId3"/>
          <a:srcRect r="52551"/>
          <a:stretch/>
        </p:blipFill>
        <p:spPr>
          <a:xfrm>
            <a:off x="5868739" y="3265712"/>
            <a:ext cx="2654775" cy="3357000"/>
          </a:xfrm>
          <a:prstGeom prst="rect">
            <a:avLst/>
          </a:prstGeom>
        </p:spPr>
      </p:pic>
    </p:spTree>
    <p:extLst>
      <p:ext uri="{BB962C8B-B14F-4D97-AF65-F5344CB8AC3E}">
        <p14:creationId xmlns:p14="http://schemas.microsoft.com/office/powerpoint/2010/main" val="41081639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891591" y="252794"/>
            <a:ext cx="3854528" cy="2584449"/>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dirty="0" smtClean="0"/>
              <a:t>Приложение № 6 к приказу Минтруда России от 28 октября 2021г. № 765н</a:t>
            </a:r>
          </a:p>
          <a:p>
            <a:r>
              <a:rPr lang="ru-RU" dirty="0" smtClean="0"/>
              <a:t>Форма уведомления об отказе с проведением государственной экспертизы условий труда </a:t>
            </a:r>
          </a:p>
          <a:p>
            <a:r>
              <a:rPr lang="ru-RU" dirty="0" smtClean="0"/>
              <a:t>На бланке государственной экспертизы условий труда (Федеральная служба по труду и занятости или орган исполнительной власти субъекта Российской Федерации в области охраны труда) </a:t>
            </a:r>
            <a:endParaRPr lang="ru-RU" dirty="0"/>
          </a:p>
        </p:txBody>
      </p:sp>
      <p:pic>
        <p:nvPicPr>
          <p:cNvPr id="5" name="Рисунок 4"/>
          <p:cNvPicPr>
            <a:picLocks noChangeAspect="1"/>
          </p:cNvPicPr>
          <p:nvPr/>
        </p:nvPicPr>
        <p:blipFill rotWithShape="1">
          <a:blip r:embed="rId2"/>
          <a:srcRect r="53602"/>
          <a:stretch/>
        </p:blipFill>
        <p:spPr>
          <a:xfrm>
            <a:off x="685799" y="208040"/>
            <a:ext cx="4626429" cy="5982694"/>
          </a:xfrm>
          <a:prstGeom prst="rect">
            <a:avLst/>
          </a:prstGeom>
        </p:spPr>
      </p:pic>
      <p:pic>
        <p:nvPicPr>
          <p:cNvPr id="6" name="Рисунок 5"/>
          <p:cNvPicPr>
            <a:picLocks noChangeAspect="1"/>
          </p:cNvPicPr>
          <p:nvPr/>
        </p:nvPicPr>
        <p:blipFill rotWithShape="1">
          <a:blip r:embed="rId3"/>
          <a:srcRect r="51429"/>
          <a:stretch/>
        </p:blipFill>
        <p:spPr>
          <a:xfrm>
            <a:off x="5880834" y="2837243"/>
            <a:ext cx="3025970" cy="3738000"/>
          </a:xfrm>
          <a:prstGeom prst="rect">
            <a:avLst/>
          </a:prstGeom>
        </p:spPr>
      </p:pic>
    </p:spTree>
    <p:extLst>
      <p:ext uri="{BB962C8B-B14F-4D97-AF65-F5344CB8AC3E}">
        <p14:creationId xmlns:p14="http://schemas.microsoft.com/office/powerpoint/2010/main" val="199622658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948990" y="120957"/>
            <a:ext cx="3644295" cy="1533674"/>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7 </a:t>
            </a:r>
          </a:p>
          <a:p>
            <a:r>
              <a:rPr lang="ru-RU" dirty="0" smtClean="0"/>
              <a:t>Форма заявления денежных средств </a:t>
            </a:r>
          </a:p>
          <a:p>
            <a:r>
              <a:rPr lang="ru-RU" dirty="0" smtClean="0"/>
              <a:t>Для организации заполняется на бланке организации-заявителя </a:t>
            </a:r>
            <a:endParaRPr lang="ru-RU" dirty="0"/>
          </a:p>
        </p:txBody>
      </p:sp>
      <p:pic>
        <p:nvPicPr>
          <p:cNvPr id="5" name="Рисунок 4"/>
          <p:cNvPicPr>
            <a:picLocks noChangeAspect="1"/>
          </p:cNvPicPr>
          <p:nvPr/>
        </p:nvPicPr>
        <p:blipFill rotWithShape="1">
          <a:blip r:embed="rId2"/>
          <a:srcRect r="51602"/>
          <a:stretch/>
        </p:blipFill>
        <p:spPr>
          <a:xfrm>
            <a:off x="566314" y="273356"/>
            <a:ext cx="5181343" cy="6423368"/>
          </a:xfrm>
          <a:prstGeom prst="rect">
            <a:avLst/>
          </a:prstGeom>
        </p:spPr>
      </p:pic>
      <p:pic>
        <p:nvPicPr>
          <p:cNvPr id="6" name="Рисунок 5"/>
          <p:cNvPicPr>
            <a:picLocks noChangeAspect="1"/>
          </p:cNvPicPr>
          <p:nvPr/>
        </p:nvPicPr>
        <p:blipFill rotWithShape="1">
          <a:blip r:embed="rId3"/>
          <a:srcRect r="51284"/>
          <a:stretch/>
        </p:blipFill>
        <p:spPr>
          <a:xfrm>
            <a:off x="5935261" y="1736367"/>
            <a:ext cx="4027457" cy="4960357"/>
          </a:xfrm>
          <a:prstGeom prst="rect">
            <a:avLst/>
          </a:prstGeom>
        </p:spPr>
      </p:pic>
    </p:spTree>
    <p:extLst>
      <p:ext uri="{BB962C8B-B14F-4D97-AF65-F5344CB8AC3E}">
        <p14:creationId xmlns:p14="http://schemas.microsoft.com/office/powerpoint/2010/main" val="9040766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501191" y="393098"/>
            <a:ext cx="3854528" cy="1087360"/>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8</a:t>
            </a:r>
          </a:p>
          <a:p>
            <a:r>
              <a:rPr lang="ru-RU" dirty="0" smtClean="0"/>
              <a:t>Форма служебной записки о согласовании продления государственной экспертизы условий труда </a:t>
            </a:r>
            <a:endParaRPr lang="ru-RU" dirty="0"/>
          </a:p>
        </p:txBody>
      </p:sp>
      <p:pic>
        <p:nvPicPr>
          <p:cNvPr id="5" name="Рисунок 4"/>
          <p:cNvPicPr>
            <a:picLocks noChangeAspect="1"/>
          </p:cNvPicPr>
          <p:nvPr/>
        </p:nvPicPr>
        <p:blipFill rotWithShape="1">
          <a:blip r:embed="rId2"/>
          <a:srcRect r="52188"/>
          <a:stretch/>
        </p:blipFill>
        <p:spPr>
          <a:xfrm>
            <a:off x="298275" y="169148"/>
            <a:ext cx="5144581" cy="6456043"/>
          </a:xfrm>
          <a:prstGeom prst="rect">
            <a:avLst/>
          </a:prstGeom>
        </p:spPr>
      </p:pic>
      <p:pic>
        <p:nvPicPr>
          <p:cNvPr id="6" name="Рисунок 5"/>
          <p:cNvPicPr>
            <a:picLocks noChangeAspect="1"/>
          </p:cNvPicPr>
          <p:nvPr/>
        </p:nvPicPr>
        <p:blipFill rotWithShape="1">
          <a:blip r:embed="rId3"/>
          <a:srcRect r="51449"/>
          <a:stretch/>
        </p:blipFill>
        <p:spPr>
          <a:xfrm>
            <a:off x="5760964" y="1948947"/>
            <a:ext cx="4036180" cy="4676244"/>
          </a:xfrm>
          <a:prstGeom prst="rect">
            <a:avLst/>
          </a:prstGeom>
        </p:spPr>
      </p:pic>
    </p:spTree>
    <p:extLst>
      <p:ext uri="{BB962C8B-B14F-4D97-AF65-F5344CB8AC3E}">
        <p14:creationId xmlns:p14="http://schemas.microsoft.com/office/powerpoint/2010/main" val="36130830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85506" y="436640"/>
            <a:ext cx="3854528" cy="2584449"/>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9 </a:t>
            </a:r>
          </a:p>
          <a:p>
            <a:r>
              <a:rPr lang="ru-RU" dirty="0" smtClean="0"/>
              <a:t>Форма заявления государственной экспертизы условий труда в целях оценки качества проведения специальной оценки условий труда </a:t>
            </a:r>
          </a:p>
          <a:p>
            <a:r>
              <a:rPr lang="ru-RU" dirty="0" smtClean="0"/>
              <a:t>На бланке органа исполнительной власти субъекта Российской Федерации в области охраны труда </a:t>
            </a:r>
            <a:endParaRPr lang="ru-RU" dirty="0"/>
          </a:p>
        </p:txBody>
      </p:sp>
      <p:pic>
        <p:nvPicPr>
          <p:cNvPr id="5" name="Рисунок 4"/>
          <p:cNvPicPr>
            <a:picLocks noChangeAspect="1"/>
          </p:cNvPicPr>
          <p:nvPr/>
        </p:nvPicPr>
        <p:blipFill rotWithShape="1">
          <a:blip r:embed="rId2"/>
          <a:srcRect r="51216"/>
          <a:stretch/>
        </p:blipFill>
        <p:spPr>
          <a:xfrm>
            <a:off x="161377" y="240697"/>
            <a:ext cx="5183509" cy="6375296"/>
          </a:xfrm>
          <a:prstGeom prst="rect">
            <a:avLst/>
          </a:prstGeom>
        </p:spPr>
      </p:pic>
      <p:pic>
        <p:nvPicPr>
          <p:cNvPr id="6" name="Рисунок 5"/>
          <p:cNvPicPr>
            <a:picLocks noChangeAspect="1"/>
          </p:cNvPicPr>
          <p:nvPr/>
        </p:nvPicPr>
        <p:blipFill>
          <a:blip r:embed="rId3"/>
          <a:stretch>
            <a:fillRect/>
          </a:stretch>
        </p:blipFill>
        <p:spPr>
          <a:xfrm>
            <a:off x="5551971" y="3334253"/>
            <a:ext cx="5469566" cy="3281740"/>
          </a:xfrm>
          <a:prstGeom prst="rect">
            <a:avLst/>
          </a:prstGeom>
        </p:spPr>
      </p:pic>
    </p:spTree>
    <p:extLst>
      <p:ext uri="{BB962C8B-B14F-4D97-AF65-F5344CB8AC3E}">
        <p14:creationId xmlns:p14="http://schemas.microsoft.com/office/powerpoint/2010/main" val="31007775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64284" y="165462"/>
            <a:ext cx="10754829" cy="6452898"/>
          </a:xfrm>
          <a:prstGeom prst="rect">
            <a:avLst/>
          </a:prstGeom>
        </p:spPr>
      </p:pic>
    </p:spTree>
    <p:extLst>
      <p:ext uri="{BB962C8B-B14F-4D97-AF65-F5344CB8AC3E}">
        <p14:creationId xmlns:p14="http://schemas.microsoft.com/office/powerpoint/2010/main" val="31261683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40484" y="217715"/>
            <a:ext cx="10711287" cy="6426772"/>
          </a:xfrm>
          <a:prstGeom prst="rect">
            <a:avLst/>
          </a:prstGeom>
        </p:spPr>
      </p:pic>
    </p:spTree>
    <p:extLst>
      <p:ext uri="{BB962C8B-B14F-4D97-AF65-F5344CB8AC3E}">
        <p14:creationId xmlns:p14="http://schemas.microsoft.com/office/powerpoint/2010/main" val="2897400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66496" y="1863374"/>
            <a:ext cx="2721649" cy="1025237"/>
          </a:xfrm>
        </p:spPr>
        <p:style>
          <a:lnRef idx="1">
            <a:schemeClr val="accent2"/>
          </a:lnRef>
          <a:fillRef idx="2">
            <a:schemeClr val="accent2"/>
          </a:fillRef>
          <a:effectRef idx="1">
            <a:schemeClr val="accent2"/>
          </a:effectRef>
          <a:fontRef idx="minor">
            <a:schemeClr val="dk1"/>
          </a:fontRef>
        </p:style>
        <p:txBody>
          <a:bodyPr/>
          <a:lstStyle/>
          <a:p>
            <a:r>
              <a:rPr lang="ru-RU" b="1" dirty="0"/>
              <a:t>Федеральный закон о Электронной цифровой подписи № 63 от 06.04.2011</a:t>
            </a:r>
          </a:p>
        </p:txBody>
      </p:sp>
      <p:sp>
        <p:nvSpPr>
          <p:cNvPr id="5" name="Текст 3"/>
          <p:cNvSpPr txBox="1">
            <a:spLocks/>
          </p:cNvSpPr>
          <p:nvPr/>
        </p:nvSpPr>
        <p:spPr>
          <a:xfrm>
            <a:off x="4884497" y="290944"/>
            <a:ext cx="5100012" cy="4179456"/>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r>
              <a:rPr lang="ru-RU" b="1" dirty="0"/>
              <a:t>Простая электронная подпись</a:t>
            </a:r>
          </a:p>
          <a:p>
            <a:pPr>
              <a:spcBef>
                <a:spcPts val="200"/>
              </a:spcBef>
            </a:pPr>
            <a:r>
              <a:rPr lang="ru-RU" dirty="0"/>
              <a:t>Не даёт защиты от изменения документа после подписания.</a:t>
            </a:r>
          </a:p>
          <a:p>
            <a:pPr>
              <a:spcBef>
                <a:spcPts val="200"/>
              </a:spcBef>
            </a:pPr>
            <a:r>
              <a:rPr lang="ru-RU" dirty="0"/>
              <a:t>Возможны ограничения на использование с некоторыми документами.</a:t>
            </a:r>
          </a:p>
          <a:p>
            <a:endParaRPr lang="ru-RU" dirty="0"/>
          </a:p>
          <a:p>
            <a:pPr>
              <a:spcBef>
                <a:spcPts val="300"/>
              </a:spcBef>
            </a:pPr>
            <a:r>
              <a:rPr lang="ru-RU" b="1" dirty="0"/>
              <a:t>Усиленная неквалифицированная подпись</a:t>
            </a:r>
            <a:r>
              <a:rPr lang="ru-RU" dirty="0"/>
              <a:t> </a:t>
            </a:r>
          </a:p>
          <a:p>
            <a:pPr>
              <a:spcBef>
                <a:spcPts val="300"/>
              </a:spcBef>
            </a:pPr>
            <a:r>
              <a:rPr lang="ru-RU" dirty="0"/>
              <a:t>Может быть выпущена в ИТ системе работодателя или выданная с использованием инфраструктуры электронного правительства</a:t>
            </a:r>
          </a:p>
          <a:p>
            <a:pPr>
              <a:spcBef>
                <a:spcPts val="300"/>
              </a:spcBef>
            </a:pPr>
            <a:r>
              <a:rPr lang="ru-RU" dirty="0"/>
              <a:t>Подходит для всех видов документов по охране труда и кадрового делопроизводства</a:t>
            </a:r>
          </a:p>
          <a:p>
            <a:pPr>
              <a:spcBef>
                <a:spcPts val="300"/>
              </a:spcBef>
            </a:pPr>
            <a:endParaRPr lang="ru-RU" dirty="0"/>
          </a:p>
          <a:p>
            <a:pPr>
              <a:spcBef>
                <a:spcPts val="300"/>
              </a:spcBef>
            </a:pPr>
            <a:r>
              <a:rPr lang="ru-RU" b="1" dirty="0"/>
              <a:t>Усиленная квалифицированная подпись </a:t>
            </a:r>
          </a:p>
          <a:p>
            <a:pPr>
              <a:spcBef>
                <a:spcPts val="300"/>
              </a:spcBef>
            </a:pPr>
            <a:r>
              <a:rPr lang="ru-RU" dirty="0"/>
              <a:t>Выпускается только в аккредитованный УЦ</a:t>
            </a:r>
          </a:p>
          <a:p>
            <a:pPr>
              <a:spcBef>
                <a:spcPts val="300"/>
              </a:spcBef>
            </a:pPr>
            <a:r>
              <a:rPr lang="ru-RU" dirty="0"/>
              <a:t>Обязательства для применения Работодателем </a:t>
            </a:r>
          </a:p>
        </p:txBody>
      </p:sp>
      <p:sp>
        <p:nvSpPr>
          <p:cNvPr id="10" name="TextBox 9"/>
          <p:cNvSpPr txBox="1"/>
          <p:nvPr/>
        </p:nvSpPr>
        <p:spPr>
          <a:xfrm>
            <a:off x="3805382" y="748145"/>
            <a:ext cx="886691" cy="369332"/>
          </a:xfrm>
          <a:prstGeom prst="rect">
            <a:avLst/>
          </a:prstGeom>
          <a:noFill/>
        </p:spPr>
        <p:txBody>
          <a:bodyPr wrap="square" rtlCol="0">
            <a:spAutoFit/>
          </a:bodyPr>
          <a:lstStyle/>
          <a:p>
            <a:r>
              <a:rPr lang="ru-RU" dirty="0"/>
              <a:t>ПЭП</a:t>
            </a:r>
          </a:p>
        </p:txBody>
      </p:sp>
      <p:sp>
        <p:nvSpPr>
          <p:cNvPr id="11" name="TextBox 10"/>
          <p:cNvSpPr txBox="1"/>
          <p:nvPr/>
        </p:nvSpPr>
        <p:spPr>
          <a:xfrm>
            <a:off x="3805382" y="3634509"/>
            <a:ext cx="812800" cy="369332"/>
          </a:xfrm>
          <a:prstGeom prst="rect">
            <a:avLst/>
          </a:prstGeom>
          <a:noFill/>
        </p:spPr>
        <p:txBody>
          <a:bodyPr wrap="square" rtlCol="0">
            <a:spAutoFit/>
          </a:bodyPr>
          <a:lstStyle/>
          <a:p>
            <a:r>
              <a:rPr lang="ru-RU" dirty="0"/>
              <a:t>УКЭП</a:t>
            </a:r>
          </a:p>
        </p:txBody>
      </p:sp>
      <p:sp>
        <p:nvSpPr>
          <p:cNvPr id="13" name="TextBox 12"/>
          <p:cNvSpPr txBox="1"/>
          <p:nvPr/>
        </p:nvSpPr>
        <p:spPr>
          <a:xfrm>
            <a:off x="3805382" y="2191327"/>
            <a:ext cx="812800" cy="369332"/>
          </a:xfrm>
          <a:prstGeom prst="rect">
            <a:avLst/>
          </a:prstGeom>
          <a:noFill/>
        </p:spPr>
        <p:txBody>
          <a:bodyPr wrap="square" rtlCol="0">
            <a:spAutoFit/>
          </a:bodyPr>
          <a:lstStyle/>
          <a:p>
            <a:r>
              <a:rPr lang="ru-RU" dirty="0"/>
              <a:t>УНЭП</a:t>
            </a:r>
          </a:p>
        </p:txBody>
      </p:sp>
      <p:sp>
        <p:nvSpPr>
          <p:cNvPr id="12" name="TextBox 11"/>
          <p:cNvSpPr txBox="1"/>
          <p:nvPr/>
        </p:nvSpPr>
        <p:spPr>
          <a:xfrm>
            <a:off x="3288145" y="4812145"/>
            <a:ext cx="5467928" cy="1200329"/>
          </a:xfrm>
          <a:prstGeom prst="rect">
            <a:avLst/>
          </a:prstGeom>
          <a:noFill/>
        </p:spPr>
        <p:txBody>
          <a:bodyPr wrap="square" rtlCol="0">
            <a:spAutoFit/>
          </a:bodyPr>
          <a:lstStyle/>
          <a:p>
            <a:r>
              <a:rPr lang="ru-RU" sz="1200" dirty="0"/>
              <a:t>Работодатель несет расходы на получение электронной подписи (в случае ее отсутствия) и ее использование. </a:t>
            </a:r>
          </a:p>
          <a:p>
            <a:endParaRPr lang="ru-RU" sz="1200" dirty="0"/>
          </a:p>
          <a:p>
            <a:r>
              <a:rPr lang="ru-RU" sz="1200" dirty="0"/>
              <a:t>Работник или лицо, поступающее на работу, вправе использовать ранее полученную самостоятельно усиленную квалификационную электронную подпись.  </a:t>
            </a:r>
          </a:p>
        </p:txBody>
      </p:sp>
    </p:spTree>
    <p:extLst>
      <p:ext uri="{BB962C8B-B14F-4D97-AF65-F5344CB8AC3E}">
        <p14:creationId xmlns:p14="http://schemas.microsoft.com/office/powerpoint/2010/main" val="32830398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98970" y="202628"/>
            <a:ext cx="11092287" cy="6655372"/>
          </a:xfrm>
          <a:prstGeom prst="rect">
            <a:avLst/>
          </a:prstGeom>
        </p:spPr>
      </p:pic>
    </p:spTree>
    <p:extLst>
      <p:ext uri="{BB962C8B-B14F-4D97-AF65-F5344CB8AC3E}">
        <p14:creationId xmlns:p14="http://schemas.microsoft.com/office/powerpoint/2010/main" val="22387598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782734" y="1721155"/>
            <a:ext cx="3854528" cy="2584449"/>
          </a:xfrm>
        </p:spPr>
        <p:style>
          <a:lnRef idx="2">
            <a:schemeClr val="accent2"/>
          </a:lnRef>
          <a:fillRef idx="1">
            <a:schemeClr val="lt1"/>
          </a:fillRef>
          <a:effectRef idx="0">
            <a:schemeClr val="accent2"/>
          </a:effectRef>
          <a:fontRef idx="minor">
            <a:schemeClr val="dk1"/>
          </a:fontRef>
        </p:style>
        <p:txBody>
          <a:bodyPr>
            <a:normAutofit fontScale="92500"/>
          </a:bodyPr>
          <a:lstStyle/>
          <a:p>
            <a:r>
              <a:rPr lang="ru-RU" dirty="0" smtClean="0"/>
              <a:t>Приложение № 10</a:t>
            </a:r>
          </a:p>
          <a:p>
            <a:r>
              <a:rPr lang="ru-RU" dirty="0" smtClean="0"/>
              <a:t>Форма заключения государственной экспертизы условий труда в целях оценки правильности предоставления работникам гарантий и компенсаций за работу с вредными и (или) опасными условиями труда </a:t>
            </a:r>
          </a:p>
          <a:p>
            <a:r>
              <a:rPr lang="ru-RU" dirty="0" smtClean="0"/>
              <a:t>На бланке органа государственной экспертизы условий труда (Федеральная служба по труду и занятости или орган исполнительной власти субъекта Российской Федерации в области охраны труда) </a:t>
            </a:r>
            <a:endParaRPr lang="ru-RU" dirty="0"/>
          </a:p>
        </p:txBody>
      </p:sp>
      <p:pic>
        <p:nvPicPr>
          <p:cNvPr id="5" name="Рисунок 4"/>
          <p:cNvPicPr>
            <a:picLocks noChangeAspect="1"/>
          </p:cNvPicPr>
          <p:nvPr/>
        </p:nvPicPr>
        <p:blipFill rotWithShape="1">
          <a:blip r:embed="rId2"/>
          <a:srcRect r="53814"/>
          <a:stretch/>
        </p:blipFill>
        <p:spPr>
          <a:xfrm>
            <a:off x="435685" y="164661"/>
            <a:ext cx="5001528" cy="6497396"/>
          </a:xfrm>
          <a:prstGeom prst="rect">
            <a:avLst/>
          </a:prstGeom>
        </p:spPr>
      </p:pic>
    </p:spTree>
    <p:extLst>
      <p:ext uri="{BB962C8B-B14F-4D97-AF65-F5344CB8AC3E}">
        <p14:creationId xmlns:p14="http://schemas.microsoft.com/office/powerpoint/2010/main" val="21160822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09306" y="2319868"/>
            <a:ext cx="3854528" cy="2584449"/>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11</a:t>
            </a:r>
          </a:p>
          <a:p>
            <a:r>
              <a:rPr lang="ru-RU" dirty="0" smtClean="0"/>
              <a:t>Форма заключения государственной экспертизы условий труда в целях оценки фактических условий труда работников </a:t>
            </a:r>
          </a:p>
          <a:p>
            <a:r>
              <a:rPr lang="ru-RU" dirty="0" smtClean="0"/>
              <a:t>На бланке органа исполнительной власти субъекта Российской Федерации в области охраны труда </a:t>
            </a:r>
            <a:endParaRPr lang="ru-RU" dirty="0"/>
          </a:p>
        </p:txBody>
      </p:sp>
      <p:pic>
        <p:nvPicPr>
          <p:cNvPr id="6" name="Рисунок 5"/>
          <p:cNvPicPr>
            <a:picLocks noChangeAspect="1"/>
          </p:cNvPicPr>
          <p:nvPr/>
        </p:nvPicPr>
        <p:blipFill rotWithShape="1">
          <a:blip r:embed="rId2"/>
          <a:srcRect r="51851"/>
          <a:stretch/>
        </p:blipFill>
        <p:spPr>
          <a:xfrm>
            <a:off x="517710" y="164499"/>
            <a:ext cx="5371461" cy="6693501"/>
          </a:xfrm>
          <a:prstGeom prst="rect">
            <a:avLst/>
          </a:prstGeom>
        </p:spPr>
      </p:pic>
    </p:spTree>
    <p:extLst>
      <p:ext uri="{BB962C8B-B14F-4D97-AF65-F5344CB8AC3E}">
        <p14:creationId xmlns:p14="http://schemas.microsoft.com/office/powerpoint/2010/main" val="30375654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575906" y="845157"/>
            <a:ext cx="3854528" cy="2584449"/>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12</a:t>
            </a:r>
          </a:p>
          <a:p>
            <a:r>
              <a:rPr lang="ru-RU" dirty="0" smtClean="0"/>
              <a:t>Форма представления государственного эксперта (экспертной комиссии) о назначении поведения исследований (испытаний) и измерений вредных и (или) опасных факторов производственной среды и трудового процесса</a:t>
            </a:r>
          </a:p>
          <a:p>
            <a:r>
              <a:rPr lang="ru-RU" dirty="0" smtClean="0"/>
              <a:t>Для организаций заполняется на бланке организаций заявителя </a:t>
            </a:r>
            <a:endParaRPr lang="ru-RU" dirty="0"/>
          </a:p>
        </p:txBody>
      </p:sp>
      <p:pic>
        <p:nvPicPr>
          <p:cNvPr id="5" name="Рисунок 4"/>
          <p:cNvPicPr>
            <a:picLocks noChangeAspect="1"/>
          </p:cNvPicPr>
          <p:nvPr/>
        </p:nvPicPr>
        <p:blipFill rotWithShape="1">
          <a:blip r:embed="rId2"/>
          <a:srcRect r="52268"/>
          <a:stretch/>
        </p:blipFill>
        <p:spPr>
          <a:xfrm>
            <a:off x="167688" y="240697"/>
            <a:ext cx="5155426" cy="6480481"/>
          </a:xfrm>
          <a:prstGeom prst="rect">
            <a:avLst/>
          </a:prstGeom>
        </p:spPr>
      </p:pic>
      <p:pic>
        <p:nvPicPr>
          <p:cNvPr id="6" name="Рисунок 5"/>
          <p:cNvPicPr>
            <a:picLocks noChangeAspect="1"/>
          </p:cNvPicPr>
          <p:nvPr/>
        </p:nvPicPr>
        <p:blipFill>
          <a:blip r:embed="rId3"/>
          <a:stretch>
            <a:fillRect/>
          </a:stretch>
        </p:blipFill>
        <p:spPr>
          <a:xfrm>
            <a:off x="5761953" y="3646921"/>
            <a:ext cx="5123762" cy="3074257"/>
          </a:xfrm>
          <a:prstGeom prst="rect">
            <a:avLst/>
          </a:prstGeom>
        </p:spPr>
      </p:pic>
    </p:spTree>
    <p:extLst>
      <p:ext uri="{BB962C8B-B14F-4D97-AF65-F5344CB8AC3E}">
        <p14:creationId xmlns:p14="http://schemas.microsoft.com/office/powerpoint/2010/main" val="17557611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760962" y="2058777"/>
            <a:ext cx="3854528" cy="2584449"/>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13</a:t>
            </a:r>
          </a:p>
          <a:p>
            <a:r>
              <a:rPr lang="ru-RU" dirty="0" smtClean="0"/>
              <a:t>Форма решения о назначении проведения исследований (испытаний) и измерений вредных и (или) опасных факторов производственной среды трудового процесса </a:t>
            </a:r>
          </a:p>
        </p:txBody>
      </p:sp>
      <p:pic>
        <p:nvPicPr>
          <p:cNvPr id="5" name="Рисунок 4"/>
          <p:cNvPicPr>
            <a:picLocks noChangeAspect="1"/>
          </p:cNvPicPr>
          <p:nvPr/>
        </p:nvPicPr>
        <p:blipFill rotWithShape="1">
          <a:blip r:embed="rId2"/>
          <a:srcRect r="54891"/>
          <a:stretch/>
        </p:blipFill>
        <p:spPr>
          <a:xfrm>
            <a:off x="446572" y="197853"/>
            <a:ext cx="5007172" cy="6660147"/>
          </a:xfrm>
          <a:prstGeom prst="rect">
            <a:avLst/>
          </a:prstGeom>
        </p:spPr>
      </p:pic>
    </p:spTree>
    <p:extLst>
      <p:ext uri="{BB962C8B-B14F-4D97-AF65-F5344CB8AC3E}">
        <p14:creationId xmlns:p14="http://schemas.microsoft.com/office/powerpoint/2010/main" val="1628409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499705" y="306012"/>
            <a:ext cx="3854528" cy="2584449"/>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 14 </a:t>
            </a:r>
          </a:p>
          <a:p>
            <a:r>
              <a:rPr lang="ru-RU" dirty="0" smtClean="0"/>
              <a:t>Форма письма-уведомления о назначении проведения исследований (испытаний) и измерений вредных и (или) опасных факторов производственной среды</a:t>
            </a:r>
          </a:p>
          <a:p>
            <a:r>
              <a:rPr lang="ru-RU" dirty="0" smtClean="0"/>
              <a:t>На фирменном бланке органа исполнительной власти субъекта Российской Федерации в области охраны труда </a:t>
            </a:r>
            <a:endParaRPr lang="ru-RU" dirty="0"/>
          </a:p>
        </p:txBody>
      </p:sp>
      <p:pic>
        <p:nvPicPr>
          <p:cNvPr id="5" name="Рисунок 4"/>
          <p:cNvPicPr>
            <a:picLocks noChangeAspect="1"/>
          </p:cNvPicPr>
          <p:nvPr/>
        </p:nvPicPr>
        <p:blipFill rotWithShape="1">
          <a:blip r:embed="rId2"/>
          <a:srcRect r="52243"/>
          <a:stretch/>
        </p:blipFill>
        <p:spPr>
          <a:xfrm>
            <a:off x="214835" y="217715"/>
            <a:ext cx="4999423" cy="6281056"/>
          </a:xfrm>
          <a:prstGeom prst="rect">
            <a:avLst/>
          </a:prstGeom>
        </p:spPr>
      </p:pic>
      <p:pic>
        <p:nvPicPr>
          <p:cNvPr id="6" name="Рисунок 5"/>
          <p:cNvPicPr>
            <a:picLocks noChangeAspect="1"/>
          </p:cNvPicPr>
          <p:nvPr/>
        </p:nvPicPr>
        <p:blipFill>
          <a:blip r:embed="rId3"/>
          <a:stretch>
            <a:fillRect/>
          </a:stretch>
        </p:blipFill>
        <p:spPr>
          <a:xfrm>
            <a:off x="5588735" y="3137703"/>
            <a:ext cx="5601780" cy="3361068"/>
          </a:xfrm>
          <a:prstGeom prst="rect">
            <a:avLst/>
          </a:prstGeom>
        </p:spPr>
      </p:pic>
    </p:spTree>
    <p:extLst>
      <p:ext uri="{BB962C8B-B14F-4D97-AF65-F5344CB8AC3E}">
        <p14:creationId xmlns:p14="http://schemas.microsoft.com/office/powerpoint/2010/main" val="39973476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077250" y="3414000"/>
            <a:ext cx="37500" cy="30000"/>
          </a:xfrm>
          <a:prstGeom prst="rect">
            <a:avLst/>
          </a:prstGeom>
        </p:spPr>
      </p:pic>
      <p:pic>
        <p:nvPicPr>
          <p:cNvPr id="3" name="Рисунок 2"/>
          <p:cNvPicPr>
            <a:picLocks noChangeAspect="1"/>
          </p:cNvPicPr>
          <p:nvPr/>
        </p:nvPicPr>
        <p:blipFill>
          <a:blip r:embed="rId3"/>
          <a:stretch>
            <a:fillRect/>
          </a:stretch>
        </p:blipFill>
        <p:spPr>
          <a:xfrm>
            <a:off x="675171" y="544285"/>
            <a:ext cx="10047257" cy="6028354"/>
          </a:xfrm>
          <a:prstGeom prst="rect">
            <a:avLst/>
          </a:prstGeom>
        </p:spPr>
      </p:pic>
    </p:spTree>
    <p:extLst>
      <p:ext uri="{BB962C8B-B14F-4D97-AF65-F5344CB8AC3E}">
        <p14:creationId xmlns:p14="http://schemas.microsoft.com/office/powerpoint/2010/main" val="27503865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238449" y="2061849"/>
            <a:ext cx="3854528" cy="2584449"/>
          </a:xfrm>
        </p:spPr>
        <p:style>
          <a:lnRef idx="2">
            <a:schemeClr val="accent2"/>
          </a:lnRef>
          <a:fillRef idx="1">
            <a:schemeClr val="lt1"/>
          </a:fillRef>
          <a:effectRef idx="0">
            <a:schemeClr val="accent2"/>
          </a:effectRef>
          <a:fontRef idx="minor">
            <a:schemeClr val="dk1"/>
          </a:fontRef>
        </p:style>
        <p:txBody>
          <a:bodyPr/>
          <a:lstStyle/>
          <a:p>
            <a:r>
              <a:rPr lang="ru-RU" dirty="0" smtClean="0"/>
              <a:t>Приложение №16 </a:t>
            </a:r>
          </a:p>
          <a:p>
            <a:r>
              <a:rPr lang="ru-RU" dirty="0" smtClean="0"/>
              <a:t>Форма заявления на выдачу дубликата заключения государственной  экспертизы условий труда </a:t>
            </a:r>
          </a:p>
          <a:p>
            <a:r>
              <a:rPr lang="ru-RU" dirty="0" smtClean="0"/>
              <a:t>Для организаций заполняется на оценке организации заявления </a:t>
            </a:r>
          </a:p>
          <a:p>
            <a:endParaRPr lang="ru-RU" dirty="0"/>
          </a:p>
        </p:txBody>
      </p:sp>
      <p:pic>
        <p:nvPicPr>
          <p:cNvPr id="5" name="Рисунок 4"/>
          <p:cNvPicPr>
            <a:picLocks noChangeAspect="1"/>
          </p:cNvPicPr>
          <p:nvPr/>
        </p:nvPicPr>
        <p:blipFill rotWithShape="1">
          <a:blip r:embed="rId2"/>
          <a:srcRect r="55913"/>
          <a:stretch/>
        </p:blipFill>
        <p:spPr>
          <a:xfrm>
            <a:off x="489857" y="250373"/>
            <a:ext cx="4561114" cy="6207403"/>
          </a:xfrm>
          <a:prstGeom prst="rect">
            <a:avLst/>
          </a:prstGeom>
        </p:spPr>
      </p:pic>
    </p:spTree>
    <p:extLst>
      <p:ext uri="{BB962C8B-B14F-4D97-AF65-F5344CB8AC3E}">
        <p14:creationId xmlns:p14="http://schemas.microsoft.com/office/powerpoint/2010/main" val="1729785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98643" y="1330038"/>
            <a:ext cx="2583102" cy="3214253"/>
          </a:xfrm>
        </p:spPr>
        <p:txBody>
          <a:bodyPr>
            <a:normAutofit fontScale="92500" lnSpcReduction="20000"/>
          </a:bodyPr>
          <a:lstStyle/>
          <a:p>
            <a:r>
              <a:rPr lang="ru-RU" sz="1050" dirty="0">
                <a:solidFill>
                  <a:schemeClr val="tx1"/>
                </a:solidFill>
              </a:rPr>
              <a:t>1 марта 2022 г. (вступает в действие)</a:t>
            </a:r>
            <a:r>
              <a:rPr lang="ru-RU" sz="900" dirty="0">
                <a:solidFill>
                  <a:schemeClr val="tx1"/>
                </a:solidFill>
              </a:rPr>
              <a:t> Федеральный </a:t>
            </a:r>
            <a:r>
              <a:rPr lang="ru-RU" sz="1050" dirty="0">
                <a:solidFill>
                  <a:schemeClr val="tx1"/>
                </a:solidFill>
              </a:rPr>
              <a:t>закон от 2 июля 2021 г. 311 –ФЗ «О внесении изменений в трудовой кодекс Российской Федерации»</a:t>
            </a:r>
          </a:p>
          <a:p>
            <a:r>
              <a:rPr lang="ru-RU" sz="1050" dirty="0">
                <a:solidFill>
                  <a:srgbClr val="00B050"/>
                </a:solidFill>
              </a:rPr>
              <a:t>Новая редакция – 38 статей Действующая редакция (9 – новых статей и 25 статей в новой редакции)</a:t>
            </a:r>
          </a:p>
          <a:p>
            <a:endParaRPr lang="ru-RU" sz="1050" dirty="0">
              <a:solidFill>
                <a:schemeClr val="tx1"/>
              </a:solidFill>
            </a:endParaRPr>
          </a:p>
          <a:p>
            <a:r>
              <a:rPr lang="ru-RU" sz="1100" dirty="0"/>
              <a:t>Введение в действие новых- новых  (</a:t>
            </a:r>
            <a:r>
              <a:rPr lang="ru-RU" sz="1100" dirty="0" err="1"/>
              <a:t>актуализированых</a:t>
            </a:r>
            <a:r>
              <a:rPr lang="ru-RU" sz="1100" dirty="0"/>
              <a:t>) обязательных требований, разработанных с учетом риск-ориентированного подхода и структурирование основных процедур управления охраной труда у работодателя с уточнением прав и обязанностей субъектов трудовых отношений</a:t>
            </a:r>
            <a:endParaRPr lang="ru-RU" sz="900" dirty="0">
              <a:solidFill>
                <a:schemeClr val="tx1"/>
              </a:solidFill>
            </a:endParaRPr>
          </a:p>
          <a:p>
            <a:endParaRPr lang="ru-RU" sz="1100" dirty="0"/>
          </a:p>
          <a:p>
            <a:r>
              <a:rPr lang="ru-RU" sz="1100" dirty="0"/>
              <a:t>	</a:t>
            </a:r>
            <a:endParaRPr lang="ru-RU" dirty="0"/>
          </a:p>
        </p:txBody>
      </p:sp>
      <p:sp>
        <p:nvSpPr>
          <p:cNvPr id="5" name="TextBox 4"/>
          <p:cNvSpPr txBox="1"/>
          <p:nvPr/>
        </p:nvSpPr>
        <p:spPr>
          <a:xfrm>
            <a:off x="3251200" y="147782"/>
            <a:ext cx="3260436" cy="923330"/>
          </a:xfrm>
          <a:prstGeom prst="rect">
            <a:avLst/>
          </a:prstGeom>
          <a:noFill/>
        </p:spPr>
        <p:txBody>
          <a:bodyPr wrap="square" rtlCol="0">
            <a:spAutoFit/>
          </a:bodyPr>
          <a:lstStyle/>
          <a:p>
            <a:r>
              <a:rPr lang="ru-RU" b="1" dirty="0"/>
              <a:t>Новая редакция ТК РФ</a:t>
            </a:r>
          </a:p>
          <a:p>
            <a:r>
              <a:rPr lang="ru-RU" b="1" dirty="0"/>
              <a:t>Х раздел «Охрана труда»</a:t>
            </a:r>
          </a:p>
          <a:p>
            <a:endParaRPr lang="ru-RU" dirty="0"/>
          </a:p>
        </p:txBody>
      </p:sp>
      <p:sp>
        <p:nvSpPr>
          <p:cNvPr id="6" name="TextBox 5"/>
          <p:cNvSpPr txBox="1"/>
          <p:nvPr/>
        </p:nvSpPr>
        <p:spPr>
          <a:xfrm>
            <a:off x="4470399" y="1071112"/>
            <a:ext cx="5098473" cy="646331"/>
          </a:xfrm>
          <a:prstGeom prst="rect">
            <a:avLst/>
          </a:prstGeom>
          <a:noFill/>
        </p:spPr>
        <p:txBody>
          <a:bodyPr wrap="square" rtlCol="0">
            <a:spAutoFit/>
          </a:bodyPr>
          <a:lstStyle/>
          <a:p>
            <a:r>
              <a:rPr lang="ru-RU" sz="1200" dirty="0">
                <a:solidFill>
                  <a:srgbClr val="FF0000"/>
                </a:solidFill>
              </a:rPr>
              <a:t>Ссылка примерно на 21 нормативных правовых актов(Постановления Правительства И приказы ФОИВ) и 130 локальных актов работодателя!!! </a:t>
            </a:r>
          </a:p>
        </p:txBody>
      </p:sp>
      <p:sp>
        <p:nvSpPr>
          <p:cNvPr id="7" name="TextBox 6"/>
          <p:cNvSpPr txBox="1"/>
          <p:nvPr/>
        </p:nvSpPr>
        <p:spPr>
          <a:xfrm>
            <a:off x="3639127" y="1958109"/>
            <a:ext cx="6216073" cy="3170099"/>
          </a:xfrm>
          <a:prstGeom prst="rect">
            <a:avLst/>
          </a:prstGeom>
          <a:noFill/>
        </p:spPr>
        <p:txBody>
          <a:bodyPr wrap="square" rtlCol="0">
            <a:spAutoFit/>
          </a:bodyPr>
          <a:lstStyle/>
          <a:p>
            <a:r>
              <a:rPr lang="ru-RU" sz="1400" dirty="0">
                <a:latin typeface="Arial Narrow" panose="020B0606020202030204" pitchFamily="34" charset="0"/>
              </a:rPr>
              <a:t>Статья 209.1. Основные принципы обеспечения безопасности труда </a:t>
            </a:r>
          </a:p>
          <a:p>
            <a:r>
              <a:rPr lang="ru-RU" sz="1400" dirty="0">
                <a:latin typeface="Arial Narrow" panose="020B0606020202030204" pitchFamily="34" charset="0"/>
              </a:rPr>
              <a:t>Статья 211.1. </a:t>
            </a:r>
            <a:r>
              <a:rPr lang="en-US" sz="1400" dirty="0" err="1">
                <a:latin typeface="Arial Narrow" panose="020B0606020202030204" pitchFamily="34" charset="0"/>
              </a:rPr>
              <a:t>Полномочия</a:t>
            </a:r>
            <a:r>
              <a:rPr lang="en-US" sz="1400" dirty="0">
                <a:latin typeface="Arial Narrow" panose="020B0606020202030204" pitchFamily="34" charset="0"/>
              </a:rPr>
              <a:t> </a:t>
            </a:r>
            <a:r>
              <a:rPr lang="en-US" sz="1400" dirty="0" err="1">
                <a:latin typeface="Arial Narrow" panose="020B0606020202030204" pitchFamily="34" charset="0"/>
              </a:rPr>
              <a:t>Правительства</a:t>
            </a:r>
            <a:r>
              <a:rPr lang="en-US" sz="1400" dirty="0">
                <a:latin typeface="Arial Narrow" panose="020B0606020202030204" pitchFamily="34" charset="0"/>
              </a:rPr>
              <a:t> </a:t>
            </a:r>
            <a:r>
              <a:rPr lang="en-US" sz="1400" dirty="0" err="1">
                <a:latin typeface="Arial Narrow" panose="020B0606020202030204" pitchFamily="34" charset="0"/>
              </a:rPr>
              <a:t>Российской</a:t>
            </a:r>
            <a:r>
              <a:rPr lang="en-US" sz="1400" dirty="0">
                <a:latin typeface="Arial Narrow" panose="020B0606020202030204" pitchFamily="34" charset="0"/>
              </a:rPr>
              <a:t> </a:t>
            </a:r>
            <a:r>
              <a:rPr lang="en-US" sz="1400" dirty="0" err="1">
                <a:latin typeface="Arial Narrow" panose="020B0606020202030204" pitchFamily="34" charset="0"/>
              </a:rPr>
              <a:t>Федерации</a:t>
            </a:r>
            <a:r>
              <a:rPr lang="en-US" sz="1400" dirty="0">
                <a:latin typeface="Arial Narrow" panose="020B0606020202030204" pitchFamily="34" charset="0"/>
              </a:rPr>
              <a:t> в </a:t>
            </a:r>
            <a:r>
              <a:rPr lang="en-US" sz="1400" dirty="0" err="1">
                <a:latin typeface="Arial Narrow" panose="020B0606020202030204" pitchFamily="34" charset="0"/>
              </a:rPr>
              <a:t>области</a:t>
            </a:r>
            <a:r>
              <a:rPr lang="en-US" sz="1400" dirty="0">
                <a:latin typeface="Arial Narrow" panose="020B0606020202030204" pitchFamily="34" charset="0"/>
              </a:rPr>
              <a:t> </a:t>
            </a:r>
            <a:r>
              <a:rPr lang="en-US" sz="1400" dirty="0" err="1">
                <a:latin typeface="Arial Narrow" panose="020B0606020202030204" pitchFamily="34" charset="0"/>
              </a:rPr>
              <a:t>охраны</a:t>
            </a:r>
            <a:r>
              <a:rPr lang="en-US" sz="1400" dirty="0">
                <a:latin typeface="Arial Narrow" panose="020B0606020202030204" pitchFamily="34" charset="0"/>
              </a:rPr>
              <a:t> </a:t>
            </a:r>
            <a:r>
              <a:rPr lang="en-US" sz="1400" dirty="0" err="1">
                <a:latin typeface="Arial Narrow" panose="020B0606020202030204" pitchFamily="34" charset="0"/>
              </a:rPr>
              <a:t>труда</a:t>
            </a:r>
            <a:endParaRPr lang="ru-RU" sz="1400" dirty="0">
              <a:latin typeface="Arial Narrow" panose="020B0606020202030204" pitchFamily="34" charset="0"/>
            </a:endParaRPr>
          </a:p>
          <a:p>
            <a:r>
              <a:rPr lang="ru-RU" sz="1400" dirty="0">
                <a:latin typeface="Arial Narrow" panose="020B0606020202030204" pitchFamily="34" charset="0"/>
              </a:rPr>
              <a:t>Статья 2112. Полномочия федеральных органов исполнительной власти в области охраны труда</a:t>
            </a:r>
          </a:p>
          <a:p>
            <a:r>
              <a:rPr lang="ru-RU" sz="1400" dirty="0">
                <a:latin typeface="Arial Narrow" panose="020B0606020202030204" pitchFamily="34" charset="0"/>
              </a:rPr>
              <a:t>Статья 211 .З. Полномочия органов исполнительной власти субъектов Российской Федерации в области охраны труда</a:t>
            </a:r>
          </a:p>
          <a:p>
            <a:r>
              <a:rPr lang="ru-RU" sz="1400" dirty="0">
                <a:latin typeface="Arial Narrow" panose="020B0606020202030204" pitchFamily="34" charset="0"/>
              </a:rPr>
              <a:t>Статья 213.1. Соответствие зданий, сооружений, оборудования, технологических процессов и материалов государственным нормативным требованиям охраны труда</a:t>
            </a:r>
          </a:p>
          <a:p>
            <a:r>
              <a:rPr lang="ru-RU" sz="1400" dirty="0">
                <a:latin typeface="Arial Narrow" panose="020B0606020202030204" pitchFamily="34" charset="0"/>
              </a:rPr>
              <a:t>Статья 214.1. Запрет на работу в опасных условиях труда</a:t>
            </a:r>
          </a:p>
          <a:p>
            <a:r>
              <a:rPr lang="ru-RU" sz="1400" dirty="0">
                <a:latin typeface="Arial Narrow" panose="020B0606020202030204" pitchFamily="34" charset="0"/>
              </a:rPr>
              <a:t>Статья 214.2. Права работодателя в области охраны труда</a:t>
            </a:r>
          </a:p>
          <a:p>
            <a:r>
              <a:rPr lang="ru-RU" sz="1400" dirty="0">
                <a:latin typeface="Arial Narrow" panose="020B0606020202030204" pitchFamily="34" charset="0"/>
              </a:rPr>
              <a:t>Статья 216.2. Право работника на получение информации об условиях и охране труда</a:t>
            </a:r>
          </a:p>
          <a:p>
            <a:r>
              <a:rPr lang="ru-RU" sz="1400" dirty="0">
                <a:latin typeface="Arial Narrow" panose="020B0606020202030204" pitchFamily="34" charset="0"/>
              </a:rPr>
              <a:t>Статья 216.3. </a:t>
            </a:r>
            <a:r>
              <a:rPr lang="en-US" sz="1400" dirty="0" err="1">
                <a:latin typeface="Arial Narrow" panose="020B0606020202030204" pitchFamily="34" charset="0"/>
              </a:rPr>
              <a:t>Обеспечение</a:t>
            </a:r>
            <a:r>
              <a:rPr lang="en-US" sz="1400" dirty="0">
                <a:latin typeface="Arial Narrow" panose="020B0606020202030204" pitchFamily="34" charset="0"/>
              </a:rPr>
              <a:t> </a:t>
            </a:r>
            <a:r>
              <a:rPr lang="en-US" sz="1400" dirty="0" err="1">
                <a:latin typeface="Arial Narrow" panose="020B0606020202030204" pitchFamily="34" charset="0"/>
              </a:rPr>
              <a:t>права</a:t>
            </a:r>
            <a:r>
              <a:rPr lang="en-US" sz="1400" dirty="0">
                <a:latin typeface="Arial Narrow" panose="020B0606020202030204" pitchFamily="34" charset="0"/>
              </a:rPr>
              <a:t> </a:t>
            </a:r>
            <a:r>
              <a:rPr lang="en-US" sz="1400" dirty="0" err="1">
                <a:latin typeface="Arial Narrow" panose="020B0606020202030204" pitchFamily="34" charset="0"/>
              </a:rPr>
              <a:t>работников</a:t>
            </a:r>
            <a:r>
              <a:rPr lang="en-US" sz="1400" dirty="0">
                <a:latin typeface="Arial Narrow" panose="020B0606020202030204" pitchFamily="34" charset="0"/>
              </a:rPr>
              <a:t> </a:t>
            </a:r>
            <a:r>
              <a:rPr lang="en-US" sz="1400" dirty="0" err="1">
                <a:latin typeface="Arial Narrow" panose="020B0606020202030204" pitchFamily="34" charset="0"/>
              </a:rPr>
              <a:t>на</a:t>
            </a:r>
            <a:r>
              <a:rPr lang="en-US" sz="1400" dirty="0">
                <a:latin typeface="Arial Narrow" panose="020B0606020202030204" pitchFamily="34" charset="0"/>
              </a:rPr>
              <a:t> </a:t>
            </a:r>
            <a:r>
              <a:rPr lang="en-US" sz="1400" dirty="0" err="1">
                <a:latin typeface="Arial Narrow" panose="020B0606020202030204" pitchFamily="34" charset="0"/>
              </a:rPr>
              <a:t>санитарно-бытовое</a:t>
            </a:r>
            <a:r>
              <a:rPr lang="en-US" sz="1400" dirty="0">
                <a:latin typeface="Arial Narrow" panose="020B0606020202030204" pitchFamily="34" charset="0"/>
              </a:rPr>
              <a:t> </a:t>
            </a:r>
            <a:r>
              <a:rPr lang="en-US" sz="1400" dirty="0" err="1">
                <a:latin typeface="Arial Narrow" panose="020B0606020202030204" pitchFamily="34" charset="0"/>
              </a:rPr>
              <a:t>обслуживание</a:t>
            </a:r>
            <a:endParaRPr lang="ru-RU" sz="1400" dirty="0">
              <a:latin typeface="Arial Narrow" panose="020B0606020202030204" pitchFamily="34" charset="0"/>
            </a:endParaRPr>
          </a:p>
          <a:p>
            <a:endParaRPr lang="ru-RU" dirty="0"/>
          </a:p>
        </p:txBody>
      </p:sp>
      <p:sp>
        <p:nvSpPr>
          <p:cNvPr id="8" name="TextBox 7"/>
          <p:cNvSpPr txBox="1"/>
          <p:nvPr/>
        </p:nvSpPr>
        <p:spPr>
          <a:xfrm>
            <a:off x="526473" y="4888230"/>
            <a:ext cx="8571345" cy="1969770"/>
          </a:xfrm>
          <a:prstGeom prst="rect">
            <a:avLst/>
          </a:prstGeom>
          <a:noFill/>
        </p:spPr>
        <p:txBody>
          <a:bodyPr wrap="square" rtlCol="0">
            <a:spAutoFit/>
          </a:bodyPr>
          <a:lstStyle/>
          <a:p>
            <a:r>
              <a:rPr lang="ru-RU" sz="1400" dirty="0"/>
              <a:t>От 22 ноября 2021 г. </a:t>
            </a:r>
            <a:r>
              <a:rPr lang="en-US" sz="1400" dirty="0"/>
              <a:t>N</a:t>
            </a:r>
            <a:r>
              <a:rPr lang="ru-RU" sz="1400" dirty="0"/>
              <a:t> 377-ФЗ ”О внесении изменений в Трудовой кодекс Российской Федерации“ Х раздел «Охрана труда»</a:t>
            </a:r>
          </a:p>
          <a:p>
            <a:endParaRPr lang="ru-RU" sz="1400" dirty="0"/>
          </a:p>
          <a:p>
            <a:r>
              <a:rPr lang="ru-RU" sz="1200" dirty="0"/>
              <a:t>Статья 22.1. Электронный </a:t>
            </a:r>
            <a:r>
              <a:rPr lang="ru-RU" sz="1200" dirty="0" err="1"/>
              <a:t>документоооорот</a:t>
            </a:r>
            <a:r>
              <a:rPr lang="ru-RU" sz="1200" dirty="0"/>
              <a:t> в сфере трудовых отношений</a:t>
            </a:r>
          </a:p>
          <a:p>
            <a:r>
              <a:rPr lang="ru-RU" sz="1200" dirty="0"/>
              <a:t>Статья 22.2. Порядок введения электронного документооборота и приема на работу к работодателю, использующему электронный документооборот</a:t>
            </a:r>
          </a:p>
          <a:p>
            <a:r>
              <a:rPr lang="ru-RU" sz="1200" dirty="0"/>
              <a:t>Статья 22.3. Взаимодействие работодателя и работника посредством электронного документооборота</a:t>
            </a:r>
          </a:p>
          <a:p>
            <a:endParaRPr lang="ru-RU" sz="1400" dirty="0"/>
          </a:p>
          <a:p>
            <a:endParaRPr lang="ru-RU" dirty="0"/>
          </a:p>
        </p:txBody>
      </p:sp>
    </p:spTree>
    <p:extLst>
      <p:ext uri="{BB962C8B-B14F-4D97-AF65-F5344CB8AC3E}">
        <p14:creationId xmlns:p14="http://schemas.microsoft.com/office/powerpoint/2010/main" val="2719846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74351" y="177804"/>
            <a:ext cx="8134157" cy="625760"/>
          </a:xfrm>
        </p:spPr>
        <p:txBody>
          <a:bodyPr>
            <a:normAutofit fontScale="90000"/>
          </a:bodyPr>
          <a:lstStyle/>
          <a:p>
            <a:r>
              <a:rPr lang="ru-RU" dirty="0"/>
              <a:t>Концепция риск-ориентированного подхода в ТК РФ </a:t>
            </a:r>
            <a:br>
              <a:rPr lang="ru-RU" dirty="0"/>
            </a:br>
            <a:endParaRPr lang="ru-RU" dirty="0"/>
          </a:p>
        </p:txBody>
      </p:sp>
      <p:sp>
        <p:nvSpPr>
          <p:cNvPr id="4" name="Текст 3"/>
          <p:cNvSpPr>
            <a:spLocks noGrp="1"/>
          </p:cNvSpPr>
          <p:nvPr>
            <p:ph type="body" sz="half" idx="2"/>
          </p:nvPr>
        </p:nvSpPr>
        <p:spPr>
          <a:xfrm>
            <a:off x="178571" y="624997"/>
            <a:ext cx="9454957" cy="3865740"/>
          </a:xfrm>
        </p:spPr>
        <p:txBody>
          <a:bodyPr/>
          <a:lstStyle/>
          <a:p>
            <a:r>
              <a:rPr lang="ru-RU" b="1" u="sng" dirty="0"/>
              <a:t>Статья 209. Основные понятия</a:t>
            </a:r>
          </a:p>
          <a:p>
            <a:r>
              <a:rPr lang="ru-RU" u="sng" dirty="0"/>
              <a:t>Требования охраны труда </a:t>
            </a:r>
            <a:r>
              <a:rPr lang="ru-RU" dirty="0"/>
              <a:t>- государственные нормативные требования охраны труда, а также требования охраны труда, установленные </a:t>
            </a:r>
            <a:r>
              <a:rPr lang="ru-RU" dirty="0">
                <a:solidFill>
                  <a:srgbClr val="00B050"/>
                </a:solidFill>
              </a:rPr>
              <a:t>локальными нормативными актами работодателя, в том числе </a:t>
            </a:r>
            <a:r>
              <a:rPr lang="ru-RU" dirty="0"/>
              <a:t>правилами </a:t>
            </a:r>
            <a:r>
              <a:rPr lang="ru-RU" dirty="0">
                <a:solidFill>
                  <a:srgbClr val="00B050"/>
                </a:solidFill>
              </a:rPr>
              <a:t>(стандартами) организации </a:t>
            </a:r>
            <a:r>
              <a:rPr lang="ru-RU" dirty="0"/>
              <a:t>и инструкциями по охране труда.</a:t>
            </a:r>
          </a:p>
          <a:p>
            <a:r>
              <a:rPr lang="ru-RU" u="sng" dirty="0"/>
              <a:t>Опасность</a:t>
            </a:r>
            <a:r>
              <a:rPr lang="ru-RU" dirty="0"/>
              <a:t> - </a:t>
            </a:r>
            <a:r>
              <a:rPr lang="ru-RU" dirty="0">
                <a:solidFill>
                  <a:srgbClr val="00B050"/>
                </a:solidFill>
              </a:rPr>
              <a:t>потенциальный источник нанесения вреда, представляющий угрозу жизни и (или) здоровью работника в процессе трудовой деятельности</a:t>
            </a:r>
            <a:r>
              <a:rPr lang="ru-RU" dirty="0"/>
              <a:t>.</a:t>
            </a:r>
          </a:p>
          <a:p>
            <a:r>
              <a:rPr lang="ru-RU" u="sng" dirty="0"/>
              <a:t>Опасный производственный фактор </a:t>
            </a:r>
            <a:r>
              <a:rPr lang="ru-RU" dirty="0"/>
              <a:t>- фактор </a:t>
            </a:r>
            <a:r>
              <a:rPr lang="ru-RU" dirty="0">
                <a:solidFill>
                  <a:srgbClr val="00B050"/>
                </a:solidFill>
              </a:rPr>
              <a:t>производственной среды или трудового процесса</a:t>
            </a:r>
            <a:r>
              <a:rPr lang="ru-RU" dirty="0"/>
              <a:t>, воздействие которого может привести к травме или смерти работника.</a:t>
            </a:r>
          </a:p>
          <a:p>
            <a:r>
              <a:rPr lang="ru-RU" u="sng" dirty="0"/>
              <a:t>Вредный производственный фактор </a:t>
            </a:r>
            <a:r>
              <a:rPr lang="ru-RU" dirty="0"/>
              <a:t>- фактор </a:t>
            </a:r>
            <a:r>
              <a:rPr lang="ru-RU" dirty="0">
                <a:solidFill>
                  <a:srgbClr val="00B050"/>
                </a:solidFill>
              </a:rPr>
              <a:t>производственной среды </a:t>
            </a:r>
            <a:r>
              <a:rPr lang="ru-RU" dirty="0"/>
              <a:t>или трудового процесса, воздействие которого может привести к </a:t>
            </a:r>
            <a:r>
              <a:rPr lang="ru-RU" dirty="0">
                <a:solidFill>
                  <a:srgbClr val="00B050"/>
                </a:solidFill>
              </a:rPr>
              <a:t>профессиональному</a:t>
            </a:r>
            <a:r>
              <a:rPr lang="ru-RU" dirty="0"/>
              <a:t> заболеванию работника.</a:t>
            </a:r>
          </a:p>
          <a:p>
            <a:r>
              <a:rPr lang="ru-RU" u="sng" dirty="0"/>
              <a:t>Управление профессиональными рисками </a:t>
            </a:r>
            <a:r>
              <a:rPr lang="ru-RU" dirty="0"/>
              <a:t>- комплекс взаимосвязанных мероприятий и </a:t>
            </a:r>
            <a:r>
              <a:rPr lang="ru-RU" dirty="0">
                <a:solidFill>
                  <a:srgbClr val="00B050"/>
                </a:solidFill>
              </a:rPr>
              <a:t>процедур</a:t>
            </a:r>
            <a:r>
              <a:rPr lang="ru-RU" dirty="0"/>
              <a:t>, являющихся элементами системы управления охраной труда и включающих в себя </a:t>
            </a:r>
            <a:r>
              <a:rPr lang="ru-RU" dirty="0">
                <a:solidFill>
                  <a:srgbClr val="00B050"/>
                </a:solidFill>
              </a:rPr>
              <a:t>выявление опасностей, оценку профессиональных рисков и применение мер</a:t>
            </a:r>
            <a:r>
              <a:rPr lang="ru-RU" dirty="0"/>
              <a:t> по снижению уровней профессиональных рисков </a:t>
            </a:r>
            <a:r>
              <a:rPr lang="ru-RU" dirty="0">
                <a:solidFill>
                  <a:srgbClr val="00B050"/>
                </a:solidFill>
              </a:rPr>
              <a:t>или недопущению повышения их уровней, мониторинг и пересмотр выявленных профессиональных рисков</a:t>
            </a:r>
            <a:r>
              <a:rPr lang="ru-RU" dirty="0"/>
              <a:t>.</a:t>
            </a:r>
          </a:p>
          <a:p>
            <a:endParaRPr lang="ru-RU" dirty="0"/>
          </a:p>
        </p:txBody>
      </p:sp>
      <p:sp>
        <p:nvSpPr>
          <p:cNvPr id="5" name="TextBox 4"/>
          <p:cNvSpPr txBox="1"/>
          <p:nvPr/>
        </p:nvSpPr>
        <p:spPr>
          <a:xfrm>
            <a:off x="314036" y="4490736"/>
            <a:ext cx="3629891" cy="1107996"/>
          </a:xfrm>
          <a:prstGeom prst="rect">
            <a:avLst/>
          </a:prstGeom>
          <a:noFill/>
        </p:spPr>
        <p:txBody>
          <a:bodyPr wrap="square" rtlCol="0">
            <a:spAutoFit/>
          </a:bodyPr>
          <a:lstStyle/>
          <a:p>
            <a:r>
              <a:rPr lang="ru-RU" sz="1100" b="1" dirty="0"/>
              <a:t>Профессиональный риск</a:t>
            </a:r>
            <a:r>
              <a:rPr lang="ru-RU" sz="1100" dirty="0"/>
              <a:t> - вероятность причинения вреда </a:t>
            </a:r>
            <a:r>
              <a:rPr lang="ru-RU" sz="1100" dirty="0">
                <a:solidFill>
                  <a:srgbClr val="00B050"/>
                </a:solidFill>
              </a:rPr>
              <a:t>жизни и (или)</a:t>
            </a:r>
            <a:r>
              <a:rPr lang="ru-RU" sz="1100" dirty="0"/>
              <a:t> здоровью </a:t>
            </a:r>
            <a:r>
              <a:rPr lang="ru-RU" sz="1100" dirty="0">
                <a:solidFill>
                  <a:srgbClr val="00B050"/>
                </a:solidFill>
              </a:rPr>
              <a:t>работника</a:t>
            </a:r>
            <a:r>
              <a:rPr lang="ru-RU" sz="1100" dirty="0"/>
              <a:t> в результате воздействия </a:t>
            </a:r>
            <a:r>
              <a:rPr lang="ru-RU" sz="1100" dirty="0">
                <a:solidFill>
                  <a:srgbClr val="00B050"/>
                </a:solidFill>
              </a:rPr>
              <a:t>на него вредного </a:t>
            </a:r>
            <a:r>
              <a:rPr lang="ru-RU" sz="1100" dirty="0"/>
              <a:t>и (или) </a:t>
            </a:r>
            <a:r>
              <a:rPr lang="ru-RU" sz="1100" dirty="0">
                <a:solidFill>
                  <a:srgbClr val="00B050"/>
                </a:solidFill>
              </a:rPr>
              <a:t>опасного производственного фактора </a:t>
            </a:r>
            <a:r>
              <a:rPr lang="ru-RU" sz="1100" dirty="0"/>
              <a:t>при исполнении </a:t>
            </a:r>
            <a:r>
              <a:rPr lang="ru-RU" sz="1100" dirty="0">
                <a:solidFill>
                  <a:srgbClr val="00B050"/>
                </a:solidFill>
              </a:rPr>
              <a:t>им своей трудовой </a:t>
            </a:r>
            <a:r>
              <a:rPr lang="ru-RU" sz="1100" dirty="0"/>
              <a:t>функции с учетом </a:t>
            </a:r>
            <a:r>
              <a:rPr lang="ru-RU" sz="1100" dirty="0">
                <a:solidFill>
                  <a:schemeClr val="accent2"/>
                </a:solidFill>
              </a:rPr>
              <a:t>возможной тяжести повреждения здоровья</a:t>
            </a:r>
            <a:r>
              <a:rPr lang="ru-RU" sz="1100" dirty="0"/>
              <a:t>.</a:t>
            </a:r>
          </a:p>
        </p:txBody>
      </p:sp>
      <p:sp>
        <p:nvSpPr>
          <p:cNvPr id="6" name="TextBox 5"/>
          <p:cNvSpPr txBox="1"/>
          <p:nvPr/>
        </p:nvSpPr>
        <p:spPr>
          <a:xfrm>
            <a:off x="4030133" y="4490736"/>
            <a:ext cx="4747491" cy="954107"/>
          </a:xfrm>
          <a:prstGeom prst="rect">
            <a:avLst/>
          </a:prstGeom>
          <a:noFill/>
        </p:spPr>
        <p:txBody>
          <a:bodyPr wrap="square" rtlCol="0">
            <a:spAutoFit/>
          </a:bodyPr>
          <a:lstStyle/>
          <a:p>
            <a:r>
              <a:rPr lang="ru-RU" sz="1200" b="1" dirty="0"/>
              <a:t>Действующее</a:t>
            </a:r>
            <a:r>
              <a:rPr lang="ru-RU" sz="1200" dirty="0"/>
              <a:t> - </a:t>
            </a:r>
            <a:r>
              <a:rPr lang="ru-RU" sz="1100" dirty="0"/>
              <a:t>Средства индивидуальной и коллективной защиты работников –технические средства, используемые для предотвращения или уменьшения воздействия на работников вредных и /(или) опасных производственных факторов, а также для защиты от загрязнения</a:t>
            </a:r>
          </a:p>
        </p:txBody>
      </p:sp>
      <p:sp>
        <p:nvSpPr>
          <p:cNvPr id="7" name="TextBox 6"/>
          <p:cNvSpPr txBox="1"/>
          <p:nvPr/>
        </p:nvSpPr>
        <p:spPr>
          <a:xfrm>
            <a:off x="2229041" y="5746729"/>
            <a:ext cx="4747491" cy="738664"/>
          </a:xfrm>
          <a:prstGeom prst="rect">
            <a:avLst/>
          </a:prstGeom>
          <a:noFill/>
        </p:spPr>
        <p:txBody>
          <a:bodyPr wrap="square" rtlCol="0">
            <a:spAutoFit/>
          </a:bodyPr>
          <a:lstStyle/>
          <a:p>
            <a:r>
              <a:rPr lang="ru-RU" sz="1050" b="1" dirty="0"/>
              <a:t>Действующее</a:t>
            </a:r>
            <a:r>
              <a:rPr lang="ru-RU" sz="1050" dirty="0"/>
              <a:t> - Управление профессиональными рисками - комплекс взаимосвязанных мероприятий, являющихся элементами системы управления охраной труда и включающих в себя меры по выявлению, оценке ц снижению уровней профессиональных рисков.</a:t>
            </a:r>
          </a:p>
        </p:txBody>
      </p:sp>
    </p:spTree>
    <p:extLst>
      <p:ext uri="{BB962C8B-B14F-4D97-AF65-F5344CB8AC3E}">
        <p14:creationId xmlns:p14="http://schemas.microsoft.com/office/powerpoint/2010/main" val="330887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37458" y="940130"/>
            <a:ext cx="9601200" cy="5204500"/>
          </a:xfrm>
        </p:spPr>
        <p:style>
          <a:lnRef idx="2">
            <a:schemeClr val="accent2"/>
          </a:lnRef>
          <a:fillRef idx="1">
            <a:schemeClr val="lt1"/>
          </a:fillRef>
          <a:effectRef idx="0">
            <a:schemeClr val="accent2"/>
          </a:effectRef>
          <a:fontRef idx="minor">
            <a:schemeClr val="dk1"/>
          </a:fontRef>
        </p:style>
        <p:txBody>
          <a:bodyPr>
            <a:normAutofit/>
          </a:bodyPr>
          <a:lstStyle/>
          <a:p>
            <a:r>
              <a:rPr lang="ru-RU" sz="1600" b="1" u="sng" dirty="0">
                <a:solidFill>
                  <a:schemeClr val="tx1"/>
                </a:solidFill>
              </a:rPr>
              <a:t>Статья 209.1. Основные принципы обеспечения безопасности труда</a:t>
            </a:r>
          </a:p>
          <a:p>
            <a:r>
              <a:rPr lang="ru-RU" sz="1600" dirty="0">
                <a:solidFill>
                  <a:schemeClr val="tx1"/>
                </a:solidFill>
              </a:rPr>
              <a:t>Основными принципами обеспечения безопасности труда являются:</a:t>
            </a:r>
          </a:p>
          <a:p>
            <a:pPr marL="285750" lvl="0" indent="-285750" fontAlgn="base">
              <a:buFont typeface="Arial" panose="020B0604020202020204" pitchFamily="34" charset="0"/>
              <a:buChar char="•"/>
            </a:pPr>
            <a:r>
              <a:rPr lang="ru-RU" sz="1600" dirty="0">
                <a:solidFill>
                  <a:schemeClr val="tx1"/>
                </a:solidFill>
              </a:rPr>
              <a:t>- </a:t>
            </a:r>
            <a:r>
              <a:rPr lang="en-US" sz="1600" dirty="0" err="1">
                <a:solidFill>
                  <a:schemeClr val="tx1"/>
                </a:solidFill>
              </a:rPr>
              <a:t>предупреждение</a:t>
            </a:r>
            <a:r>
              <a:rPr lang="en-US" sz="1600" dirty="0">
                <a:solidFill>
                  <a:schemeClr val="tx1"/>
                </a:solidFill>
              </a:rPr>
              <a:t> и </a:t>
            </a:r>
            <a:r>
              <a:rPr lang="en-US" sz="1600" dirty="0" err="1">
                <a:solidFill>
                  <a:schemeClr val="tx1"/>
                </a:solidFill>
              </a:rPr>
              <a:t>профилактика</a:t>
            </a:r>
            <a:r>
              <a:rPr lang="en-US" sz="1600" dirty="0">
                <a:solidFill>
                  <a:schemeClr val="tx1"/>
                </a:solidFill>
              </a:rPr>
              <a:t> </a:t>
            </a:r>
            <a:r>
              <a:rPr lang="en-US" sz="1600" dirty="0" err="1">
                <a:solidFill>
                  <a:schemeClr val="tx1"/>
                </a:solidFill>
              </a:rPr>
              <a:t>опасностей</a:t>
            </a:r>
            <a:r>
              <a:rPr lang="en-US" sz="1600" dirty="0">
                <a:solidFill>
                  <a:schemeClr val="tx1"/>
                </a:solidFill>
              </a:rPr>
              <a:t>;</a:t>
            </a:r>
            <a:endParaRPr lang="ru-RU" sz="1600" dirty="0">
              <a:solidFill>
                <a:schemeClr val="tx1"/>
              </a:solidFill>
            </a:endParaRPr>
          </a:p>
          <a:p>
            <a:pPr marL="285750" lvl="0" indent="-285750" fontAlgn="base">
              <a:buFont typeface="Arial" panose="020B0604020202020204" pitchFamily="34" charset="0"/>
              <a:buChar char="•"/>
            </a:pPr>
            <a:r>
              <a:rPr lang="ru-RU" sz="1600" dirty="0">
                <a:solidFill>
                  <a:schemeClr val="tx1"/>
                </a:solidFill>
              </a:rPr>
              <a:t>- </a:t>
            </a:r>
            <a:r>
              <a:rPr lang="en-US" sz="1600" dirty="0" err="1">
                <a:solidFill>
                  <a:schemeClr val="tx1"/>
                </a:solidFill>
              </a:rPr>
              <a:t>минимизация</a:t>
            </a:r>
            <a:r>
              <a:rPr lang="en-US" sz="1600" dirty="0">
                <a:solidFill>
                  <a:schemeClr val="tx1"/>
                </a:solidFill>
              </a:rPr>
              <a:t> </a:t>
            </a:r>
            <a:r>
              <a:rPr lang="en-US" sz="1600" dirty="0" err="1">
                <a:solidFill>
                  <a:schemeClr val="tx1"/>
                </a:solidFill>
              </a:rPr>
              <a:t>повреждения</a:t>
            </a:r>
            <a:r>
              <a:rPr lang="en-US" sz="1600" dirty="0">
                <a:solidFill>
                  <a:schemeClr val="tx1"/>
                </a:solidFill>
              </a:rPr>
              <a:t> </a:t>
            </a:r>
            <a:r>
              <a:rPr lang="en-US" sz="1600" dirty="0" err="1">
                <a:solidFill>
                  <a:schemeClr val="tx1"/>
                </a:solidFill>
              </a:rPr>
              <a:t>здоровья</a:t>
            </a:r>
            <a:r>
              <a:rPr lang="en-US" sz="1600" dirty="0">
                <a:solidFill>
                  <a:schemeClr val="tx1"/>
                </a:solidFill>
              </a:rPr>
              <a:t> </a:t>
            </a:r>
            <a:r>
              <a:rPr lang="en-US" sz="1600" dirty="0" err="1">
                <a:solidFill>
                  <a:schemeClr val="tx1"/>
                </a:solidFill>
              </a:rPr>
              <a:t>работников</a:t>
            </a:r>
            <a:r>
              <a:rPr lang="en-US" sz="1600" dirty="0">
                <a:solidFill>
                  <a:schemeClr val="tx1"/>
                </a:solidFill>
              </a:rPr>
              <a:t>.</a:t>
            </a:r>
            <a:endParaRPr lang="ru-RU" sz="1600" dirty="0">
              <a:solidFill>
                <a:schemeClr val="tx1"/>
              </a:solidFill>
            </a:endParaRPr>
          </a:p>
          <a:p>
            <a:r>
              <a:rPr lang="ru-RU" sz="1600" dirty="0" smtClean="0">
                <a:solidFill>
                  <a:schemeClr val="tx1"/>
                </a:solidFill>
              </a:rPr>
              <a:t>1. </a:t>
            </a:r>
            <a:r>
              <a:rPr lang="ru-RU" sz="1600" i="1" dirty="0" smtClean="0">
                <a:solidFill>
                  <a:schemeClr val="tx1"/>
                </a:solidFill>
              </a:rPr>
              <a:t>Принцип </a:t>
            </a:r>
            <a:r>
              <a:rPr lang="ru-RU" sz="1600" i="1" dirty="0">
                <a:solidFill>
                  <a:schemeClr val="tx1"/>
                </a:solidFill>
              </a:rPr>
              <a:t>предупреждения и профилактики опасностей означает, что работодатель систематически должен реализовывать мероприятия по улучшению условий труда, включая ликвидацию или снижение уровней профессиональных рисков или недопущение повышения их уровней, с соблюдением приоритетности реализации таких мероприятий.</a:t>
            </a:r>
          </a:p>
          <a:p>
            <a:r>
              <a:rPr lang="ru-RU" sz="1600" dirty="0" smtClean="0">
                <a:solidFill>
                  <a:schemeClr val="tx1"/>
                </a:solidFill>
              </a:rPr>
              <a:t>2. </a:t>
            </a:r>
            <a:r>
              <a:rPr lang="ru-RU" sz="1600" i="1" dirty="0" smtClean="0">
                <a:solidFill>
                  <a:schemeClr val="tx1"/>
                </a:solidFill>
              </a:rPr>
              <a:t>Принцип </a:t>
            </a:r>
            <a:r>
              <a:rPr lang="ru-RU" sz="1600" i="1" dirty="0">
                <a:solidFill>
                  <a:schemeClr val="tx1"/>
                </a:solidFill>
              </a:rPr>
              <a:t>минимизации повреждения здоровья работников означает, что работодателем должны быть предусмотрены меры, обеспечивающие постоянную готовность к локализации (минимизации) и ликвидации последствий реализации профессиональных рисков.</a:t>
            </a:r>
          </a:p>
          <a:p>
            <a:r>
              <a:rPr lang="ru-RU" sz="1600" i="1" dirty="0">
                <a:solidFill>
                  <a:schemeClr val="tx1"/>
                </a:solidFill>
              </a:rPr>
              <a:t>Приоритетность реализации мероприятий </a:t>
            </a:r>
            <a:r>
              <a:rPr lang="ru-RU" sz="1600" dirty="0">
                <a:solidFill>
                  <a:schemeClr val="tx1"/>
                </a:solidFill>
              </a:rPr>
              <a:t>по улучшению условий и охраны труда, ликвидации или снижению уровней профессиональных рисков либо недопущению повышения их уровней устанавливается в примерном перечне, указанном в части третьей статьи 225 (финансирование мероприятий) настоящего Кодекса. (Примерный перечень устанавливается Минтрудом России. В проекте 34 позиции)</a:t>
            </a:r>
          </a:p>
        </p:txBody>
      </p:sp>
      <p:sp>
        <p:nvSpPr>
          <p:cNvPr id="5" name="TextBox 4"/>
          <p:cNvSpPr txBox="1"/>
          <p:nvPr/>
        </p:nvSpPr>
        <p:spPr>
          <a:xfrm>
            <a:off x="3583710" y="341746"/>
            <a:ext cx="7333672" cy="369332"/>
          </a:xfrm>
          <a:prstGeom prst="rect">
            <a:avLst/>
          </a:prstGeom>
          <a:noFill/>
        </p:spPr>
        <p:txBody>
          <a:bodyPr wrap="square" rtlCol="0">
            <a:spAutoFit/>
          </a:bodyPr>
          <a:lstStyle/>
          <a:p>
            <a:r>
              <a:rPr lang="ru-RU" i="1" dirty="0"/>
              <a:t>Концепция риск-ориентированного подхода в ТК РФ </a:t>
            </a:r>
          </a:p>
        </p:txBody>
      </p:sp>
    </p:spTree>
    <p:extLst>
      <p:ext uri="{BB962C8B-B14F-4D97-AF65-F5344CB8AC3E}">
        <p14:creationId xmlns:p14="http://schemas.microsoft.com/office/powerpoint/2010/main" val="2467679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21875" y="999303"/>
            <a:ext cx="4495014" cy="5593571"/>
          </a:xfrm>
          <a:prstGeom prst="rect">
            <a:avLst/>
          </a:prstGeom>
        </p:spPr>
      </p:pic>
      <p:sp>
        <p:nvSpPr>
          <p:cNvPr id="8" name="TextBox 7"/>
          <p:cNvSpPr txBox="1"/>
          <p:nvPr/>
        </p:nvSpPr>
        <p:spPr>
          <a:xfrm>
            <a:off x="611148" y="537638"/>
            <a:ext cx="4110182" cy="461665"/>
          </a:xfrm>
          <a:prstGeom prst="rect">
            <a:avLst/>
          </a:prstGeom>
          <a:noFill/>
        </p:spPr>
        <p:txBody>
          <a:bodyPr wrap="square" rtlCol="0">
            <a:spAutoFit/>
          </a:bodyPr>
          <a:lstStyle/>
          <a:p>
            <a:r>
              <a:rPr lang="ru-RU" sz="1200" dirty="0"/>
              <a:t>Динамика показателей производственного </a:t>
            </a:r>
          </a:p>
          <a:p>
            <a:r>
              <a:rPr lang="ru-RU" sz="1200" dirty="0"/>
              <a:t>травматизма (по данным Росстата) </a:t>
            </a:r>
          </a:p>
        </p:txBody>
      </p:sp>
      <p:sp>
        <p:nvSpPr>
          <p:cNvPr id="9" name="TextBox 8"/>
          <p:cNvSpPr txBox="1"/>
          <p:nvPr/>
        </p:nvSpPr>
        <p:spPr>
          <a:xfrm>
            <a:off x="4721330" y="676137"/>
            <a:ext cx="2907906" cy="1200329"/>
          </a:xfrm>
          <a:prstGeom prst="rect">
            <a:avLst/>
          </a:prstGeom>
          <a:noFill/>
        </p:spPr>
        <p:txBody>
          <a:bodyPr wrap="square" rtlCol="0">
            <a:spAutoFit/>
          </a:bodyPr>
          <a:lstStyle/>
          <a:p>
            <a:r>
              <a:rPr lang="ru-RU" sz="1200" dirty="0"/>
              <a:t>Численность пострадавших с утратой трудоспособности на 1 рабочий день и более и со смертельным исходом</a:t>
            </a:r>
          </a:p>
          <a:p>
            <a:endParaRPr lang="ru-RU" sz="1200" dirty="0"/>
          </a:p>
          <a:p>
            <a:endParaRPr lang="ru-RU" sz="1200" dirty="0"/>
          </a:p>
          <a:p>
            <a:r>
              <a:rPr lang="ru-RU" sz="1200" dirty="0"/>
              <a:t>Из них со смертельным исходом </a:t>
            </a:r>
          </a:p>
        </p:txBody>
      </p:sp>
      <p:sp>
        <p:nvSpPr>
          <p:cNvPr id="10" name="TextBox 9"/>
          <p:cNvSpPr txBox="1"/>
          <p:nvPr/>
        </p:nvSpPr>
        <p:spPr>
          <a:xfrm>
            <a:off x="7740073" y="768470"/>
            <a:ext cx="2115127" cy="1323439"/>
          </a:xfrm>
          <a:prstGeom prst="rect">
            <a:avLst/>
          </a:prstGeom>
          <a:noFill/>
        </p:spPr>
        <p:txBody>
          <a:bodyPr wrap="square" rtlCol="0">
            <a:spAutoFit/>
          </a:bodyPr>
          <a:lstStyle/>
          <a:p>
            <a:pPr marL="342900" indent="-342900">
              <a:buAutoNum type="arabicPlain" startAt="2020"/>
            </a:pPr>
            <a:r>
              <a:rPr lang="ru-RU" sz="1600" dirty="0"/>
              <a:t>  20,5  </a:t>
            </a:r>
            <a:r>
              <a:rPr lang="ru-RU" sz="1600" dirty="0" err="1"/>
              <a:t>тыс.чел</a:t>
            </a:r>
            <a:endParaRPr lang="ru-RU" sz="1600" dirty="0"/>
          </a:p>
          <a:p>
            <a:pPr marL="342900" indent="-342900">
              <a:buAutoNum type="arabicPlain" startAt="2000"/>
            </a:pPr>
            <a:r>
              <a:rPr lang="ru-RU" sz="1600" dirty="0"/>
              <a:t>  151,8 </a:t>
            </a:r>
            <a:r>
              <a:rPr lang="ru-RU" sz="1600" dirty="0" err="1"/>
              <a:t>тыс.чел</a:t>
            </a:r>
            <a:endParaRPr lang="ru-RU" sz="1600" dirty="0"/>
          </a:p>
          <a:p>
            <a:endParaRPr lang="ru-RU" sz="1600" dirty="0"/>
          </a:p>
          <a:p>
            <a:r>
              <a:rPr lang="ru-RU" sz="1600" dirty="0"/>
              <a:t>2020   0,91 </a:t>
            </a:r>
            <a:r>
              <a:rPr lang="ru-RU" sz="1600" dirty="0" err="1"/>
              <a:t>тыс.чел</a:t>
            </a:r>
            <a:endParaRPr lang="ru-RU" sz="1600" dirty="0"/>
          </a:p>
          <a:p>
            <a:pPr marL="342900" indent="-342900">
              <a:buAutoNum type="arabicPlain" startAt="2000"/>
            </a:pPr>
            <a:r>
              <a:rPr lang="ru-RU" sz="1600" dirty="0"/>
              <a:t>   4,40 </a:t>
            </a:r>
            <a:r>
              <a:rPr lang="ru-RU" sz="1600" dirty="0" err="1"/>
              <a:t>тыс.чел</a:t>
            </a:r>
            <a:endParaRPr lang="ru-RU" sz="1600" dirty="0"/>
          </a:p>
        </p:txBody>
      </p:sp>
      <p:graphicFrame>
        <p:nvGraphicFramePr>
          <p:cNvPr id="14" name="Таблица 13"/>
          <p:cNvGraphicFramePr>
            <a:graphicFrameLocks noGrp="1"/>
          </p:cNvGraphicFramePr>
          <p:nvPr>
            <p:extLst>
              <p:ext uri="{D42A27DB-BD31-4B8C-83A1-F6EECF244321}">
                <p14:modId xmlns:p14="http://schemas.microsoft.com/office/powerpoint/2010/main" val="538216474"/>
              </p:ext>
            </p:extLst>
          </p:nvPr>
        </p:nvGraphicFramePr>
        <p:xfrm>
          <a:off x="4913746" y="2351900"/>
          <a:ext cx="4623810" cy="962279"/>
        </p:xfrm>
        <a:graphic>
          <a:graphicData uri="http://schemas.openxmlformats.org/drawingml/2006/table">
            <a:tbl>
              <a:tblPr>
                <a:tableStyleId>{5C22544A-7EE6-4342-B048-85BDC9FD1C3A}</a:tableStyleId>
              </a:tblPr>
              <a:tblGrid>
                <a:gridCol w="4623810">
                  <a:extLst>
                    <a:ext uri="{9D8B030D-6E8A-4147-A177-3AD203B41FA5}">
                      <a16:colId xmlns="" xmlns:a16="http://schemas.microsoft.com/office/drawing/2014/main" val="692390624"/>
                    </a:ext>
                  </a:extLst>
                </a:gridCol>
              </a:tblGrid>
              <a:tr h="0">
                <a:tc>
                  <a:txBody>
                    <a:bodyPr/>
                    <a:lstStyle/>
                    <a:p>
                      <a:pPr marR="243840" algn="just">
                        <a:lnSpc>
                          <a:spcPct val="90000"/>
                        </a:lnSpc>
                        <a:spcAft>
                          <a:spcPts val="0"/>
                        </a:spcAft>
                      </a:pPr>
                      <a:r>
                        <a:rPr lang="ru-RU" sz="1100" dirty="0">
                          <a:effectLst/>
                        </a:rPr>
                        <a:t>По данным </a:t>
                      </a:r>
                      <a:r>
                        <a:rPr lang="ru-RU" sz="1100" dirty="0" err="1">
                          <a:effectLst/>
                        </a:rPr>
                        <a:t>Роструда</a:t>
                      </a:r>
                      <a:r>
                        <a:rPr lang="ru-RU" sz="1100" dirty="0">
                          <a:effectLst/>
                        </a:rPr>
                        <a:t>, в 2020 году зарегистрирован 5 171 несчастный случай с тяжелыми последствиями:</a:t>
                      </a:r>
                    </a:p>
                    <a:p>
                      <a:pPr marR="243840" algn="just">
                        <a:lnSpc>
                          <a:spcPct val="90000"/>
                        </a:lnSpc>
                        <a:spcAft>
                          <a:spcPts val="0"/>
                        </a:spcAft>
                      </a:pPr>
                      <a:r>
                        <a:rPr lang="ru-RU" sz="1100" dirty="0">
                          <a:effectLst/>
                        </a:rPr>
                        <a:t>61 групповой несчастный случай, в которых пострадало со смертельным исходом 260 работников,</a:t>
                      </a:r>
                    </a:p>
                    <a:p>
                      <a:pPr algn="l">
                        <a:lnSpc>
                          <a:spcPct val="107000"/>
                        </a:lnSpc>
                        <a:spcAft>
                          <a:spcPts val="0"/>
                        </a:spcAft>
                      </a:pPr>
                      <a:r>
                        <a:rPr lang="ru-RU" sz="1100" dirty="0">
                          <a:effectLst/>
                        </a:rPr>
                        <a:t>З 594 несчастных случая с тяжелым исходом</a:t>
                      </a:r>
                    </a:p>
                    <a:p>
                      <a:pPr marL="10795" algn="l">
                        <a:lnSpc>
                          <a:spcPct val="107000"/>
                        </a:lnSpc>
                        <a:spcAft>
                          <a:spcPts val="715"/>
                        </a:spcAft>
                      </a:pPr>
                      <a:r>
                        <a:rPr lang="ru-RU" sz="1100" dirty="0">
                          <a:effectLst/>
                        </a:rPr>
                        <a:t>1 216 несчастных случаев со смертельным исходом,</a:t>
                      </a:r>
                      <a:endParaRPr lang="ru-RU" sz="1100" dirty="0">
                        <a:solidFill>
                          <a:srgbClr val="000000"/>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 xmlns:a16="http://schemas.microsoft.com/office/drawing/2014/main" val="797172276"/>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705013532"/>
              </p:ext>
            </p:extLst>
          </p:nvPr>
        </p:nvGraphicFramePr>
        <p:xfrm>
          <a:off x="7362249" y="3600894"/>
          <a:ext cx="2585315" cy="586994"/>
        </p:xfrm>
        <a:graphic>
          <a:graphicData uri="http://schemas.openxmlformats.org/drawingml/2006/table">
            <a:tbl>
              <a:tblPr>
                <a:tableStyleId>{5C22544A-7EE6-4342-B048-85BDC9FD1C3A}</a:tableStyleId>
              </a:tblPr>
              <a:tblGrid>
                <a:gridCol w="2585315">
                  <a:extLst>
                    <a:ext uri="{9D8B030D-6E8A-4147-A177-3AD203B41FA5}">
                      <a16:colId xmlns="" xmlns:a16="http://schemas.microsoft.com/office/drawing/2014/main" val="1428618283"/>
                    </a:ext>
                  </a:extLst>
                </a:gridCol>
              </a:tblGrid>
              <a:tr h="528129">
                <a:tc>
                  <a:txBody>
                    <a:bodyPr/>
                    <a:lstStyle/>
                    <a:p>
                      <a:pPr marR="281305" algn="l">
                        <a:lnSpc>
                          <a:spcPct val="107000"/>
                        </a:lnSpc>
                        <a:spcAft>
                          <a:spcPts val="0"/>
                        </a:spcAft>
                      </a:pPr>
                      <a:r>
                        <a:rPr lang="ru-RU" sz="900" dirty="0">
                          <a:effectLst/>
                        </a:rPr>
                        <a:t>Число пострадавших на производстве со смертельным исходом в 2020 году в разрезе видом экономической деятельности ( по данным </a:t>
                      </a:r>
                      <a:r>
                        <a:rPr lang="ru-RU" sz="900" dirty="0" err="1">
                          <a:effectLst/>
                        </a:rPr>
                        <a:t>Роструда</a:t>
                      </a:r>
                      <a:r>
                        <a:rPr lang="ru-RU" sz="900" dirty="0">
                          <a:effectLst/>
                        </a:rPr>
                        <a:t>)</a:t>
                      </a:r>
                      <a:endParaRPr lang="ru-RU" sz="1100" dirty="0">
                        <a:solidFill>
                          <a:srgbClr val="000000"/>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 xmlns:a16="http://schemas.microsoft.com/office/drawing/2014/main" val="1437775271"/>
                  </a:ext>
                </a:extLst>
              </a:tr>
            </a:tbl>
          </a:graphicData>
        </a:graphic>
      </p:graphicFrame>
      <p:sp>
        <p:nvSpPr>
          <p:cNvPr id="22" name="Rectangle 9"/>
          <p:cNvSpPr>
            <a:spLocks noChangeArrowheads="1"/>
          </p:cNvSpPr>
          <p:nvPr/>
        </p:nvSpPr>
        <p:spPr bwMode="auto">
          <a:xfrm>
            <a:off x="5094432" y="42822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23" name="Group 237870"/>
          <p:cNvGrpSpPr>
            <a:grpSpLocks/>
          </p:cNvGrpSpPr>
          <p:nvPr/>
        </p:nvGrpSpPr>
        <p:grpSpPr bwMode="auto">
          <a:xfrm>
            <a:off x="5094432" y="4282207"/>
            <a:ext cx="4262438" cy="1428750"/>
            <a:chOff x="0" y="0"/>
            <a:chExt cx="42630" cy="14286"/>
          </a:xfrm>
        </p:grpSpPr>
        <p:pic>
          <p:nvPicPr>
            <p:cNvPr id="24" name="Picture 237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448" cy="142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371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0" y="196"/>
              <a:ext cx="17550" cy="1389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7" name="Таблица 26"/>
          <p:cNvGraphicFramePr>
            <a:graphicFrameLocks noGrp="1"/>
          </p:cNvGraphicFramePr>
          <p:nvPr>
            <p:extLst>
              <p:ext uri="{D42A27DB-BD31-4B8C-83A1-F6EECF244321}">
                <p14:modId xmlns:p14="http://schemas.microsoft.com/office/powerpoint/2010/main" val="807171928"/>
              </p:ext>
            </p:extLst>
          </p:nvPr>
        </p:nvGraphicFramePr>
        <p:xfrm>
          <a:off x="5073942" y="3695430"/>
          <a:ext cx="2128111" cy="391186"/>
        </p:xfrm>
        <a:graphic>
          <a:graphicData uri="http://schemas.openxmlformats.org/drawingml/2006/table">
            <a:tbl>
              <a:tblPr>
                <a:tableStyleId>{5C22544A-7EE6-4342-B048-85BDC9FD1C3A}</a:tableStyleId>
              </a:tblPr>
              <a:tblGrid>
                <a:gridCol w="2128111">
                  <a:extLst>
                    <a:ext uri="{9D8B030D-6E8A-4147-A177-3AD203B41FA5}">
                      <a16:colId xmlns="" xmlns:a16="http://schemas.microsoft.com/office/drawing/2014/main" val="1563440265"/>
                    </a:ext>
                  </a:extLst>
                </a:gridCol>
              </a:tblGrid>
              <a:tr h="391186">
                <a:tc>
                  <a:txBody>
                    <a:bodyPr/>
                    <a:lstStyle/>
                    <a:p>
                      <a:pPr algn="l">
                        <a:lnSpc>
                          <a:spcPct val="107000"/>
                        </a:lnSpc>
                        <a:spcAft>
                          <a:spcPts val="0"/>
                        </a:spcAft>
                        <a:tabLst>
                          <a:tab pos="657225" algn="ctr"/>
                          <a:tab pos="802005" algn="ctr"/>
                          <a:tab pos="2721610" algn="ctr"/>
                          <a:tab pos="3319780" algn="ctr"/>
                        </a:tabLst>
                      </a:pPr>
                      <a:r>
                        <a:rPr lang="ru-RU" sz="900" dirty="0">
                          <a:effectLst/>
                        </a:rPr>
                        <a:t>	Виды происшествий в 2020 году</a:t>
                      </a:r>
                      <a:r>
                        <a:rPr lang="ru-RU" sz="900" baseline="0" dirty="0">
                          <a:effectLst/>
                        </a:rPr>
                        <a:t> (по данным </a:t>
                      </a:r>
                      <a:r>
                        <a:rPr lang="ru-RU" sz="900" baseline="0" dirty="0" err="1">
                          <a:effectLst/>
                        </a:rPr>
                        <a:t>Роструда</a:t>
                      </a:r>
                      <a:r>
                        <a:rPr lang="ru-RU" sz="900" baseline="0" dirty="0">
                          <a:effectLst/>
                        </a:rPr>
                        <a:t>)</a:t>
                      </a:r>
                      <a:endParaRPr lang="ru-RU" sz="1100" dirty="0">
                        <a:effectLst/>
                      </a:endParaRPr>
                    </a:p>
                  </a:txBody>
                  <a:tcPr marL="0" marR="0" marT="0" marB="0"/>
                </a:tc>
                <a:extLst>
                  <a:ext uri="{0D108BD9-81ED-4DB2-BD59-A6C34878D82A}">
                    <a16:rowId xmlns="" xmlns:a16="http://schemas.microsoft.com/office/drawing/2014/main" val="879714454"/>
                  </a:ext>
                </a:extLst>
              </a:tr>
            </a:tbl>
          </a:graphicData>
        </a:graphic>
      </p:graphicFrame>
    </p:spTree>
    <p:extLst>
      <p:ext uri="{BB962C8B-B14F-4D97-AF65-F5344CB8AC3E}">
        <p14:creationId xmlns:p14="http://schemas.microsoft.com/office/powerpoint/2010/main" val="3943082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81769" y="600365"/>
            <a:ext cx="9528849" cy="5541816"/>
          </a:xfrm>
        </p:spPr>
        <p:style>
          <a:lnRef idx="2">
            <a:schemeClr val="accent2"/>
          </a:lnRef>
          <a:fillRef idx="1">
            <a:schemeClr val="lt1"/>
          </a:fillRef>
          <a:effectRef idx="0">
            <a:schemeClr val="accent2"/>
          </a:effectRef>
          <a:fontRef idx="minor">
            <a:schemeClr val="dk1"/>
          </a:fontRef>
        </p:style>
        <p:txBody>
          <a:bodyPr/>
          <a:lstStyle/>
          <a:p>
            <a:r>
              <a:rPr lang="ru-RU" b="1" dirty="0">
                <a:solidFill>
                  <a:schemeClr val="tx1"/>
                </a:solidFill>
              </a:rPr>
              <a:t>Концепция риск-ориентированного подхода в ТК</a:t>
            </a:r>
          </a:p>
          <a:p>
            <a:r>
              <a:rPr lang="ru-RU" b="1" u="sng" dirty="0">
                <a:solidFill>
                  <a:schemeClr val="tx1"/>
                </a:solidFill>
              </a:rPr>
              <a:t>Статья 214. Обязанности работодателя в области охраны труда</a:t>
            </a:r>
          </a:p>
          <a:p>
            <a:r>
              <a:rPr lang="ru-RU" b="1" dirty="0">
                <a:solidFill>
                  <a:schemeClr val="tx1"/>
                </a:solidFill>
              </a:rPr>
              <a:t>Работодатель обязан создать безопасные условия труда исходя из комплексной оценки технического и организационного уровня рабочего места, а также оценки факторов производственной среды и трудового процесса, которые могут привести к нанесению вреда здоровью работников.</a:t>
            </a:r>
          </a:p>
          <a:p>
            <a:r>
              <a:rPr lang="ru-RU" b="1" dirty="0">
                <a:solidFill>
                  <a:schemeClr val="tx1"/>
                </a:solidFill>
              </a:rPr>
              <a:t>Работодатель обязан обеспечить (</a:t>
            </a:r>
            <a:r>
              <a:rPr lang="ru-RU" b="1" dirty="0">
                <a:solidFill>
                  <a:srgbClr val="FF0000"/>
                </a:solidFill>
              </a:rPr>
              <a:t>28 пунктов стало</a:t>
            </a:r>
            <a:r>
              <a:rPr lang="ru-RU" b="1" dirty="0">
                <a:solidFill>
                  <a:schemeClr val="tx1"/>
                </a:solidFill>
              </a:rPr>
              <a:t>, было - 24)</a:t>
            </a:r>
          </a:p>
          <a:p>
            <a:pPr marL="285750" lvl="0" indent="-285750" fontAlgn="base">
              <a:buFont typeface="Wingdings" panose="05000000000000000000" pitchFamily="2" charset="2"/>
              <a:buChar char="v"/>
            </a:pPr>
            <a:r>
              <a:rPr lang="ru-RU" b="1" dirty="0">
                <a:solidFill>
                  <a:schemeClr val="tx1"/>
                </a:solidFill>
              </a:rPr>
              <a:t>соответствие каждого рабочего места государственным нормативным требованиям охраны труда;</a:t>
            </a:r>
          </a:p>
          <a:p>
            <a:pPr marL="285750" lvl="0" indent="-285750" fontAlgn="base">
              <a:buFont typeface="Wingdings" panose="05000000000000000000" pitchFamily="2" charset="2"/>
              <a:buChar char="v"/>
            </a:pPr>
            <a:r>
              <a:rPr lang="ru-RU" b="1" dirty="0">
                <a:solidFill>
                  <a:schemeClr val="tx1"/>
                </a:solidFill>
              </a:rPr>
              <a:t>систематическое выявление опасностей и профессиональных рисков, их регулярный анализ и оценку;</a:t>
            </a:r>
          </a:p>
          <a:p>
            <a:pPr marL="285750" lvl="0" indent="-285750" fontAlgn="base">
              <a:buFont typeface="Wingdings" panose="05000000000000000000" pitchFamily="2" charset="2"/>
              <a:buChar char="v"/>
            </a:pPr>
            <a:r>
              <a:rPr lang="ru-RU" b="1" dirty="0">
                <a:solidFill>
                  <a:schemeClr val="tx1"/>
                </a:solidFill>
              </a:rPr>
              <a:t>реализацию мероприятий по улучшению условий и охраны труда разработку мер, направленных на обеспечение безопасных условий и охраны труда, оценку уровня </a:t>
            </a:r>
            <a:r>
              <a:rPr lang="ru-RU" b="1" dirty="0" err="1">
                <a:solidFill>
                  <a:schemeClr val="tx1"/>
                </a:solidFill>
              </a:rPr>
              <a:t>профрисков</a:t>
            </a:r>
            <a:r>
              <a:rPr lang="ru-RU" b="1" dirty="0">
                <a:solidFill>
                  <a:schemeClr val="tx1"/>
                </a:solidFill>
              </a:rPr>
              <a:t> перед вводом в эксплуатацию производственных объектов, вновь организованных рабочих мест;</a:t>
            </a:r>
          </a:p>
          <a:p>
            <a:pPr marL="285750" lvl="0" indent="-285750" fontAlgn="base">
              <a:buFont typeface="Wingdings" panose="05000000000000000000" pitchFamily="2" charset="2"/>
              <a:buChar char="v"/>
            </a:pPr>
            <a:r>
              <a:rPr lang="en-US" b="1" dirty="0" err="1">
                <a:solidFill>
                  <a:schemeClr val="tx1"/>
                </a:solidFill>
              </a:rPr>
              <a:t>ведение</a:t>
            </a:r>
            <a:r>
              <a:rPr lang="en-US" b="1" dirty="0">
                <a:solidFill>
                  <a:schemeClr val="tx1"/>
                </a:solidFill>
              </a:rPr>
              <a:t> </a:t>
            </a:r>
            <a:r>
              <a:rPr lang="en-US" b="1" dirty="0" err="1">
                <a:solidFill>
                  <a:schemeClr val="tx1"/>
                </a:solidFill>
              </a:rPr>
              <a:t>реестра</a:t>
            </a:r>
            <a:r>
              <a:rPr lang="en-US" b="1" dirty="0">
                <a:solidFill>
                  <a:schemeClr val="tx1"/>
                </a:solidFill>
              </a:rPr>
              <a:t> (</a:t>
            </a:r>
            <a:r>
              <a:rPr lang="en-US" b="1" dirty="0" err="1">
                <a:solidFill>
                  <a:schemeClr val="tx1"/>
                </a:solidFill>
              </a:rPr>
              <a:t>перечня</a:t>
            </a:r>
            <a:r>
              <a:rPr lang="en-US" b="1" dirty="0">
                <a:solidFill>
                  <a:schemeClr val="tx1"/>
                </a:solidFill>
              </a:rPr>
              <a:t>) НПА</a:t>
            </a:r>
            <a:endParaRPr lang="ru-RU" b="1" dirty="0">
              <a:solidFill>
                <a:schemeClr val="tx1"/>
              </a:solidFill>
            </a:endParaRPr>
          </a:p>
          <a:p>
            <a:pPr marL="285750" lvl="0" indent="-285750" fontAlgn="base">
              <a:buFont typeface="Wingdings" panose="05000000000000000000" pitchFamily="2" charset="2"/>
              <a:buChar char="v"/>
            </a:pPr>
            <a:r>
              <a:rPr lang="ru-RU" b="1" dirty="0">
                <a:solidFill>
                  <a:schemeClr val="tx1"/>
                </a:solidFill>
              </a:rPr>
              <a:t>информирование работников об условиях и охране труда, о существующих </a:t>
            </a:r>
            <a:r>
              <a:rPr lang="ru-RU" b="1" dirty="0" err="1">
                <a:solidFill>
                  <a:schemeClr val="tx1"/>
                </a:solidFill>
              </a:rPr>
              <a:t>профрисках</a:t>
            </a:r>
            <a:r>
              <a:rPr lang="ru-RU" b="1" dirty="0">
                <a:solidFill>
                  <a:schemeClr val="tx1"/>
                </a:solidFill>
              </a:rPr>
              <a:t> и их уровнях, а также о мерах по защите, о предоставляемых им гарантиях, полагающихся им компенсациях и СИЗ, об использовании дистанционной видео-, аудио- или иного наблюдения;</a:t>
            </a:r>
          </a:p>
          <a:p>
            <a:pPr marL="285750" lvl="0" indent="-285750" fontAlgn="base">
              <a:buFont typeface="Wingdings" panose="05000000000000000000" pitchFamily="2" charset="2"/>
              <a:buChar char="v"/>
            </a:pPr>
            <a:r>
              <a:rPr lang="ru-RU" b="1" dirty="0">
                <a:solidFill>
                  <a:schemeClr val="tx1"/>
                </a:solidFill>
              </a:rPr>
              <a:t>обучение по охране труда, обучение по использованию </a:t>
            </a:r>
            <a:r>
              <a:rPr lang="en-US" b="1" dirty="0">
                <a:solidFill>
                  <a:schemeClr val="tx1"/>
                </a:solidFill>
              </a:rPr>
              <a:t>СИЗ</a:t>
            </a:r>
            <a:endParaRPr lang="ru-RU" b="1" dirty="0">
              <a:solidFill>
                <a:schemeClr val="tx1"/>
              </a:solidFill>
            </a:endParaRPr>
          </a:p>
          <a:p>
            <a:pPr marL="285750" indent="-285750">
              <a:buFont typeface="Arial" panose="020B0604020202020204" pitchFamily="34" charset="0"/>
              <a:buChar char="•"/>
            </a:pPr>
            <a:endParaRPr lang="ru-RU" dirty="0"/>
          </a:p>
        </p:txBody>
      </p:sp>
    </p:spTree>
    <p:extLst>
      <p:ext uri="{BB962C8B-B14F-4D97-AF65-F5344CB8AC3E}">
        <p14:creationId xmlns:p14="http://schemas.microsoft.com/office/powerpoint/2010/main" val="688624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00462" y="672276"/>
            <a:ext cx="9467273" cy="5246255"/>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b="1" dirty="0"/>
              <a:t>Концепция риск-ориентированного подхода в ТК</a:t>
            </a:r>
          </a:p>
          <a:p>
            <a:r>
              <a:rPr lang="ru-RU" b="1" u="sng" dirty="0" smtClean="0"/>
              <a:t>Статья </a:t>
            </a:r>
            <a:r>
              <a:rPr lang="ru-RU" b="1" u="sng" dirty="0"/>
              <a:t>215. Обязанности работника в области охраны труда </a:t>
            </a:r>
          </a:p>
          <a:p>
            <a:r>
              <a:rPr lang="ru-RU" dirty="0">
                <a:solidFill>
                  <a:srgbClr val="FF0000"/>
                </a:solidFill>
              </a:rPr>
              <a:t>Работник обязан:</a:t>
            </a:r>
          </a:p>
          <a:p>
            <a:pPr marL="285750" lvl="0" indent="-285750" fontAlgn="base">
              <a:buFont typeface="Wingdings" panose="05000000000000000000" pitchFamily="2" charset="2"/>
              <a:buChar char="v"/>
            </a:pPr>
            <a:r>
              <a:rPr lang="en-US" dirty="0" err="1"/>
              <a:t>соблюдать</a:t>
            </a:r>
            <a:r>
              <a:rPr lang="en-US" dirty="0"/>
              <a:t> </a:t>
            </a:r>
            <a:r>
              <a:rPr lang="en-US" dirty="0" err="1"/>
              <a:t>требования</a:t>
            </a:r>
            <a:r>
              <a:rPr lang="en-US" dirty="0"/>
              <a:t> </a:t>
            </a:r>
            <a:r>
              <a:rPr lang="en-US" dirty="0" err="1"/>
              <a:t>охраны</a:t>
            </a:r>
            <a:r>
              <a:rPr lang="en-US" dirty="0"/>
              <a:t> </a:t>
            </a:r>
            <a:r>
              <a:rPr lang="en-US" dirty="0" err="1"/>
              <a:t>труда</a:t>
            </a:r>
            <a:r>
              <a:rPr lang="en-US" dirty="0"/>
              <a:t>;</a:t>
            </a:r>
            <a:endParaRPr lang="ru-RU" dirty="0"/>
          </a:p>
          <a:p>
            <a:pPr marL="285750" lvl="0" indent="-285750" fontAlgn="base">
              <a:buFont typeface="Wingdings" panose="05000000000000000000" pitchFamily="2" charset="2"/>
              <a:buChar char="v"/>
            </a:pPr>
            <a:r>
              <a:rPr lang="ru-RU" dirty="0"/>
              <a:t>правильно использовать производственное оборудование, инструменты, сырье и материалы, применять технологию;</a:t>
            </a:r>
          </a:p>
          <a:p>
            <a:pPr marL="285750" lvl="0" indent="-285750" fontAlgn="base">
              <a:buFont typeface="Wingdings" panose="05000000000000000000" pitchFamily="2" charset="2"/>
              <a:buChar char="v"/>
            </a:pPr>
            <a:r>
              <a:rPr lang="ru-RU" dirty="0">
                <a:solidFill>
                  <a:srgbClr val="0070C0"/>
                </a:solidFill>
              </a:rPr>
              <a:t>следить за исправностью используемых оборудования и инструментов;</a:t>
            </a:r>
          </a:p>
          <a:p>
            <a:pPr marL="285750" lvl="0" indent="-285750" fontAlgn="base">
              <a:buFont typeface="Wingdings" panose="05000000000000000000" pitchFamily="2" charset="2"/>
              <a:buChar char="v"/>
            </a:pPr>
            <a:r>
              <a:rPr lang="ru-RU" dirty="0">
                <a:solidFill>
                  <a:srgbClr val="0070C0"/>
                </a:solidFill>
              </a:rPr>
              <a:t>использовать и правильно применять СИЗ;</a:t>
            </a:r>
          </a:p>
          <a:p>
            <a:pPr marL="285750" lvl="0" indent="-285750" fontAlgn="base">
              <a:buFont typeface="Wingdings" panose="05000000000000000000" pitchFamily="2" charset="2"/>
              <a:buChar char="v"/>
            </a:pPr>
            <a:r>
              <a:rPr lang="ru-RU" dirty="0"/>
              <a:t>проходить в установленном порядке обучение по охране труда, в том числе обучение по использованию </a:t>
            </a:r>
            <a:r>
              <a:rPr lang="en-US" dirty="0"/>
              <a:t>СИЗ;</a:t>
            </a:r>
            <a:endParaRPr lang="ru-RU" dirty="0"/>
          </a:p>
          <a:p>
            <a:pPr marL="285750" lvl="0" indent="-285750" fontAlgn="base">
              <a:buFont typeface="Wingdings" panose="05000000000000000000" pitchFamily="2" charset="2"/>
              <a:buChar char="v"/>
            </a:pPr>
            <a:r>
              <a:rPr lang="ru-RU" b="1" dirty="0">
                <a:solidFill>
                  <a:srgbClr val="0070C0"/>
                </a:solidFill>
              </a:rPr>
              <a:t>незамедлительно поставить в известность </a:t>
            </a:r>
            <a:r>
              <a:rPr lang="ru-RU" dirty="0"/>
              <a:t>своего непосредственного руководителя о выявленных неисправностях используемых оборудования и инструментов, нарушениях применяемой технологии, несоответствии используемых сырья и материалов, приостановить работу до их устранения;</a:t>
            </a:r>
          </a:p>
          <a:p>
            <a:pPr marL="285750" lvl="0" indent="-285750" fontAlgn="base">
              <a:buFont typeface="Wingdings" panose="05000000000000000000" pitchFamily="2" charset="2"/>
              <a:buChar char="v"/>
            </a:pPr>
            <a:r>
              <a:rPr lang="ru-RU" b="1" dirty="0">
                <a:solidFill>
                  <a:srgbClr val="0070C0"/>
                </a:solidFill>
              </a:rPr>
              <a:t>немедленно извещать руководителя </a:t>
            </a:r>
            <a:r>
              <a:rPr lang="ru-RU" dirty="0"/>
              <a:t>о любой известной ему ситуации, угрожающей жизни и здоровью людей, о нарушении требований охраны труда, о каждом известном ему несчастном случае, происшедшем на производстве, или об ухудшении состояния своего здоровья, в том числе о проявлении признаков профессионального заболевания, острого отравления;</a:t>
            </a:r>
          </a:p>
          <a:p>
            <a:pPr marL="285750" lvl="0" indent="-285750" fontAlgn="base">
              <a:buFont typeface="Wingdings" panose="05000000000000000000" pitchFamily="2" charset="2"/>
              <a:buChar char="v"/>
            </a:pPr>
            <a:r>
              <a:rPr lang="ru-RU" dirty="0">
                <a:solidFill>
                  <a:srgbClr val="0070C0"/>
                </a:solidFill>
              </a:rPr>
              <a:t>проходить обязательные медицинские осмотры, другие обязательные медицинские осмотры и обязательные психиатрические освидетельствования;</a:t>
            </a:r>
          </a:p>
          <a:p>
            <a:endParaRPr lang="ru-RU" dirty="0"/>
          </a:p>
        </p:txBody>
      </p:sp>
    </p:spTree>
    <p:extLst>
      <p:ext uri="{BB962C8B-B14F-4D97-AF65-F5344CB8AC3E}">
        <p14:creationId xmlns:p14="http://schemas.microsoft.com/office/powerpoint/2010/main" val="1993247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80171" y="203201"/>
            <a:ext cx="8032558" cy="1219199"/>
          </a:xfrm>
        </p:spPr>
        <p:txBody>
          <a:bodyPr>
            <a:normAutofit/>
          </a:bodyPr>
          <a:lstStyle/>
          <a:p>
            <a:r>
              <a:rPr lang="ru-RU" sz="1200" b="1" u="sng" dirty="0"/>
              <a:t>Статья 223 ТК РФ. Служба охраны труда у работодателя</a:t>
            </a:r>
          </a:p>
          <a:p>
            <a:r>
              <a:rPr lang="ru-RU" sz="1200" dirty="0"/>
              <a:t>В целях обеспечения соблюдения требований охраны труда, осуществления контроля за их выполнением у каждого работодателя, осуществляющего производственную деятельность, численность работников которого превышает 50 человек, создается служба охраны труда или вводится должность специалиста по охране труда.</a:t>
            </a:r>
          </a:p>
        </p:txBody>
      </p:sp>
      <p:sp>
        <p:nvSpPr>
          <p:cNvPr id="5" name="TextBox 4"/>
          <p:cNvSpPr txBox="1"/>
          <p:nvPr/>
        </p:nvSpPr>
        <p:spPr>
          <a:xfrm>
            <a:off x="169335" y="1717963"/>
            <a:ext cx="3275829" cy="3508653"/>
          </a:xfrm>
          <a:prstGeom prst="rect">
            <a:avLst/>
          </a:prstGeom>
          <a:noFill/>
        </p:spPr>
        <p:txBody>
          <a:bodyPr wrap="square" rtlCol="0">
            <a:spAutoFit/>
          </a:bodyPr>
          <a:lstStyle/>
          <a:p>
            <a:r>
              <a:rPr lang="ru-RU" sz="1200" dirty="0"/>
              <a:t>Рекомендации содержат положения о формировании структуры службы охраны труда (специалист, бюро, группа, отдел, управление/подразделение, департамент и т.п. в соответствии с утвержденной работодателем организационной (штатной) структурой) , методику расчета нормативной численности работников службы охраны труда в зависимости от выполняемых данными категориями работников основных функций.</a:t>
            </a:r>
          </a:p>
          <a:p>
            <a:endParaRPr lang="ru-RU" sz="1200" dirty="0"/>
          </a:p>
          <a:p>
            <a:r>
              <a:rPr lang="ru-RU" sz="1200" dirty="0"/>
              <a:t>В основу разработки Рекомендаций положены:</a:t>
            </a:r>
          </a:p>
          <a:p>
            <a:r>
              <a:rPr lang="ru-RU" sz="1200" dirty="0"/>
              <a:t>...требования профессионального стандарта «Специалист в области охраны труда»...</a:t>
            </a:r>
          </a:p>
          <a:p>
            <a:endParaRPr lang="ru-RU" dirty="0"/>
          </a:p>
        </p:txBody>
      </p:sp>
      <p:sp>
        <p:nvSpPr>
          <p:cNvPr id="6" name="TextBox 5"/>
          <p:cNvSpPr txBox="1"/>
          <p:nvPr/>
        </p:nvSpPr>
        <p:spPr>
          <a:xfrm>
            <a:off x="3866725" y="1136876"/>
            <a:ext cx="5237518" cy="1815882"/>
          </a:xfrm>
          <a:prstGeom prst="rect">
            <a:avLst/>
          </a:prstGeom>
          <a:noFill/>
        </p:spPr>
        <p:txBody>
          <a:bodyPr wrap="square" rtlCol="0">
            <a:spAutoFit/>
          </a:bodyPr>
          <a:lstStyle/>
          <a:p>
            <a:r>
              <a:rPr lang="ru-RU" sz="1600" b="1" i="1" dirty="0" smtClean="0"/>
              <a:t>Приказ </a:t>
            </a:r>
            <a:r>
              <a:rPr lang="ru-RU" sz="1600" b="1" i="1" dirty="0"/>
              <a:t>Минтруда России </a:t>
            </a:r>
            <a:r>
              <a:rPr lang="ru-RU" sz="1600" b="1" i="1" dirty="0" smtClean="0"/>
              <a:t>от 31.01.2022 г. № 37  «</a:t>
            </a:r>
            <a:r>
              <a:rPr lang="ru-RU" sz="1600" b="1" dirty="0" smtClean="0"/>
              <a:t>Об </a:t>
            </a:r>
            <a:r>
              <a:rPr lang="ru-RU" sz="1600" b="1" dirty="0"/>
              <a:t>утверждении Рекомендаций по структуре службы охраны труда в организации и по численности работников службы охраны </a:t>
            </a:r>
            <a:r>
              <a:rPr lang="ru-RU" sz="1600" b="1" dirty="0" smtClean="0"/>
              <a:t>труда»</a:t>
            </a:r>
            <a:endParaRPr lang="ru-RU" sz="1600" b="1" dirty="0"/>
          </a:p>
          <a:p>
            <a:endParaRPr lang="ru-RU" sz="1200" b="1" i="1" dirty="0"/>
          </a:p>
          <a:p>
            <a:endParaRPr lang="ru-RU" dirty="0"/>
          </a:p>
          <a:p>
            <a:endParaRPr lang="ru-RU" dirty="0"/>
          </a:p>
        </p:txBody>
      </p:sp>
    </p:spTree>
    <p:extLst>
      <p:ext uri="{BB962C8B-B14F-4D97-AF65-F5344CB8AC3E}">
        <p14:creationId xmlns:p14="http://schemas.microsoft.com/office/powerpoint/2010/main" val="1090930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24750" y="720437"/>
            <a:ext cx="10313939" cy="5172363"/>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dirty="0"/>
              <a:t>5. </a:t>
            </a:r>
            <a:r>
              <a:rPr lang="ru-RU" b="1" i="1" dirty="0"/>
              <a:t>Данные Рекомендации охватывают следующие направления деятельности службы охраны труда у работодателя и ее специалистов:</a:t>
            </a:r>
          </a:p>
          <a:p>
            <a:r>
              <a:rPr lang="ru-RU" dirty="0"/>
              <a:t>а) обеспечение функционирования </a:t>
            </a:r>
            <a:r>
              <a:rPr lang="ru-RU" dirty="0">
                <a:solidFill>
                  <a:srgbClr val="0070C0"/>
                </a:solidFill>
              </a:rPr>
              <a:t>системы управления охраной труда</a:t>
            </a:r>
            <a:r>
              <a:rPr lang="ru-RU" dirty="0"/>
              <a:t>, проведение консультаций и координация по вопросам охраны труда, планирование мероприятий по охране труда у работодателя и, при необходимости, контроль функционирования систем управления охраной труда подрядных (сервисных) организаций по обеспечению безопасных условий труда;</a:t>
            </a:r>
          </a:p>
          <a:p>
            <a:r>
              <a:rPr lang="ru-RU" dirty="0"/>
              <a:t>б) </a:t>
            </a:r>
            <a:r>
              <a:rPr lang="ru-RU" dirty="0">
                <a:solidFill>
                  <a:srgbClr val="0070C0"/>
                </a:solidFill>
              </a:rPr>
              <a:t>контроль за соблюдением законодательных и иных нормативных правовых актов </a:t>
            </a:r>
            <a:r>
              <a:rPr lang="ru-RU" dirty="0"/>
              <a:t>по охране труда у работодателя и в его структурных подразделениях;</a:t>
            </a:r>
          </a:p>
          <a:p>
            <a:r>
              <a:rPr lang="ru-RU" dirty="0"/>
              <a:t>в) участие в проведении </a:t>
            </a:r>
            <a:r>
              <a:rPr lang="ru-RU" dirty="0">
                <a:solidFill>
                  <a:srgbClr val="0070C0"/>
                </a:solidFill>
              </a:rPr>
              <a:t>специальной оценки условий труда</a:t>
            </a:r>
            <a:r>
              <a:rPr lang="ru-RU" dirty="0"/>
              <a:t>, производственного контроля условий труда, </a:t>
            </a:r>
            <a:r>
              <a:rPr lang="ru-RU" dirty="0">
                <a:solidFill>
                  <a:srgbClr val="0070C0"/>
                </a:solidFill>
              </a:rPr>
              <a:t>выявлении опасностей и управлении профессиональными рисками </a:t>
            </a:r>
            <a:r>
              <a:rPr lang="ru-RU" dirty="0"/>
              <a:t>на рабочих местах, организация и проведение мероприятий по снижению профессиональных рисков; </a:t>
            </a:r>
          </a:p>
          <a:p>
            <a:r>
              <a:rPr lang="ru-RU" dirty="0"/>
              <a:t>г) обеспечение и координация проведения оперативного контроля за состоянием условий и охраны труда на рабочих местах у работодателя и в его структурных подразделениях;</a:t>
            </a:r>
          </a:p>
          <a:p>
            <a:r>
              <a:rPr lang="ru-RU" dirty="0"/>
              <a:t>д) участие в </a:t>
            </a:r>
            <a:r>
              <a:rPr lang="ru-RU" dirty="0">
                <a:solidFill>
                  <a:srgbClr val="0070C0"/>
                </a:solidFill>
              </a:rPr>
              <a:t>расследовании и учете несчастных случаев и профессиональных заболеваний</a:t>
            </a:r>
            <a:r>
              <a:rPr lang="ru-RU" dirty="0"/>
              <a:t>, учете и рассмотрении обстоятельств и причин, приведших к возникновению </a:t>
            </a:r>
            <a:r>
              <a:rPr lang="ru-RU" dirty="0">
                <a:solidFill>
                  <a:srgbClr val="0070C0"/>
                </a:solidFill>
              </a:rPr>
              <a:t>микроповреждений (микротравм) </a:t>
            </a:r>
            <a:r>
              <a:rPr lang="ru-RU" dirty="0"/>
              <a:t>работников;</a:t>
            </a:r>
          </a:p>
          <a:p>
            <a:r>
              <a:rPr lang="ru-RU" dirty="0"/>
              <a:t>е) </a:t>
            </a:r>
            <a:r>
              <a:rPr lang="ru-RU" dirty="0">
                <a:solidFill>
                  <a:srgbClr val="0070C0"/>
                </a:solidFill>
              </a:rPr>
              <a:t>подготовка и организация проведения инструктажей, обучения и проверки знаний</a:t>
            </a:r>
            <a:r>
              <a:rPr lang="ru-RU" dirty="0"/>
              <a:t> требований охраны труда у работодателя;</a:t>
            </a:r>
          </a:p>
          <a:p>
            <a:r>
              <a:rPr lang="ru-RU" dirty="0"/>
              <a:t>ж) участие в реализации мероприятий, направленных на улучшение условий труда у работодателя; организация информационных мероприятий по охране труда;</a:t>
            </a:r>
          </a:p>
          <a:p>
            <a:r>
              <a:rPr lang="ru-RU" dirty="0"/>
              <a:t>з) составление отчетности по установленным формам, ведение документированной информации по охране труда у работодателя</a:t>
            </a:r>
          </a:p>
        </p:txBody>
      </p:sp>
    </p:spTree>
    <p:extLst>
      <p:ext uri="{BB962C8B-B14F-4D97-AF65-F5344CB8AC3E}">
        <p14:creationId xmlns:p14="http://schemas.microsoft.com/office/powerpoint/2010/main" val="3083522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92606" y="434110"/>
            <a:ext cx="8863831" cy="4807336"/>
          </a:xfrm>
        </p:spPr>
        <p:style>
          <a:lnRef idx="2">
            <a:schemeClr val="accent2"/>
          </a:lnRef>
          <a:fillRef idx="1">
            <a:schemeClr val="lt1"/>
          </a:fillRef>
          <a:effectRef idx="0">
            <a:schemeClr val="accent2"/>
          </a:effectRef>
          <a:fontRef idx="minor">
            <a:schemeClr val="dk1"/>
          </a:fontRef>
        </p:style>
        <p:txBody>
          <a:bodyPr/>
          <a:lstStyle/>
          <a:p>
            <a:r>
              <a:rPr lang="ru-RU" b="1" u="sng" dirty="0"/>
              <a:t>Статья 217. Система управления охраной труда (СУОТ)</a:t>
            </a:r>
          </a:p>
          <a:p>
            <a:r>
              <a:rPr lang="ru-RU" dirty="0">
                <a:solidFill>
                  <a:srgbClr val="FF0000"/>
                </a:solidFill>
              </a:rPr>
              <a:t>СУОТ</a:t>
            </a:r>
            <a:r>
              <a:rPr lang="ru-RU" dirty="0"/>
              <a:t> - комплекс взаимосвязанных и взаимодействующих между собой элементов, устанавливающих политику и цели в области охраны труда у конкретного работодателя и процедуры по достижению этих целей.</a:t>
            </a:r>
          </a:p>
          <a:p>
            <a:r>
              <a:rPr lang="ru-RU" dirty="0"/>
              <a:t>Работодатель </a:t>
            </a:r>
            <a:r>
              <a:rPr lang="ru-RU" dirty="0">
                <a:solidFill>
                  <a:srgbClr val="0070C0"/>
                </a:solidFill>
              </a:rPr>
              <a:t>обязан обеспечить создание и функционирование СУОТ.</a:t>
            </a:r>
          </a:p>
          <a:p>
            <a:r>
              <a:rPr lang="ru-RU" dirty="0"/>
              <a:t>Проект приказа Минтруда России «Об утверждении </a:t>
            </a:r>
            <a:r>
              <a:rPr lang="ru-RU" dirty="0">
                <a:solidFill>
                  <a:srgbClr val="FF0000"/>
                </a:solidFill>
              </a:rPr>
              <a:t>Примерного</a:t>
            </a:r>
            <a:r>
              <a:rPr lang="ru-RU" dirty="0"/>
              <a:t> положения о СУОТ»</a:t>
            </a:r>
          </a:p>
          <a:p>
            <a:r>
              <a:rPr lang="ru-RU" dirty="0"/>
              <a:t>СУОТ представляет собой единство:</a:t>
            </a:r>
          </a:p>
          <a:p>
            <a:r>
              <a:rPr lang="ru-RU" dirty="0"/>
              <a:t>а) организационной структуры управления организации, предусматривающей установление обязанностей и ответственности в области охраны труда на всех уровнях управления;</a:t>
            </a:r>
          </a:p>
          <a:p>
            <a:r>
              <a:rPr lang="ru-RU" dirty="0"/>
              <a:t>б) мероприятий, обеспечивающих функционирование СУОТ и контроль за эффективностью работы;</a:t>
            </a:r>
          </a:p>
          <a:p>
            <a:r>
              <a:rPr lang="ru-RU" dirty="0"/>
              <a:t>в) документированной информации, включающей </a:t>
            </a:r>
            <a:r>
              <a:rPr lang="ru-RU" b="1" dirty="0">
                <a:solidFill>
                  <a:srgbClr val="FF0000"/>
                </a:solidFill>
                <a:effectLst>
                  <a:outerShdw blurRad="38100" dist="38100" dir="2700000" algn="tl">
                    <a:srgbClr val="000000">
                      <a:alpha val="43137"/>
                    </a:srgbClr>
                  </a:outerShdw>
                </a:effectLst>
              </a:rPr>
              <a:t>ЛНА</a:t>
            </a:r>
            <a:r>
              <a:rPr lang="ru-RU" dirty="0"/>
              <a:t>, регламентирующие мероприятия СУОТ, организационно-распорядительные и контрольно-учетные документы.</a:t>
            </a:r>
          </a:p>
          <a:p>
            <a:endParaRPr lang="ru-RU" dirty="0"/>
          </a:p>
        </p:txBody>
      </p:sp>
    </p:spTree>
    <p:extLst>
      <p:ext uri="{BB962C8B-B14F-4D97-AF65-F5344CB8AC3E}">
        <p14:creationId xmlns:p14="http://schemas.microsoft.com/office/powerpoint/2010/main" val="354474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54061" y="304801"/>
            <a:ext cx="8863831" cy="5957454"/>
          </a:xfrm>
        </p:spPr>
        <p:style>
          <a:lnRef idx="2">
            <a:schemeClr val="accent2"/>
          </a:lnRef>
          <a:fillRef idx="1">
            <a:schemeClr val="lt1"/>
          </a:fillRef>
          <a:effectRef idx="0">
            <a:schemeClr val="accent2"/>
          </a:effectRef>
          <a:fontRef idx="minor">
            <a:schemeClr val="dk1"/>
          </a:fontRef>
        </p:style>
        <p:txBody>
          <a:bodyPr>
            <a:normAutofit/>
          </a:bodyPr>
          <a:lstStyle/>
          <a:p>
            <a:r>
              <a:rPr lang="ru-RU" b="1" dirty="0"/>
              <a:t>ЛНА -локальный нормативный акт работодателя</a:t>
            </a:r>
          </a:p>
          <a:p>
            <a:r>
              <a:rPr lang="ru-RU" dirty="0"/>
              <a:t>В ТК РФ </a:t>
            </a:r>
            <a:r>
              <a:rPr lang="ru-RU" dirty="0">
                <a:solidFill>
                  <a:srgbClr val="FF0000"/>
                </a:solidFill>
              </a:rPr>
              <a:t>более 130 вхождений «локальный нормативный акт»:</a:t>
            </a:r>
          </a:p>
          <a:p>
            <a:r>
              <a:rPr lang="ru-RU" dirty="0"/>
              <a:t>Статья 8. Локальные нормативные акты, содержащие нормы трудового права</a:t>
            </a:r>
          </a:p>
          <a:p>
            <a:r>
              <a:rPr lang="ru-RU" dirty="0"/>
              <a:t>Ст. 214 (с 1 марта 2022): </a:t>
            </a:r>
            <a:r>
              <a:rPr lang="ru-RU" dirty="0">
                <a:solidFill>
                  <a:srgbClr val="0070C0"/>
                </a:solidFill>
              </a:rPr>
              <a:t>Работодатель обязан обеспечить: разработку и утверждение локальных нормативных актов по охране труда</a:t>
            </a:r>
          </a:p>
          <a:p>
            <a:r>
              <a:rPr lang="ru-RU" dirty="0"/>
              <a:t>Статья 211.2. ТК РФ Приказ Минтруда России от 29.10.2021 №772н ”Об утверждении основных требований к порядку разработки и содержанию правил и инструкций по охране труда, разрабатываемых работодателем“ (реп 26.112021 № 66015)</a:t>
            </a:r>
          </a:p>
          <a:p>
            <a:r>
              <a:rPr lang="ru-RU" b="1" dirty="0"/>
              <a:t>Приказ </a:t>
            </a:r>
            <a:r>
              <a:rPr lang="ru-RU" b="1" dirty="0" err="1"/>
              <a:t>Росархива</a:t>
            </a:r>
            <a:r>
              <a:rPr lang="ru-RU" b="1" dirty="0"/>
              <a:t> от 20.12.2019 236 </a:t>
            </a:r>
            <a:r>
              <a:rPr lang="ru-RU" dirty="0"/>
              <a:t>«Об утверждении Перечня типовых управленческих архивных документов, образующихся в процессе деятельности государственных органов, органов местного самоуправления и организаций, с указанием сроков их хранения».</a:t>
            </a:r>
          </a:p>
          <a:p>
            <a:r>
              <a:rPr lang="ru-RU" b="1" dirty="0"/>
              <a:t>Приказ </a:t>
            </a:r>
            <a:r>
              <a:rPr lang="ru-RU" b="1" dirty="0" err="1"/>
              <a:t>Росархива</a:t>
            </a:r>
            <a:r>
              <a:rPr lang="ru-RU" b="1" dirty="0"/>
              <a:t> от 20.12.2019 237 </a:t>
            </a:r>
            <a:r>
              <a:rPr lang="ru-RU" dirty="0"/>
              <a:t>«Об утверждении Инструкции по применению Перечня типовых управленческих архивных документов, образующихся в процессе деятельности государственных органов, органов местного самоуправления и организаций, с указанием сроков их хранения»</a:t>
            </a:r>
          </a:p>
          <a:p>
            <a:r>
              <a:rPr lang="ru-RU" b="1" dirty="0"/>
              <a:t>ГОСТ Р 7.0.97-2016</a:t>
            </a:r>
            <a:r>
              <a:rPr lang="ru-RU" dirty="0"/>
              <a:t>. Национальный стандарт Российской Федерации.</a:t>
            </a:r>
          </a:p>
          <a:p>
            <a:r>
              <a:rPr lang="ru-RU" dirty="0"/>
              <a:t>Система стандартов по информации, библиотечному и издательскому делу. Организационно-распорядительная документация. Требования к оформлению документов (ред. от 14.05.2018)</a:t>
            </a:r>
          </a:p>
          <a:p>
            <a:endParaRPr lang="ru-RU" dirty="0"/>
          </a:p>
          <a:p>
            <a:r>
              <a:rPr lang="ru-RU" dirty="0"/>
              <a:t>Методические рекомендации по применению ГОСТ Р 7.().97-2016 «Система стандартов по информации, библиотечному и издательскому делу. Организационно-распорядительная документация. Требования к оформлению документов» (разработаны ВНИИДАД)</a:t>
            </a:r>
          </a:p>
          <a:p>
            <a:endParaRPr lang="ru-RU" dirty="0"/>
          </a:p>
          <a:p>
            <a:endParaRPr lang="ru-RU" b="1" dirty="0"/>
          </a:p>
          <a:p>
            <a:endParaRPr lang="ru-RU" dirty="0"/>
          </a:p>
        </p:txBody>
      </p:sp>
    </p:spTree>
    <p:extLst>
      <p:ext uri="{BB962C8B-B14F-4D97-AF65-F5344CB8AC3E}">
        <p14:creationId xmlns:p14="http://schemas.microsoft.com/office/powerpoint/2010/main" val="2575270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592945" y="332509"/>
            <a:ext cx="5717308" cy="5477164"/>
          </a:xfrm>
        </p:spPr>
        <p:txBody>
          <a:bodyPr>
            <a:normAutofit fontScale="92500" lnSpcReduction="20000"/>
          </a:bodyPr>
          <a:lstStyle/>
          <a:p>
            <a:r>
              <a:rPr lang="ru-RU" b="1" dirty="0"/>
              <a:t>Статья 209. ТК РФ Основные понятия</a:t>
            </a:r>
          </a:p>
          <a:p>
            <a:r>
              <a:rPr lang="ru-RU" dirty="0"/>
              <a:t>Требования охраны труда - </a:t>
            </a:r>
            <a:r>
              <a:rPr lang="ru-RU" dirty="0">
                <a:solidFill>
                  <a:srgbClr val="0070C0"/>
                </a:solidFill>
              </a:rPr>
              <a:t>государственные нормативные требования</a:t>
            </a:r>
            <a:r>
              <a:rPr lang="ru-RU" dirty="0"/>
              <a:t> охраны труда, а также </a:t>
            </a:r>
            <a:r>
              <a:rPr lang="ru-RU" dirty="0">
                <a:solidFill>
                  <a:srgbClr val="0070C0"/>
                </a:solidFill>
              </a:rPr>
              <a:t>требования охраны труда</a:t>
            </a:r>
            <a:r>
              <a:rPr lang="ru-RU" dirty="0"/>
              <a:t>, </a:t>
            </a:r>
            <a:r>
              <a:rPr lang="ru-RU" dirty="0">
                <a:solidFill>
                  <a:schemeClr val="accent5"/>
                </a:solidFill>
              </a:rPr>
              <a:t>установленные локальными нормативными актами работодателя</a:t>
            </a:r>
            <a:r>
              <a:rPr lang="ru-RU" dirty="0"/>
              <a:t>, в том числе правилами (стандартами) организации и инструкциями по охране труда.</a:t>
            </a:r>
          </a:p>
          <a:p>
            <a:r>
              <a:rPr lang="ru-RU" b="1" dirty="0"/>
              <a:t>Статья 211.2. ТК РФ Полномочия федеральных органов исполнительной власти в области охраны труда</a:t>
            </a:r>
            <a:r>
              <a:rPr lang="ru-RU" dirty="0"/>
              <a:t> устанавливают основные требования к порядку разработки и содержанию правил и инструкций по охране труда, разрабатываемых работодателями;</a:t>
            </a:r>
          </a:p>
          <a:p>
            <a:pPr marL="400050" indent="-400050">
              <a:buFont typeface="+mj-lt"/>
              <a:buAutoNum type="romanUcPeriod"/>
            </a:pPr>
            <a:r>
              <a:rPr lang="ru-RU" dirty="0"/>
              <a:t> Общие положения</a:t>
            </a:r>
          </a:p>
          <a:p>
            <a:pPr marL="342900" indent="-342900">
              <a:buFont typeface="Wingdings" panose="05000000000000000000" pitchFamily="2" charset="2"/>
              <a:buChar char="v"/>
            </a:pPr>
            <a:r>
              <a:rPr lang="ru-RU" dirty="0"/>
              <a:t>Правила и инструкции по охране труда разрабатываются работодателем в целях обеспечения безопасности труда и сохранения жизни и здоровья работников при выполнении ими своих трудовых обязанностей.</a:t>
            </a:r>
          </a:p>
          <a:p>
            <a:pPr marL="342900" indent="-342900">
              <a:buFont typeface="Wingdings" panose="05000000000000000000" pitchFamily="2" charset="2"/>
              <a:buChar char="v"/>
            </a:pPr>
            <a:r>
              <a:rPr lang="ru-RU" dirty="0"/>
              <a:t>Работодатель в зависимости от специфики своей деятельности и исходя из оценки уровней профессиональных рисков вправе устанавливать </a:t>
            </a:r>
            <a:r>
              <a:rPr lang="ru-RU" dirty="0">
                <a:solidFill>
                  <a:schemeClr val="accent5"/>
                </a:solidFill>
              </a:rPr>
              <a:t>в правилах и инструкциях по охране труда </a:t>
            </a:r>
            <a:r>
              <a:rPr lang="ru-RU" dirty="0">
                <a:solidFill>
                  <a:srgbClr val="0070C0"/>
                </a:solidFill>
              </a:rPr>
              <a:t>дополнительные</a:t>
            </a:r>
            <a:r>
              <a:rPr lang="ru-RU" dirty="0"/>
              <a:t> </a:t>
            </a:r>
            <a:r>
              <a:rPr lang="ru-RU" dirty="0">
                <a:solidFill>
                  <a:srgbClr val="0070C0"/>
                </a:solidFill>
              </a:rPr>
              <a:t>требования безопасности</a:t>
            </a:r>
            <a:r>
              <a:rPr lang="ru-RU" dirty="0"/>
              <a:t>, не противоречащие государственным нормативным требованиям охраны труда.</a:t>
            </a:r>
          </a:p>
          <a:p>
            <a:pPr marL="342900" indent="-342900">
              <a:buFont typeface="Wingdings" panose="05000000000000000000" pitchFamily="2" charset="2"/>
              <a:buChar char="v"/>
            </a:pPr>
            <a:r>
              <a:rPr lang="ru-RU" dirty="0"/>
              <a:t>Утверждение правил (стандартов) и инструкций по охране труда для работников производится работодателем с учетом мнения выборного органа первичной профсоюзной организации (при наличии) в порядке, предусмотренном статьей 372 Трудового кодекса Российской Федерации (Собрание законодательства Российской Федерации 2002, № 1, ст. З; 2006, № 27, ст. 2878).</a:t>
            </a:r>
          </a:p>
          <a:p>
            <a:endParaRPr lang="ru-RU" dirty="0"/>
          </a:p>
        </p:txBody>
      </p:sp>
      <p:pic>
        <p:nvPicPr>
          <p:cNvPr id="3" name="drawingObject47"/>
          <p:cNvPicPr/>
          <p:nvPr/>
        </p:nvPicPr>
        <p:blipFill rotWithShape="1">
          <a:blip r:embed="rId2"/>
          <a:srcRect t="9076" r="64142" b="34971"/>
          <a:stretch/>
        </p:blipFill>
        <p:spPr>
          <a:xfrm>
            <a:off x="238165" y="593765"/>
            <a:ext cx="3209637" cy="3731490"/>
          </a:xfrm>
          <a:prstGeom prst="rect">
            <a:avLst/>
          </a:prstGeom>
          <a:noFill/>
        </p:spPr>
      </p:pic>
    </p:spTree>
    <p:extLst>
      <p:ext uri="{BB962C8B-B14F-4D97-AF65-F5344CB8AC3E}">
        <p14:creationId xmlns:p14="http://schemas.microsoft.com/office/powerpoint/2010/main" val="2086828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3" y="665019"/>
            <a:ext cx="8642157" cy="4696500"/>
          </a:xfrm>
        </p:spPr>
        <p:txBody>
          <a:bodyPr/>
          <a:lstStyle/>
          <a:p>
            <a:pPr marL="285750" indent="-285750">
              <a:buFont typeface="Wingdings" panose="05000000000000000000" pitchFamily="2" charset="2"/>
              <a:buChar char="v"/>
            </a:pPr>
            <a:r>
              <a:rPr lang="ru-RU" dirty="0"/>
              <a:t> 4. </a:t>
            </a:r>
            <a:r>
              <a:rPr lang="ru-RU" b="1" dirty="0"/>
              <a:t>Перечень</a:t>
            </a:r>
            <a:r>
              <a:rPr lang="ru-RU" dirty="0"/>
              <a:t> правил (стандартов) и инструкций по охране труда, разрабатываемых работодателем, </a:t>
            </a:r>
            <a:r>
              <a:rPr lang="ru-RU" dirty="0">
                <a:solidFill>
                  <a:schemeClr val="accent5"/>
                </a:solidFill>
              </a:rPr>
              <a:t>определяет работодатель </a:t>
            </a:r>
            <a:r>
              <a:rPr lang="ru-RU" dirty="0"/>
              <a:t>в соответствии со спецификой своей деятельности. </a:t>
            </a:r>
          </a:p>
          <a:p>
            <a:endParaRPr lang="ru-RU" dirty="0"/>
          </a:p>
          <a:p>
            <a:r>
              <a:rPr lang="ru-RU" b="1" dirty="0"/>
              <a:t>Правила (стандарты) </a:t>
            </a:r>
            <a:r>
              <a:rPr lang="ru-RU" dirty="0"/>
              <a:t>по охране труда должны содержать требования по обеспечению безопасности труда и контролю при организации работ работодателем (уполномоченным им лицом). </a:t>
            </a:r>
          </a:p>
          <a:p>
            <a:endParaRPr lang="ru-RU" dirty="0"/>
          </a:p>
          <a:p>
            <a:r>
              <a:rPr lang="ru-RU" b="1" dirty="0"/>
              <a:t>Инструкции по охране </a:t>
            </a:r>
            <a:r>
              <a:rPr lang="ru-RU" dirty="0"/>
              <a:t>труда должны содержать требования по безопасному выполнению работ работником (исполнителем).</a:t>
            </a:r>
          </a:p>
          <a:p>
            <a:endParaRPr lang="ru-RU" dirty="0"/>
          </a:p>
          <a:p>
            <a:endParaRPr lang="ru-RU" dirty="0"/>
          </a:p>
        </p:txBody>
      </p:sp>
      <p:sp>
        <p:nvSpPr>
          <p:cNvPr id="5" name="Овальная выноска 4"/>
          <p:cNvSpPr/>
          <p:nvPr/>
        </p:nvSpPr>
        <p:spPr>
          <a:xfrm>
            <a:off x="4599709" y="5149084"/>
            <a:ext cx="3020291" cy="1320800"/>
          </a:xfrm>
          <a:prstGeom prst="wedgeEllipseCallout">
            <a:avLst>
              <a:gd name="adj1" fmla="val -59059"/>
              <a:gd name="adj2" fmla="val 58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725 типовых инструкций по охране труда </a:t>
            </a:r>
          </a:p>
        </p:txBody>
      </p:sp>
      <p:pic>
        <p:nvPicPr>
          <p:cNvPr id="4098" name="Picture 237201"/>
          <p:cNvPicPr>
            <a:picLocks noChangeAspect="1" noChangeArrowheads="1"/>
          </p:cNvPicPr>
          <p:nvPr/>
        </p:nvPicPr>
        <p:blipFill rotWithShape="1">
          <a:blip r:embed="rId2">
            <a:extLst>
              <a:ext uri="{28A0092B-C50C-407E-A947-70E740481C1C}">
                <a14:useLocalDpi xmlns:a14="http://schemas.microsoft.com/office/drawing/2010/main" val="0"/>
              </a:ext>
            </a:extLst>
          </a:blip>
          <a:srcRect r="27807"/>
          <a:stretch/>
        </p:blipFill>
        <p:spPr bwMode="auto">
          <a:xfrm>
            <a:off x="531235" y="3515014"/>
            <a:ext cx="3237202"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96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626" y="2927255"/>
            <a:ext cx="2874962"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863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3" y="701965"/>
            <a:ext cx="8346593" cy="5310908"/>
          </a:xfrm>
        </p:spPr>
        <p:txBody>
          <a:bodyPr>
            <a:normAutofit/>
          </a:bodyPr>
          <a:lstStyle/>
          <a:p>
            <a:pPr marL="285750" lvl="0" indent="-285750">
              <a:buFont typeface="Wingdings" panose="05000000000000000000" pitchFamily="2" charset="2"/>
              <a:buChar char="v"/>
            </a:pPr>
            <a:r>
              <a:rPr lang="ru-RU" sz="1600" dirty="0"/>
              <a:t>5. Правила (стандарты) и инструкции по охране труда должны поддерживаться в актуальном состоянии и соответствовать производственным процессам работодателя, организационным или структурным изменениям.</a:t>
            </a:r>
          </a:p>
          <a:p>
            <a:pPr marL="285750" indent="-285750">
              <a:buFont typeface="Wingdings" panose="05000000000000000000" pitchFamily="2" charset="2"/>
              <a:buChar char="v"/>
            </a:pPr>
            <a:r>
              <a:rPr lang="ru-RU" sz="1600" dirty="0"/>
              <a:t>7.Правила действуют в пределах данной организации и </a:t>
            </a:r>
            <a:r>
              <a:rPr lang="ru-RU" sz="1600" dirty="0">
                <a:solidFill>
                  <a:schemeClr val="accent5"/>
                </a:solidFill>
              </a:rPr>
              <a:t>не должны противоречить федеральным законам и иным нормативным правовым актам Российской Федерации, содержащим нормы трудового права</a:t>
            </a:r>
          </a:p>
          <a:p>
            <a:pPr marL="285750" lvl="0" indent="-285750">
              <a:buFont typeface="Wingdings" panose="05000000000000000000" pitchFamily="2" charset="2"/>
              <a:buChar char="v"/>
            </a:pPr>
            <a:r>
              <a:rPr lang="ru-RU" sz="1600" dirty="0"/>
              <a:t>8.Разработка Правил осуществляется работодателем на основе </a:t>
            </a:r>
            <a:r>
              <a:rPr lang="ru-RU" sz="1600" dirty="0">
                <a:solidFill>
                  <a:schemeClr val="accent5"/>
                </a:solidFill>
              </a:rPr>
              <a:t>анализа состояния и причин производственного травматизма и профессиональных  заболеваний</a:t>
            </a:r>
            <a:r>
              <a:rPr lang="ru-RU" sz="1600" dirty="0"/>
              <a:t>, а также результатов </a:t>
            </a:r>
            <a:r>
              <a:rPr lang="ru-RU" sz="1600" dirty="0">
                <a:solidFill>
                  <a:schemeClr val="accent5"/>
                </a:solidFill>
              </a:rPr>
              <a:t>специальной оценки условий труда и оценки профессиональных рисков</a:t>
            </a:r>
            <a:r>
              <a:rPr lang="ru-RU" sz="1600" dirty="0"/>
              <a:t>.</a:t>
            </a:r>
          </a:p>
          <a:p>
            <a:pPr marL="285750" indent="-285750">
              <a:buFont typeface="Wingdings" panose="05000000000000000000" pitchFamily="2" charset="2"/>
              <a:buChar char="v"/>
            </a:pPr>
            <a:endParaRPr lang="ru-RU" dirty="0"/>
          </a:p>
          <a:p>
            <a:pPr marL="285750" lvl="0" indent="-285750" fontAlgn="base">
              <a:buFont typeface="Arial" panose="020B0604020202020204" pitchFamily="34" charset="0"/>
              <a:buChar char="•"/>
            </a:pPr>
            <a:r>
              <a:rPr lang="ru-RU" sz="1200" dirty="0"/>
              <a:t>15.Правила должны иметь </a:t>
            </a:r>
            <a:r>
              <a:rPr lang="ru-RU" sz="1200" dirty="0">
                <a:solidFill>
                  <a:schemeClr val="accent5"/>
                </a:solidFill>
              </a:rPr>
              <a:t>лист согласования</a:t>
            </a:r>
            <a:r>
              <a:rPr lang="ru-RU" sz="1200" dirty="0"/>
              <a:t>, который подписывается разработчиком (представителями участников разработки), руководителем юридической службы работодателя (при наличии) , руководителем службы охраны труда (при его отсутствии - лицом, выполняющим функции специалиста по охране труда), лицом, ответственным за разработку Правил. Работодатель вправе расширить круг лиц, согласующих разработанные Правила. В случае использования работодателем системы электронного документооборота лист согласования подписывается с учетом настроек маршрута согласования.</a:t>
            </a:r>
          </a:p>
          <a:p>
            <a:pPr marL="285750" indent="-285750" fontAlgn="base">
              <a:buFont typeface="Arial" panose="020B0604020202020204" pitchFamily="34" charset="0"/>
              <a:buChar char="•"/>
            </a:pPr>
            <a:r>
              <a:rPr lang="ru-RU" sz="1200" dirty="0"/>
              <a:t>16.Правила </a:t>
            </a:r>
            <a:r>
              <a:rPr lang="ru-RU" sz="1200" dirty="0">
                <a:solidFill>
                  <a:schemeClr val="accent5"/>
                </a:solidFill>
              </a:rPr>
              <a:t>утверждаются работодателем </a:t>
            </a:r>
            <a:r>
              <a:rPr lang="ru-RU" sz="1200" dirty="0"/>
              <a:t>(руководителем организации) или уполномоченным им лицом с учётом мнения выборного органа первичной профсоюзной организации или иного уполномоченного работниками представительного органа (при наличии).</a:t>
            </a:r>
          </a:p>
          <a:p>
            <a:pPr marL="285750" lvl="0" indent="-285750" fontAlgn="base">
              <a:buFont typeface="Arial" panose="020B0604020202020204" pitchFamily="34" charset="0"/>
              <a:buChar char="•"/>
            </a:pPr>
            <a:endParaRPr lang="ru-RU" dirty="0"/>
          </a:p>
          <a:p>
            <a:pPr marL="285750" lvl="0" indent="-285750">
              <a:buFont typeface="Wingdings" panose="05000000000000000000" pitchFamily="2" charset="2"/>
              <a:buChar char="v"/>
            </a:pPr>
            <a:endParaRPr lang="ru-RU" dirty="0"/>
          </a:p>
          <a:p>
            <a:endParaRPr lang="ru-RU" dirty="0"/>
          </a:p>
        </p:txBody>
      </p:sp>
    </p:spTree>
    <p:extLst>
      <p:ext uri="{BB962C8B-B14F-4D97-AF65-F5344CB8AC3E}">
        <p14:creationId xmlns:p14="http://schemas.microsoft.com/office/powerpoint/2010/main" val="3766792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41625" y="341745"/>
            <a:ext cx="9519611" cy="4945882"/>
          </a:xfrm>
        </p:spPr>
        <p:txBody>
          <a:bodyPr>
            <a:normAutofit fontScale="92500" lnSpcReduction="20000"/>
          </a:bodyPr>
          <a:lstStyle/>
          <a:p>
            <a:r>
              <a:rPr lang="en-US" b="1" dirty="0"/>
              <a:t>II</a:t>
            </a:r>
            <a:r>
              <a:rPr lang="ru-RU" b="1" dirty="0"/>
              <a:t>. Требования к порядку разработки и содержанию правил по охране труда</a:t>
            </a:r>
          </a:p>
          <a:p>
            <a:pPr marL="285750" indent="-285750">
              <a:buFont typeface="Wingdings" panose="05000000000000000000" pitchFamily="2" charset="2"/>
              <a:buChar char="v"/>
            </a:pPr>
            <a:r>
              <a:rPr lang="ru-RU" dirty="0"/>
              <a:t>6.Правила по охране труда (далее - Правила) могут быть разработаны работодателем как </a:t>
            </a:r>
            <a:r>
              <a:rPr lang="ru-RU" b="1" dirty="0"/>
              <a:t>стандарт организации </a:t>
            </a:r>
            <a:r>
              <a:rPr lang="ru-RU" dirty="0"/>
              <a:t>либо иной </a:t>
            </a:r>
            <a:r>
              <a:rPr lang="ru-RU" b="1" dirty="0"/>
              <a:t>локальный нормативный акт</a:t>
            </a:r>
            <a:r>
              <a:rPr lang="ru-RU" dirty="0"/>
              <a:t>, применяемый в системе нормативного регулирования работодателя.</a:t>
            </a:r>
          </a:p>
          <a:p>
            <a:pPr marL="285750" indent="-285750">
              <a:buFont typeface="Wingdings" panose="05000000000000000000" pitchFamily="2" charset="2"/>
              <a:buChar char="v"/>
            </a:pPr>
            <a:r>
              <a:rPr lang="ru-RU" dirty="0"/>
              <a:t>Правила включают следующие главы:</a:t>
            </a:r>
          </a:p>
          <a:p>
            <a:r>
              <a:rPr lang="ru-RU" dirty="0"/>
              <a:t>а) общие требования;</a:t>
            </a:r>
          </a:p>
          <a:p>
            <a:r>
              <a:rPr lang="ru-RU" dirty="0"/>
              <a:t>б) требования охраны труда работников при организации и проведении работ;</a:t>
            </a:r>
          </a:p>
          <a:p>
            <a:r>
              <a:rPr lang="ru-RU" dirty="0"/>
              <a:t>в) требования, предъявляемые к производственным помещениям и производственным площадкам (для процессов, выполняемых вне производственных помещений), в целях обеспечения охраны труда работников; - </a:t>
            </a:r>
            <a:r>
              <a:rPr lang="ru-RU" dirty="0">
                <a:solidFill>
                  <a:schemeClr val="accent5"/>
                </a:solidFill>
              </a:rPr>
              <a:t>ГДЕ?</a:t>
            </a:r>
          </a:p>
          <a:p>
            <a:r>
              <a:rPr lang="ru-RU" dirty="0"/>
              <a:t>г) требования, предъявляемые к оборудованию, его размещению и организации рабочих мест в целях обеспечения охраны труда работников; - </a:t>
            </a:r>
            <a:r>
              <a:rPr lang="ru-RU" dirty="0">
                <a:solidFill>
                  <a:schemeClr val="accent5"/>
                </a:solidFill>
              </a:rPr>
              <a:t>ЧЕМ?</a:t>
            </a:r>
          </a:p>
          <a:p>
            <a:r>
              <a:rPr lang="ru-RU" dirty="0"/>
              <a:t>д) требования, предъявляемые к хранению и транспортировке исходных материалов, заготовок полуфабрикатов, готовой продукции и отходов производства в целях обеспечения охраны труда работников – </a:t>
            </a:r>
            <a:r>
              <a:rPr lang="ru-RU" dirty="0">
                <a:solidFill>
                  <a:schemeClr val="accent5"/>
                </a:solidFill>
              </a:rPr>
              <a:t>ИЗ ЧЕГО?</a:t>
            </a:r>
          </a:p>
          <a:p>
            <a:endParaRPr lang="ru-RU" dirty="0"/>
          </a:p>
          <a:p>
            <a:pPr marL="285750" lvl="0" indent="-285750" fontAlgn="base">
              <a:buFont typeface="Wingdings" panose="05000000000000000000" pitchFamily="2" charset="2"/>
              <a:buChar char="v"/>
            </a:pPr>
            <a:r>
              <a:rPr lang="ru-RU" dirty="0"/>
              <a:t>17. При необходимости Правила могут содержать требования или ссылку на</a:t>
            </a:r>
            <a:endParaRPr lang="ru-RU" sz="1050" dirty="0"/>
          </a:p>
          <a:p>
            <a:pPr marL="742813" lvl="1" indent="-285750" fontAlgn="base">
              <a:buFont typeface="Arial" panose="020B0604020202020204" pitchFamily="34" charset="0"/>
              <a:buChar char="•"/>
            </a:pPr>
            <a:r>
              <a:rPr lang="en-US" dirty="0" err="1"/>
              <a:t>требования</a:t>
            </a:r>
            <a:r>
              <a:rPr lang="en-US" dirty="0"/>
              <a:t> </a:t>
            </a:r>
            <a:r>
              <a:rPr lang="en-US" dirty="0" err="1"/>
              <a:t>стандартов</a:t>
            </a:r>
            <a:r>
              <a:rPr lang="en-US" dirty="0"/>
              <a:t> </a:t>
            </a:r>
            <a:r>
              <a:rPr lang="en-US" dirty="0" err="1"/>
              <a:t>безопасности</a:t>
            </a:r>
            <a:r>
              <a:rPr lang="en-US" dirty="0"/>
              <a:t> </a:t>
            </a:r>
            <a:r>
              <a:rPr lang="en-US" dirty="0" err="1"/>
              <a:t>труда</a:t>
            </a:r>
            <a:r>
              <a:rPr lang="en-US" dirty="0"/>
              <a:t>,</a:t>
            </a:r>
            <a:endParaRPr lang="ru-RU" sz="1050" dirty="0"/>
          </a:p>
          <a:p>
            <a:pPr marL="742813" lvl="1" indent="-285750" fontAlgn="base">
              <a:buFont typeface="Arial" panose="020B0604020202020204" pitchFamily="34" charset="0"/>
              <a:buChar char="•"/>
            </a:pPr>
            <a:r>
              <a:rPr lang="ru-RU" dirty="0"/>
              <a:t>государственных санитарно- эпидемиологических правил и нормативов, устанавливающих требования к факторам рабочей среды и трудового процесса, </a:t>
            </a:r>
          </a:p>
          <a:p>
            <a:pPr marL="742813" lvl="1" indent="-285750" fontAlgn="base">
              <a:buFont typeface="Arial" panose="020B0604020202020204" pitchFamily="34" charset="0"/>
              <a:buChar char="•"/>
            </a:pPr>
            <a:r>
              <a:rPr lang="ru-RU" dirty="0"/>
              <a:t>правил и норм безопасности,</a:t>
            </a:r>
            <a:endParaRPr lang="ru-RU" sz="1050" dirty="0"/>
          </a:p>
          <a:p>
            <a:pPr marL="742813" lvl="1" indent="-285750" fontAlgn="base">
              <a:buFont typeface="Arial" panose="020B0604020202020204" pitchFamily="34" charset="0"/>
              <a:buChar char="•"/>
            </a:pPr>
            <a:r>
              <a:rPr lang="ru-RU" dirty="0"/>
              <a:t>нормативных правовых актов, содержащих государственные нормативные требования охраны труда.</a:t>
            </a:r>
            <a:endParaRPr lang="ru-RU" sz="1050" dirty="0"/>
          </a:p>
          <a:p>
            <a:endParaRPr lang="ru-RU" dirty="0"/>
          </a:p>
        </p:txBody>
      </p:sp>
      <p:pic>
        <p:nvPicPr>
          <p:cNvPr id="8" name="Picture 101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268" y="5182679"/>
            <a:ext cx="2213549" cy="148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73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17924" t="32545" r="49850" b="33819"/>
          <a:stretch/>
        </p:blipFill>
        <p:spPr>
          <a:xfrm>
            <a:off x="736800" y="1162878"/>
            <a:ext cx="8768928" cy="4037195"/>
          </a:xfrm>
          <a:prstGeom prst="rect">
            <a:avLst/>
          </a:prstGeom>
        </p:spPr>
      </p:pic>
      <p:sp>
        <p:nvSpPr>
          <p:cNvPr id="4" name="TextBox 3"/>
          <p:cNvSpPr txBox="1"/>
          <p:nvPr/>
        </p:nvSpPr>
        <p:spPr>
          <a:xfrm>
            <a:off x="1282148" y="288235"/>
            <a:ext cx="6510130" cy="646331"/>
          </a:xfrm>
          <a:prstGeom prst="rect">
            <a:avLst/>
          </a:prstGeom>
          <a:noFill/>
        </p:spPr>
        <p:txBody>
          <a:bodyPr wrap="square" rtlCol="0">
            <a:spAutoFit/>
          </a:bodyPr>
          <a:lstStyle/>
          <a:p>
            <a:r>
              <a:rPr lang="ru-RU" dirty="0" smtClean="0"/>
              <a:t>Динамика показателей производственного травматизма (по данным Росстата)</a:t>
            </a:r>
            <a:endParaRPr lang="ru-RU" dirty="0"/>
          </a:p>
        </p:txBody>
      </p:sp>
    </p:spTree>
    <p:extLst>
      <p:ext uri="{BB962C8B-B14F-4D97-AF65-F5344CB8AC3E}">
        <p14:creationId xmlns:p14="http://schemas.microsoft.com/office/powerpoint/2010/main" val="2170470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46423" y="914400"/>
            <a:ext cx="9325649" cy="4682836"/>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285750" lvl="0" indent="-285750" fontAlgn="base">
              <a:buFont typeface="Wingdings" panose="05000000000000000000" pitchFamily="2" charset="2"/>
              <a:buChar char="v"/>
            </a:pPr>
            <a:r>
              <a:rPr lang="ru-RU" dirty="0"/>
              <a:t>10. В главу «</a:t>
            </a:r>
            <a:r>
              <a:rPr lang="ru-RU" b="1" i="1" u="sng" dirty="0"/>
              <a:t>Общие требования</a:t>
            </a:r>
            <a:r>
              <a:rPr lang="ru-RU" dirty="0"/>
              <a:t>» включаются:</a:t>
            </a:r>
          </a:p>
          <a:p>
            <a:pPr marL="285750" indent="-285750">
              <a:buFont typeface="Arial" panose="020B0604020202020204" pitchFamily="34" charset="0"/>
              <a:buChar char="•"/>
            </a:pPr>
            <a:r>
              <a:rPr lang="ru-RU" dirty="0"/>
              <a:t>определение сферы действия Правил;</a:t>
            </a:r>
          </a:p>
          <a:p>
            <a:pPr marL="285750" indent="-285750">
              <a:buFont typeface="Arial" panose="020B0604020202020204" pitchFamily="34" charset="0"/>
              <a:buChar char="•"/>
            </a:pPr>
            <a:r>
              <a:rPr lang="ru-RU" dirty="0"/>
              <a:t>описание вредных и (или) опасных производственных факторов, профессиональных рисков и опасностей, характерных для сферы действия Правил.</a:t>
            </a:r>
          </a:p>
          <a:p>
            <a:pPr marL="285750" lvl="0" indent="-285750" fontAlgn="base">
              <a:buFont typeface="Wingdings" panose="05000000000000000000" pitchFamily="2" charset="2"/>
              <a:buChar char="v"/>
            </a:pPr>
            <a:r>
              <a:rPr lang="ru-RU" dirty="0"/>
              <a:t>В главу «</a:t>
            </a:r>
            <a:r>
              <a:rPr lang="ru-RU" b="1" dirty="0"/>
              <a:t>Требования охраны труда работников при организации и проведении работ</a:t>
            </a:r>
            <a:r>
              <a:rPr lang="ru-RU" dirty="0"/>
              <a:t>» включаются:</a:t>
            </a:r>
          </a:p>
          <a:p>
            <a:pPr marL="285750" indent="-285750">
              <a:buFont typeface="Arial" panose="020B0604020202020204" pitchFamily="34" charset="0"/>
              <a:buChar char="•"/>
            </a:pPr>
            <a:r>
              <a:rPr lang="ru-RU" dirty="0"/>
              <a:t>требования охраны труда, предъявляемые к работникам;</a:t>
            </a:r>
          </a:p>
          <a:p>
            <a:pPr marL="285750" indent="-285750">
              <a:buFont typeface="Arial" panose="020B0604020202020204" pitchFamily="34" charset="0"/>
              <a:buChar char="•"/>
            </a:pPr>
            <a:r>
              <a:rPr lang="ru-RU" dirty="0"/>
              <a:t>требования по проведению </a:t>
            </a:r>
            <a:r>
              <a:rPr lang="ru-RU" dirty="0">
                <a:solidFill>
                  <a:schemeClr val="accent5"/>
                </a:solidFill>
              </a:rPr>
              <a:t>технико-технологических и организационных мероприятий</a:t>
            </a:r>
            <a:r>
              <a:rPr lang="ru-RU" dirty="0"/>
              <a:t>, в том числе при назначении должностных лиц, ответственных за организацию, выполнение, контроль выполнения соответствующих мероприятий;</a:t>
            </a:r>
          </a:p>
          <a:p>
            <a:pPr marL="285750" indent="-285750">
              <a:buFont typeface="Arial" panose="020B0604020202020204" pitchFamily="34" charset="0"/>
              <a:buChar char="•"/>
            </a:pPr>
            <a:r>
              <a:rPr lang="ru-RU" dirty="0"/>
              <a:t>требования при организации работ </a:t>
            </a:r>
            <a:r>
              <a:rPr lang="ru-RU" dirty="0">
                <a:solidFill>
                  <a:schemeClr val="accent5"/>
                </a:solidFill>
              </a:rPr>
              <a:t>по наряду-допуску </a:t>
            </a:r>
            <a:r>
              <a:rPr lang="ru-RU" dirty="0"/>
              <a:t>(при наличии);</a:t>
            </a:r>
          </a:p>
          <a:p>
            <a:pPr marL="285750" indent="-285750">
              <a:buFont typeface="Arial" panose="020B0604020202020204" pitchFamily="34" charset="0"/>
              <a:buChar char="•"/>
            </a:pPr>
            <a:r>
              <a:rPr lang="ru-RU" dirty="0">
                <a:solidFill>
                  <a:schemeClr val="accent5"/>
                </a:solidFill>
              </a:rPr>
              <a:t>меры, исключающие непосредственный контакт работников в процессе труда с исходными материалами</a:t>
            </a:r>
            <a:r>
              <a:rPr lang="ru-RU" dirty="0"/>
              <a:t>, заготовками, полуфабрикатами, готовой продукцией и отходами производства, оказывающими на них опасное или вредное воздействие, с указанием опасностей и связанных с ними профессиональных рисков, возможного причинения вреда здоровью работника и перечня конкретных мер, направленных на защиту работников от определенных опасностей;</a:t>
            </a:r>
          </a:p>
          <a:p>
            <a:pPr marL="285750" indent="-285750">
              <a:buFont typeface="Arial" panose="020B0604020202020204" pitchFamily="34" charset="0"/>
              <a:buChar char="•"/>
            </a:pPr>
            <a:r>
              <a:rPr lang="ru-RU" dirty="0">
                <a:solidFill>
                  <a:schemeClr val="accent5"/>
                </a:solidFill>
              </a:rPr>
              <a:t>способы контроля и управления</a:t>
            </a:r>
            <a:r>
              <a:rPr lang="ru-RU" dirty="0"/>
              <a:t>, обеспечивающие защиту работников, </a:t>
            </a:r>
            <a:r>
              <a:rPr lang="ru-RU" dirty="0">
                <a:solidFill>
                  <a:schemeClr val="accent5"/>
                </a:solidFill>
              </a:rPr>
              <a:t>отключение или блокировку </a:t>
            </a:r>
            <a:r>
              <a:rPr lang="ru-RU" dirty="0"/>
              <a:t>оборудования;</a:t>
            </a:r>
          </a:p>
          <a:p>
            <a:pPr marL="285750" indent="-285750">
              <a:buFont typeface="Arial" panose="020B0604020202020204" pitchFamily="34" charset="0"/>
              <a:buChar char="•"/>
            </a:pPr>
            <a:r>
              <a:rPr lang="ru-RU" dirty="0"/>
              <a:t>способы своевременного уведомления о возникновении вредных и (или) опасных производственных факторов, реализации профессиональных рисков при проведении работ;</a:t>
            </a:r>
          </a:p>
          <a:p>
            <a:pPr marL="285750" indent="-285750">
              <a:buFont typeface="Arial" panose="020B0604020202020204" pitchFamily="34" charset="0"/>
              <a:buChar char="•"/>
            </a:pPr>
            <a:r>
              <a:rPr lang="ru-RU" dirty="0"/>
              <a:t>меры по защите работников, реализация которых необходима при </a:t>
            </a:r>
            <a:r>
              <a:rPr lang="ru-RU" dirty="0">
                <a:solidFill>
                  <a:schemeClr val="accent5"/>
                </a:solidFill>
              </a:rPr>
              <a:t>возникновении аварийных ситуаций</a:t>
            </a:r>
            <a:r>
              <a:rPr lang="ru-RU" dirty="0"/>
              <a:t>.</a:t>
            </a:r>
          </a:p>
          <a:p>
            <a:endParaRPr lang="ru-RU" dirty="0"/>
          </a:p>
        </p:txBody>
      </p:sp>
    </p:spTree>
    <p:extLst>
      <p:ext uri="{BB962C8B-B14F-4D97-AF65-F5344CB8AC3E}">
        <p14:creationId xmlns:p14="http://schemas.microsoft.com/office/powerpoint/2010/main" val="3502299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3" y="729673"/>
            <a:ext cx="8383539" cy="4631845"/>
          </a:xfrm>
        </p:spPr>
        <p:txBody>
          <a:bodyPr/>
          <a:lstStyle/>
          <a:p>
            <a:pPr lvl="0" fontAlgn="base"/>
            <a:r>
              <a:rPr lang="ru-RU" dirty="0"/>
              <a:t>12.В главу «</a:t>
            </a:r>
            <a:r>
              <a:rPr lang="ru-RU" b="1" i="1" u="sng" dirty="0"/>
              <a:t>Требования, предъявляемые к производственным помещениям и производственным площадкам (при наличии процессов, выполняемых вне производственных помещений), в целях обеспечения охраны труда работников</a:t>
            </a:r>
            <a:r>
              <a:rPr lang="ru-RU" dirty="0"/>
              <a:t>» включаются положения, связанные с соответствием производственных помещений и площадок безопасному выполнению работ, в том числе:</a:t>
            </a:r>
          </a:p>
          <a:p>
            <a:r>
              <a:rPr lang="ru-RU" dirty="0"/>
              <a:t>а) запрет на загромождение проходов и проездов проезды внутри зданий (сооружений), производственных помещений (производственных площадок) для обеспечения безопасного передвижения работников и проезда транспортных средств;</a:t>
            </a:r>
          </a:p>
          <a:p>
            <a:r>
              <a:rPr lang="ru-RU" dirty="0"/>
              <a:t>б) содержание переходов, лестниц, площадок и перил к ним в исправном состоянии и чистоте, а расположенных на открытом воздухе - очищенными в зимнее время от снега и льда, обработанными </a:t>
            </a:r>
            <a:r>
              <a:rPr lang="ru-RU" dirty="0" err="1"/>
              <a:t>противогололедными</a:t>
            </a:r>
            <a:r>
              <a:rPr lang="ru-RU" dirty="0"/>
              <a:t> средствами;</a:t>
            </a:r>
          </a:p>
          <a:p>
            <a:r>
              <a:rPr lang="ru-RU" dirty="0"/>
              <a:t>в) наличие действующей </a:t>
            </a:r>
            <a:r>
              <a:rPr lang="ru-RU" dirty="0" err="1"/>
              <a:t>общеобменной</a:t>
            </a:r>
            <a:r>
              <a:rPr lang="ru-RU" dirty="0"/>
              <a:t> вентиляции, а на стационарных рабочих местах - местной вентиляции;</a:t>
            </a:r>
          </a:p>
          <a:p>
            <a:r>
              <a:rPr lang="ru-RU" dirty="0"/>
              <a:t>г) наличие необходимого освещения, в том числе сигнального в ночное время;</a:t>
            </a:r>
          </a:p>
          <a:p>
            <a:r>
              <a:rPr lang="ru-RU" dirty="0"/>
              <a:t>д) иные требования, по усмотрению работодателя, необходимые для безопасного выполнения работ и предусмотренные государственными нормативными требованиями охраны труда.</a:t>
            </a:r>
          </a:p>
          <a:p>
            <a:endParaRPr lang="ru-RU" dirty="0"/>
          </a:p>
        </p:txBody>
      </p:sp>
      <p:pic>
        <p:nvPicPr>
          <p:cNvPr id="6146" name="Picture 237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600" y="5000048"/>
            <a:ext cx="7200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784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4" y="969819"/>
            <a:ext cx="8522084" cy="5412508"/>
          </a:xfrm>
        </p:spPr>
        <p:txBody>
          <a:bodyPr>
            <a:normAutofit/>
          </a:bodyPr>
          <a:lstStyle/>
          <a:p>
            <a:pPr lvl="0" fontAlgn="base"/>
            <a:r>
              <a:rPr lang="ru-RU" dirty="0"/>
              <a:t>13. В главу «</a:t>
            </a:r>
            <a:r>
              <a:rPr lang="ru-RU" i="1" u="sng" dirty="0"/>
              <a:t>Требования, предъявляемые к оборудованию, его размещению и организации рабочих мест</a:t>
            </a:r>
            <a:r>
              <a:rPr lang="ru-RU" b="1" i="1" u="sng" dirty="0"/>
              <a:t>, в целях обеспечения охраны труда работников</a:t>
            </a:r>
            <a:r>
              <a:rPr lang="ru-RU" dirty="0"/>
              <a:t>» включаются:</a:t>
            </a:r>
          </a:p>
          <a:p>
            <a:r>
              <a:rPr lang="ru-RU" dirty="0"/>
              <a:t>а) требования, предъявляемые к оборудованию, отдельным его группам и видам, коммуникациям, их размещению;</a:t>
            </a:r>
          </a:p>
          <a:p>
            <a:r>
              <a:rPr lang="ru-RU" dirty="0"/>
              <a:t>б) требования к наличию ограждений, сигнальных устройств и предупреждающих и предписывающих плакатов (знаков);</a:t>
            </a:r>
          </a:p>
          <a:p>
            <a:r>
              <a:rPr lang="ru-RU" dirty="0"/>
              <a:t>в) требования к применению средств индивидуальной защиты работников, методов и средств коллективной защиты работников;</a:t>
            </a:r>
          </a:p>
          <a:p>
            <a:r>
              <a:rPr lang="ru-RU" dirty="0"/>
              <a:t>г) мероприятия по обеспечению безопасности труда при организации работ на опасном технологическом оборудовании</a:t>
            </a:r>
          </a:p>
          <a:p>
            <a:endParaRPr lang="ru-RU" dirty="0"/>
          </a:p>
          <a:p>
            <a:endParaRPr lang="ru-RU" dirty="0"/>
          </a:p>
          <a:p>
            <a:endParaRPr lang="ru-RU" dirty="0"/>
          </a:p>
          <a:p>
            <a:endParaRPr lang="ru-RU" dirty="0"/>
          </a:p>
          <a:p>
            <a:endParaRPr lang="ru-RU" dirty="0"/>
          </a:p>
          <a:p>
            <a:r>
              <a:rPr lang="ru-RU" b="1" dirty="0"/>
              <a:t>Пункт 5 статьи 1 </a:t>
            </a:r>
            <a:r>
              <a:rPr lang="ru-RU" dirty="0"/>
              <a:t>Приказ Минтруда Росси 29.10.2021 № 774н ”06 утверждении общих требований к организации </a:t>
            </a:r>
            <a:r>
              <a:rPr lang="ru-RU" dirty="0" smtClean="0"/>
              <a:t>безопасного </a:t>
            </a:r>
            <a:r>
              <a:rPr lang="ru-RU" dirty="0"/>
              <a:t>рабочего места“ (рег. 25.11.2021 </a:t>
            </a:r>
            <a:r>
              <a:rPr lang="ru-RU" dirty="0"/>
              <a:t>№</a:t>
            </a:r>
            <a:r>
              <a:rPr lang="ru-RU" dirty="0" smtClean="0"/>
              <a:t> </a:t>
            </a:r>
            <a:r>
              <a:rPr lang="ru-RU" dirty="0"/>
              <a:t>65987)</a:t>
            </a:r>
          </a:p>
        </p:txBody>
      </p:sp>
      <p:pic>
        <p:nvPicPr>
          <p:cNvPr id="7173" name="Picture 237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030" y="3676073"/>
            <a:ext cx="4254788" cy="169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244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2460" y="452581"/>
            <a:ext cx="9334885" cy="4567191"/>
          </a:xfrm>
        </p:spPr>
        <p:txBody>
          <a:bodyPr/>
          <a:lstStyle/>
          <a:p>
            <a:r>
              <a:rPr lang="ru-RU" dirty="0"/>
              <a:t>14. В случае осуществления соответствующего вида деятельности в главу «</a:t>
            </a:r>
            <a:r>
              <a:rPr lang="ru-RU" b="1" dirty="0"/>
              <a:t>Требования, предъявляемые к хранению и транспортировке исходных материалов, заготовок, полуфабрикатов, готовой продукции и отходов производства, в целях обеспечения охраны труда работников</a:t>
            </a:r>
            <a:r>
              <a:rPr lang="ru-RU" dirty="0"/>
              <a:t>» включаются:</a:t>
            </a:r>
          </a:p>
          <a:p>
            <a:pPr marL="285750" indent="-285750">
              <a:buFont typeface="Arial" panose="020B0604020202020204" pitchFamily="34" charset="0"/>
              <a:buChar char="•"/>
            </a:pPr>
            <a:r>
              <a:rPr lang="ru-RU" dirty="0"/>
              <a:t>особенности исходных материалов, заготовок, полуфабрикатов, готовой продукции и отходов производства, рациональные способы их хранения;</a:t>
            </a:r>
          </a:p>
          <a:p>
            <a:pPr marL="285750" indent="-285750">
              <a:buFont typeface="Arial" panose="020B0604020202020204" pitchFamily="34" charset="0"/>
              <a:buChar char="•"/>
            </a:pPr>
            <a:r>
              <a:rPr lang="ru-RU" dirty="0"/>
              <a:t>требования, предъявляемые к механизации и автоматизации погрузочно- разгрузочных работ, влияющие на обеспечение охраны труда работников;</a:t>
            </a:r>
          </a:p>
          <a:p>
            <a:pPr marL="285750" indent="-285750">
              <a:buFont typeface="Arial" panose="020B0604020202020204" pitchFamily="34" charset="0"/>
              <a:buChar char="•"/>
            </a:pPr>
            <a:r>
              <a:rPr lang="ru-RU" dirty="0"/>
              <a:t>меры по удалению опасных и вредных веществ и материалов из рабочей зоны;</a:t>
            </a:r>
          </a:p>
          <a:p>
            <a:pPr marL="285750" indent="-285750">
              <a:buFont typeface="Arial" panose="020B0604020202020204" pitchFamily="34" charset="0"/>
              <a:buChar char="•"/>
            </a:pPr>
            <a:r>
              <a:rPr lang="ru-RU" dirty="0"/>
              <a:t>меры по удалению и обезвреживанию отходов производства, являющихся источниками вредных и (или) опасных производственных факторов.</a:t>
            </a:r>
          </a:p>
          <a:p>
            <a:endParaRPr lang="ru-RU" dirty="0"/>
          </a:p>
        </p:txBody>
      </p:sp>
      <p:pic>
        <p:nvPicPr>
          <p:cNvPr id="1026" name="Picture 2372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89" y="3836266"/>
            <a:ext cx="94329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934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03442" y="228600"/>
            <a:ext cx="9454958" cy="5571836"/>
          </a:xfrm>
        </p:spPr>
        <p:style>
          <a:lnRef idx="2">
            <a:schemeClr val="accent2"/>
          </a:lnRef>
          <a:fillRef idx="1">
            <a:schemeClr val="lt1"/>
          </a:fillRef>
          <a:effectRef idx="0">
            <a:schemeClr val="accent2"/>
          </a:effectRef>
          <a:fontRef idx="minor">
            <a:schemeClr val="dk1"/>
          </a:fontRef>
        </p:style>
        <p:txBody>
          <a:bodyPr>
            <a:normAutofit/>
          </a:bodyPr>
          <a:lstStyle/>
          <a:p>
            <a:pPr marL="285750" lvl="0" indent="-285750" fontAlgn="base">
              <a:buFont typeface="Wingdings" panose="05000000000000000000" pitchFamily="2" charset="2"/>
              <a:buChar char="v"/>
            </a:pPr>
            <a:r>
              <a:rPr lang="ru-RU" sz="1500" b="1" i="1" dirty="0"/>
              <a:t>18. Инструкция по охране труда </a:t>
            </a:r>
            <a:r>
              <a:rPr lang="ru-RU" sz="1500" dirty="0">
                <a:solidFill>
                  <a:srgbClr val="FF0000"/>
                </a:solidFill>
              </a:rPr>
              <a:t>для работника разрабатывается исходя из его должности или профессии, направления трудовой деятельности или вида выполняемой работы.</a:t>
            </a:r>
          </a:p>
          <a:p>
            <a:pPr marL="285750" lvl="0" indent="-285750" fontAlgn="base">
              <a:buFont typeface="Wingdings" panose="05000000000000000000" pitchFamily="2" charset="2"/>
              <a:buChar char="v"/>
            </a:pPr>
            <a:r>
              <a:rPr lang="ru-RU" sz="1500" b="1" dirty="0"/>
              <a:t>Разработка инструкций по охране труда </a:t>
            </a:r>
            <a:r>
              <a:rPr lang="ru-RU" sz="1500" dirty="0"/>
              <a:t>работодателем осуществляется на основе установленных государственных нормативных требований охраны труда и требований разработанных работодателем правил (при наличии), а также на основе:</a:t>
            </a:r>
          </a:p>
          <a:p>
            <a:pPr marL="285750" indent="-285750">
              <a:buFont typeface="Arial" panose="020B0604020202020204" pitchFamily="34" charset="0"/>
              <a:buChar char="•"/>
            </a:pPr>
            <a:r>
              <a:rPr lang="ru-RU" sz="1300" dirty="0"/>
              <a:t>анализа трудовой функции работников по профессии, должности, виду и составу выполняемой работы, для которых разрабатывается инструкция по охране труда;</a:t>
            </a:r>
          </a:p>
          <a:p>
            <a:pPr marL="285750" indent="-285750">
              <a:buFont typeface="Arial" panose="020B0604020202020204" pitchFamily="34" charset="0"/>
              <a:buChar char="•"/>
            </a:pPr>
            <a:r>
              <a:rPr lang="ru-RU" sz="1300" dirty="0"/>
              <a:t>результатов специальной оценки условий труда на конкретных рабочих местах для соответствующей должности, профессии, в том числе определения вредных производственных факторов, характерных для работ, выполняемых работниками соответствующей должности, профессии;</a:t>
            </a:r>
          </a:p>
          <a:p>
            <a:pPr marL="285750" indent="-285750">
              <a:buFont typeface="Arial" panose="020B0604020202020204" pitchFamily="34" charset="0"/>
              <a:buChar char="•"/>
            </a:pPr>
            <a:r>
              <a:rPr lang="ru-RU" sz="1300" dirty="0"/>
              <a:t>анализа требовании соответствующих профессиональных стандартов;</a:t>
            </a:r>
          </a:p>
          <a:p>
            <a:pPr marL="285750" indent="-285750">
              <a:buFont typeface="Arial" panose="020B0604020202020204" pitchFamily="34" charset="0"/>
              <a:buChar char="•"/>
            </a:pPr>
            <a:r>
              <a:rPr lang="ru-RU" sz="1300" dirty="0"/>
              <a:t>определения профессиональных рисков и опасностей, характерных для работ, выполняемых работниками соответствующей должности, профессии;</a:t>
            </a:r>
          </a:p>
          <a:p>
            <a:pPr marL="285750" indent="-285750">
              <a:buFont typeface="Arial" panose="020B0604020202020204" pitchFamily="34" charset="0"/>
              <a:buChar char="•"/>
            </a:pPr>
            <a:r>
              <a:rPr lang="ru-RU" sz="1300" dirty="0"/>
              <a:t>анализа результатов расследования несчастных случаев, а также типичных причин несчастных случаев на производстве и профессиональных заболеваний для соответствующих должностей, профессий, видов работ;</a:t>
            </a:r>
          </a:p>
          <a:p>
            <a:pPr marL="285750" indent="-285750">
              <a:buFont typeface="Arial" panose="020B0604020202020204" pitchFamily="34" charset="0"/>
              <a:buChar char="•"/>
            </a:pPr>
            <a:r>
              <a:rPr lang="ru-RU" sz="1300" dirty="0"/>
              <a:t>определения безопасных методов и приемов выполнения трудовых функций и работ.</a:t>
            </a:r>
          </a:p>
          <a:p>
            <a:endParaRPr lang="ru-RU" dirty="0"/>
          </a:p>
        </p:txBody>
      </p:sp>
    </p:spTree>
    <p:extLst>
      <p:ext uri="{BB962C8B-B14F-4D97-AF65-F5344CB8AC3E}">
        <p14:creationId xmlns:p14="http://schemas.microsoft.com/office/powerpoint/2010/main" val="1948637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72534" y="775855"/>
            <a:ext cx="5187757" cy="5149082"/>
          </a:xfrm>
        </p:spPr>
        <p:txBody>
          <a:bodyPr>
            <a:normAutofit lnSpcReduction="10000"/>
          </a:bodyPr>
          <a:lstStyle/>
          <a:p>
            <a:pPr marL="285750" indent="-285750">
              <a:buFont typeface="Wingdings" panose="05000000000000000000" pitchFamily="2" charset="2"/>
              <a:buChar char="v"/>
            </a:pPr>
            <a:r>
              <a:rPr lang="ru-RU" dirty="0"/>
              <a:t>20. </a:t>
            </a:r>
            <a:r>
              <a:rPr lang="ru-RU" dirty="0">
                <a:solidFill>
                  <a:schemeClr val="accent5"/>
                </a:solidFill>
              </a:rPr>
              <a:t>Инструкция по охране труда для работника </a:t>
            </a:r>
            <a:r>
              <a:rPr lang="ru-RU" dirty="0"/>
              <a:t>учитывает требования безопасности, изложенные в эксплуатационной и ремонтной документации организаций - изготовителей оборудования, а также в технологической документации организации с учетом конкретных условий производства, применительно к должности, профессии работника или виду выполняемой работы.</a:t>
            </a:r>
          </a:p>
          <a:p>
            <a:pPr lvl="0" fontAlgn="base"/>
            <a:endParaRPr lang="ru-RU" dirty="0"/>
          </a:p>
          <a:p>
            <a:pPr lvl="0" fontAlgn="base"/>
            <a:endParaRPr lang="ru-RU" dirty="0"/>
          </a:p>
          <a:p>
            <a:pPr lvl="0" fontAlgn="base"/>
            <a:endParaRPr lang="ru-RU" dirty="0"/>
          </a:p>
          <a:p>
            <a:pPr lvl="0" fontAlgn="base"/>
            <a:endParaRPr lang="ru-RU" dirty="0"/>
          </a:p>
          <a:p>
            <a:pPr marL="285750" lvl="0" indent="-285750" fontAlgn="base">
              <a:buFont typeface="Wingdings" panose="05000000000000000000" pitchFamily="2" charset="2"/>
              <a:buChar char="v"/>
            </a:pPr>
            <a:r>
              <a:rPr lang="ru-RU" dirty="0">
                <a:solidFill>
                  <a:schemeClr val="accent5"/>
                </a:solidFill>
              </a:rPr>
              <a:t>Инструкция по охране труда должна содержать</a:t>
            </a:r>
            <a:r>
              <a:rPr lang="ru-RU" dirty="0"/>
              <a:t>:</a:t>
            </a:r>
          </a:p>
          <a:p>
            <a:pPr marL="285750" indent="-285750">
              <a:buFont typeface="Arial" panose="020B0604020202020204" pitchFamily="34" charset="0"/>
              <a:buChar char="•"/>
            </a:pPr>
            <a:r>
              <a:rPr lang="ru-RU" dirty="0"/>
              <a:t>общие требования охраны труда;</a:t>
            </a:r>
          </a:p>
          <a:p>
            <a:pPr marL="285750" indent="-285750">
              <a:buFont typeface="Arial" panose="020B0604020202020204" pitchFamily="34" charset="0"/>
              <a:buChar char="•"/>
            </a:pPr>
            <a:r>
              <a:rPr lang="ru-RU" dirty="0"/>
              <a:t>требования охраны труда перед началом работы;</a:t>
            </a:r>
          </a:p>
          <a:p>
            <a:pPr marL="285750" indent="-285750">
              <a:buFont typeface="Arial" panose="020B0604020202020204" pitchFamily="34" charset="0"/>
              <a:buChar char="•"/>
            </a:pPr>
            <a:r>
              <a:rPr lang="ru-RU" dirty="0"/>
              <a:t>требования охраны труда во время работы;</a:t>
            </a:r>
          </a:p>
          <a:p>
            <a:pPr marL="285750" indent="-285750">
              <a:buFont typeface="Arial" panose="020B0604020202020204" pitchFamily="34" charset="0"/>
              <a:buChar char="•"/>
            </a:pPr>
            <a:r>
              <a:rPr lang="ru-RU" dirty="0"/>
              <a:t>требования охраны труда в аварийных ситуациях;</a:t>
            </a:r>
          </a:p>
          <a:p>
            <a:pPr marL="285750" indent="-285750">
              <a:buFont typeface="Arial" panose="020B0604020202020204" pitchFamily="34" charset="0"/>
              <a:buChar char="•"/>
            </a:pPr>
            <a:r>
              <a:rPr lang="ru-RU" dirty="0"/>
              <a:t>требования охраны труда по окончании работы.</a:t>
            </a:r>
          </a:p>
        </p:txBody>
      </p:sp>
      <p:sp>
        <p:nvSpPr>
          <p:cNvPr id="5" name="TextBox 4"/>
          <p:cNvSpPr txBox="1"/>
          <p:nvPr/>
        </p:nvSpPr>
        <p:spPr>
          <a:xfrm>
            <a:off x="5560291" y="2196234"/>
            <a:ext cx="4378037" cy="1600438"/>
          </a:xfrm>
          <a:prstGeom prst="rect">
            <a:avLst/>
          </a:prstGeom>
          <a:noFill/>
        </p:spPr>
        <p:txBody>
          <a:bodyPr wrap="square" rtlCol="0">
            <a:spAutoFit/>
          </a:bodyPr>
          <a:lstStyle/>
          <a:p>
            <a:pPr marL="285750" indent="-285750">
              <a:buFont typeface="Wingdings" panose="05000000000000000000" pitchFamily="2" charset="2"/>
              <a:buChar char="v"/>
            </a:pPr>
            <a:r>
              <a:rPr lang="ru-RU" sz="1400" dirty="0">
                <a:solidFill>
                  <a:schemeClr val="accent5"/>
                </a:solidFill>
              </a:rPr>
              <a:t>Инструкции по охране труда утверждаются работодателем </a:t>
            </a:r>
            <a:r>
              <a:rPr lang="ru-RU" sz="1400" dirty="0"/>
              <a:t>(руководителем организации) или уполномоченным им лицом с учетом мнения выборного органа первичной профсоюзной организации или иного уполномоченного работниками представительного органа (при наличии). </a:t>
            </a:r>
          </a:p>
        </p:txBody>
      </p:sp>
    </p:spTree>
    <p:extLst>
      <p:ext uri="{BB962C8B-B14F-4D97-AF65-F5344CB8AC3E}">
        <p14:creationId xmlns:p14="http://schemas.microsoft.com/office/powerpoint/2010/main" val="731755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4" y="572655"/>
            <a:ext cx="8161866" cy="4788863"/>
          </a:xfrm>
        </p:spPr>
        <p:txBody>
          <a:bodyPr/>
          <a:lstStyle/>
          <a:p>
            <a:pPr marL="285750" lvl="0" indent="-285750" fontAlgn="base">
              <a:buFont typeface="Wingdings" panose="05000000000000000000" pitchFamily="2" charset="2"/>
              <a:buChar char="v"/>
            </a:pPr>
            <a:r>
              <a:rPr lang="ru-RU" dirty="0"/>
              <a:t>22. В разделе «</a:t>
            </a:r>
            <a:r>
              <a:rPr lang="ru-RU" b="1" i="1" u="sng" dirty="0"/>
              <a:t>Общие требования охраны труда</a:t>
            </a:r>
            <a:r>
              <a:rPr lang="ru-RU" dirty="0"/>
              <a:t>» необходимо отражать:</a:t>
            </a:r>
          </a:p>
          <a:p>
            <a:pPr lvl="0" fontAlgn="base"/>
            <a:endParaRPr lang="ru-RU" dirty="0"/>
          </a:p>
          <a:p>
            <a:pPr marL="285750" indent="-285750">
              <a:buFont typeface="Arial" panose="020B0604020202020204" pitchFamily="34" charset="0"/>
              <a:buChar char="•"/>
            </a:pPr>
            <a:r>
              <a:rPr lang="ru-RU" dirty="0"/>
              <a:t>указания о необходимости соблюдения правил внутреннего трудового распорядка;</a:t>
            </a:r>
          </a:p>
          <a:p>
            <a:pPr marL="285750" indent="-285750">
              <a:buFont typeface="Arial" panose="020B0604020202020204" pitchFamily="34" charset="0"/>
              <a:buChar char="•"/>
            </a:pPr>
            <a:r>
              <a:rPr lang="ru-RU" dirty="0"/>
              <a:t>требования по выполнению режима рабочего времени и времени отдыха при выполнении соответствующих работ (н-р в ОЗП);</a:t>
            </a:r>
          </a:p>
          <a:p>
            <a:pPr marL="285750" indent="-285750">
              <a:buFont typeface="Arial" panose="020B0604020202020204" pitchFamily="34" charset="0"/>
              <a:buChar char="•"/>
            </a:pPr>
            <a:r>
              <a:rPr lang="ru-RU" dirty="0"/>
              <a:t>перечень вредных и (или) опасных производственных факторов, которые могут воздействовать на работника в процессе работы, а также перечень профессиональных рисков и опасностей;</a:t>
            </a:r>
          </a:p>
          <a:p>
            <a:pPr marL="285750" indent="-285750">
              <a:buFont typeface="Arial" panose="020B0604020202020204" pitchFamily="34" charset="0"/>
              <a:buChar char="•"/>
            </a:pPr>
            <a:r>
              <a:rPr lang="ru-RU" dirty="0"/>
              <a:t>перечень специальной одежды, специальной обуви и других средств индивидуальной защиты, выдаваемых работникам в соответствии с установленными государственными нормативными требованиями охраны труда или ссылку на локальный нормативный акт;</a:t>
            </a:r>
          </a:p>
          <a:p>
            <a:pPr marL="285750" indent="-285750">
              <a:buFont typeface="Arial" panose="020B0604020202020204" pitchFamily="34" charset="0"/>
              <a:buChar char="•"/>
            </a:pPr>
            <a:r>
              <a:rPr lang="ru-RU" dirty="0"/>
              <a:t>порядок уведомления о случаях </a:t>
            </a:r>
            <a:r>
              <a:rPr lang="ru-RU" dirty="0" err="1"/>
              <a:t>травмирования</a:t>
            </a:r>
            <a:r>
              <a:rPr lang="ru-RU" dirty="0"/>
              <a:t> работника и неисправности оборудования, приспособлений и инструмента (или ссылку на локальный нормативный акт);</a:t>
            </a:r>
          </a:p>
          <a:p>
            <a:pPr marL="285750" indent="-285750">
              <a:buFont typeface="Arial" panose="020B0604020202020204" pitchFamily="34" charset="0"/>
              <a:buChar char="•"/>
            </a:pPr>
            <a:r>
              <a:rPr lang="ru-RU" dirty="0"/>
              <a:t>правила личной гигиены и эпидемиологические нормы, которые должен знать и соблюдать работник при выполнении работы.</a:t>
            </a:r>
          </a:p>
          <a:p>
            <a:endParaRPr lang="ru-RU" dirty="0"/>
          </a:p>
        </p:txBody>
      </p:sp>
    </p:spTree>
    <p:extLst>
      <p:ext uri="{BB962C8B-B14F-4D97-AF65-F5344CB8AC3E}">
        <p14:creationId xmlns:p14="http://schemas.microsoft.com/office/powerpoint/2010/main" val="2311147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4" y="655783"/>
            <a:ext cx="8217284" cy="4705736"/>
          </a:xfrm>
        </p:spPr>
        <p:txBody>
          <a:bodyPr/>
          <a:lstStyle/>
          <a:p>
            <a:pPr marL="285750" lvl="0" indent="-285750" fontAlgn="base">
              <a:buFont typeface="Wingdings" panose="05000000000000000000" pitchFamily="2" charset="2"/>
              <a:buChar char="v"/>
            </a:pPr>
            <a:r>
              <a:rPr lang="ru-RU" dirty="0"/>
              <a:t>В разделе «</a:t>
            </a:r>
            <a:r>
              <a:rPr lang="ru-RU" b="1" i="1" u="sng" dirty="0"/>
              <a:t>Требования охраны труда перед началом работы</a:t>
            </a:r>
            <a:r>
              <a:rPr lang="ru-RU" dirty="0"/>
              <a:t>» необходимо отражать:</a:t>
            </a:r>
          </a:p>
          <a:p>
            <a:pPr marL="285750" indent="-285750">
              <a:buFont typeface="Arial" panose="020B0604020202020204" pitchFamily="34" charset="0"/>
              <a:buChar char="•"/>
            </a:pPr>
            <a:r>
              <a:rPr lang="ru-RU" dirty="0"/>
              <a:t>порядок подготовки рабочего места;</a:t>
            </a:r>
          </a:p>
          <a:p>
            <a:pPr marL="285750" indent="-285750">
              <a:buFont typeface="Arial" panose="020B0604020202020204" pitchFamily="34" charset="0"/>
              <a:buChar char="•"/>
            </a:pPr>
            <a:r>
              <a:rPr lang="ru-RU" dirty="0"/>
              <a:t>порядок проверки исходных материалов (заготовки, полуфабрикаты) (при наличии);</a:t>
            </a:r>
          </a:p>
          <a:p>
            <a:pPr marL="285750" indent="-285750">
              <a:buFont typeface="Arial" panose="020B0604020202020204" pitchFamily="34" charset="0"/>
              <a:buChar char="•"/>
            </a:pPr>
            <a:r>
              <a:rPr lang="ru-RU" dirty="0"/>
              <a:t>порядок осмотра работником и подготовки к работе средств индивидуальной защиты до использования;</a:t>
            </a:r>
          </a:p>
          <a:p>
            <a:pPr marL="285750" indent="-285750">
              <a:buFont typeface="Arial" panose="020B0604020202020204" pitchFamily="34" charset="0"/>
              <a:buChar char="•"/>
            </a:pPr>
            <a:r>
              <a:rPr lang="ru-RU" dirty="0"/>
              <a:t>порядок проверки исправности оборудования, приспособлений и инструмента, ограждений, сигнализации, блокировочных и других устройств, защитного заземления, вентиляции, местного освещения, наличия предупреждающих и предписывающих плакатов (знаков).</a:t>
            </a:r>
          </a:p>
        </p:txBody>
      </p:sp>
      <p:pic>
        <p:nvPicPr>
          <p:cNvPr id="3074" name="Picture 1208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327" y="3502556"/>
            <a:ext cx="2636837"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702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07879" y="535710"/>
            <a:ext cx="8928484" cy="4899700"/>
          </a:xfrm>
        </p:spPr>
        <p:txBody>
          <a:bodyPr/>
          <a:lstStyle/>
          <a:p>
            <a:pPr marL="285750" indent="-285750">
              <a:buFont typeface="Wingdings" panose="05000000000000000000" pitchFamily="2" charset="2"/>
              <a:buChar char="v"/>
            </a:pPr>
            <a:r>
              <a:rPr lang="ru-RU" dirty="0"/>
              <a:t>В разделе «</a:t>
            </a:r>
            <a:r>
              <a:rPr lang="ru-RU" b="1" i="1" u="sng" dirty="0"/>
              <a:t>Требования охраны труда во время работы</a:t>
            </a:r>
            <a:r>
              <a:rPr lang="ru-RU" dirty="0"/>
              <a:t>» необходимо предусматривать</a:t>
            </a:r>
          </a:p>
          <a:p>
            <a:pPr marL="285750" indent="-285750">
              <a:buFont typeface="Arial" panose="020B0604020202020204" pitchFamily="34" charset="0"/>
              <a:buChar char="•"/>
            </a:pPr>
            <a:r>
              <a:rPr lang="ru-RU" dirty="0"/>
              <a:t>способы и приемы безопасного выполнения работ, использования оборудования, транспортных средств, грузоподъемных механизмов, приспособлений и инструментов;</a:t>
            </a:r>
          </a:p>
          <a:p>
            <a:pPr marL="285750" indent="-285750">
              <a:buFont typeface="Arial" panose="020B0604020202020204" pitchFamily="34" charset="0"/>
              <a:buChar char="•"/>
            </a:pPr>
            <a:r>
              <a:rPr lang="ru-RU" dirty="0"/>
              <a:t>требования безопасного обращения с исходными материалами (сырье, заготовки, полуфабрикаты);</a:t>
            </a:r>
          </a:p>
          <a:p>
            <a:pPr marL="285750" indent="-285750">
              <a:buFont typeface="Arial" panose="020B0604020202020204" pitchFamily="34" charset="0"/>
              <a:buChar char="•"/>
            </a:pPr>
            <a:r>
              <a:rPr lang="ru-RU" dirty="0"/>
              <a:t>указания по безопасному содержанию рабочего места;</a:t>
            </a:r>
          </a:p>
          <a:p>
            <a:pPr marL="285750" indent="-285750">
              <a:buFont typeface="Arial" panose="020B0604020202020204" pitchFamily="34" charset="0"/>
              <a:buChar char="•"/>
            </a:pPr>
            <a:r>
              <a:rPr lang="ru-RU" dirty="0"/>
              <a:t>действия, направленные на предотвращение аварийных ситуаций;</a:t>
            </a:r>
          </a:p>
          <a:p>
            <a:pPr marL="285750" indent="-285750">
              <a:buFont typeface="Arial" panose="020B0604020202020204" pitchFamily="34" charset="0"/>
              <a:buChar char="•"/>
            </a:pPr>
            <a:r>
              <a:rPr lang="ru-RU" dirty="0"/>
              <a:t>требования, предъявляемые к правильному использованию (применению) средств индивидуальной </a:t>
            </a:r>
          </a:p>
        </p:txBody>
      </p:sp>
      <p:pic>
        <p:nvPicPr>
          <p:cNvPr id="1026" name="Picture 1259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595" y="3149600"/>
            <a:ext cx="3475843"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79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03443" y="1874983"/>
            <a:ext cx="8411249" cy="2678545"/>
          </a:xfrm>
        </p:spPr>
        <p:style>
          <a:lnRef idx="2">
            <a:schemeClr val="accent2"/>
          </a:lnRef>
          <a:fillRef idx="1">
            <a:schemeClr val="lt1"/>
          </a:fillRef>
          <a:effectRef idx="0">
            <a:schemeClr val="accent2"/>
          </a:effectRef>
          <a:fontRef idx="minor">
            <a:schemeClr val="dk1"/>
          </a:fontRef>
        </p:style>
        <p:txBody>
          <a:bodyPr/>
          <a:lstStyle/>
          <a:p>
            <a:pPr marL="285750" lvl="0" indent="-285750" fontAlgn="base">
              <a:buFont typeface="Wingdings" panose="05000000000000000000" pitchFamily="2" charset="2"/>
              <a:buChar char="v"/>
            </a:pPr>
            <a:r>
              <a:rPr lang="ru-RU" dirty="0"/>
              <a:t>В разделе «</a:t>
            </a:r>
            <a:r>
              <a:rPr lang="ru-RU" b="1" i="1" u="sng" dirty="0"/>
              <a:t>Требования охраны труда в аварийных ситуациях</a:t>
            </a:r>
            <a:r>
              <a:rPr lang="ru-RU" dirty="0"/>
              <a:t>» необходимо отражать:</a:t>
            </a:r>
          </a:p>
          <a:p>
            <a:pPr marL="285750" indent="-285750">
              <a:buFont typeface="Arial" panose="020B0604020202020204" pitchFamily="34" charset="0"/>
              <a:buChar char="•"/>
            </a:pPr>
            <a:r>
              <a:rPr lang="ru-RU" dirty="0"/>
              <a:t>перечень основных возможных аварий и аварийных ситуаций и причины, их вызывающие;</a:t>
            </a:r>
          </a:p>
          <a:p>
            <a:pPr marL="285750" indent="-285750">
              <a:buFont typeface="Arial" panose="020B0604020202020204" pitchFamily="34" charset="0"/>
              <a:buChar char="•"/>
            </a:pPr>
            <a:r>
              <a:rPr lang="ru-RU" dirty="0"/>
              <a:t>процесс извещения руководителя работ о ситуации, угрожающей жизни и здоровью людей, и о каждом произошедшем несчастном случае;</a:t>
            </a:r>
          </a:p>
          <a:p>
            <a:pPr marL="285750" indent="-285750">
              <a:buFont typeface="Arial" panose="020B0604020202020204" pitchFamily="34" charset="0"/>
              <a:buChar char="•"/>
            </a:pPr>
            <a:r>
              <a:rPr lang="ru-RU" dirty="0"/>
              <a:t>действия работников при возникновении аварий и аварийных ситуаций;</a:t>
            </a:r>
          </a:p>
          <a:p>
            <a:pPr marL="285750" indent="-285750">
              <a:buFont typeface="Arial" panose="020B0604020202020204" pitchFamily="34" charset="0"/>
              <a:buChar char="•"/>
            </a:pPr>
            <a:r>
              <a:rPr lang="ru-RU" dirty="0"/>
              <a:t>действия по оказанию первой помощи пострадавшим при </a:t>
            </a:r>
            <a:r>
              <a:rPr lang="ru-RU" dirty="0" err="1"/>
              <a:t>травмировании</a:t>
            </a:r>
            <a:r>
              <a:rPr lang="ru-RU" dirty="0"/>
              <a:t>, отравлении и других повреждениях здоровья (исходя из результатов оценки профессиональных рисков).</a:t>
            </a:r>
          </a:p>
          <a:p>
            <a:endParaRPr lang="ru-RU" dirty="0"/>
          </a:p>
        </p:txBody>
      </p:sp>
    </p:spTree>
    <p:extLst>
      <p:ext uri="{BB962C8B-B14F-4D97-AF65-F5344CB8AC3E}">
        <p14:creationId xmlns:p14="http://schemas.microsoft.com/office/powerpoint/2010/main" val="65843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p:nvPr/>
        </p:nvPicPr>
        <p:blipFill rotWithShape="1">
          <a:blip r:embed="rId2"/>
          <a:srcRect l="27941" t="33285" r="25473" b="32009"/>
          <a:stretch/>
        </p:blipFill>
        <p:spPr>
          <a:xfrm>
            <a:off x="795132" y="685800"/>
            <a:ext cx="9740346" cy="5029201"/>
          </a:xfrm>
          <a:prstGeom prst="rect">
            <a:avLst/>
          </a:prstGeom>
        </p:spPr>
      </p:pic>
    </p:spTree>
    <p:extLst>
      <p:ext uri="{BB962C8B-B14F-4D97-AF65-F5344CB8AC3E}">
        <p14:creationId xmlns:p14="http://schemas.microsoft.com/office/powerpoint/2010/main" val="1227802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51223" y="1071418"/>
            <a:ext cx="7921721" cy="4013009"/>
          </a:xfrm>
        </p:spPr>
        <p:style>
          <a:lnRef idx="2">
            <a:schemeClr val="accent2"/>
          </a:lnRef>
          <a:fillRef idx="1">
            <a:schemeClr val="lt1"/>
          </a:fillRef>
          <a:effectRef idx="0">
            <a:schemeClr val="accent2"/>
          </a:effectRef>
          <a:fontRef idx="minor">
            <a:schemeClr val="dk1"/>
          </a:fontRef>
        </p:style>
        <p:txBody>
          <a:bodyPr/>
          <a:lstStyle/>
          <a:p>
            <a:pPr marL="285750" lvl="0" indent="-285750" fontAlgn="base">
              <a:buFont typeface="Wingdings" panose="05000000000000000000" pitchFamily="2" charset="2"/>
              <a:buChar char="v"/>
            </a:pPr>
            <a:r>
              <a:rPr lang="ru-RU" dirty="0"/>
              <a:t>В разделе «</a:t>
            </a:r>
            <a:r>
              <a:rPr lang="ru-RU" b="1" i="1" u="sng" dirty="0"/>
              <a:t>Требования охраны труда по окончании работ</a:t>
            </a:r>
            <a:r>
              <a:rPr lang="ru-RU" dirty="0"/>
              <a:t>» необходимо отражать:</a:t>
            </a:r>
          </a:p>
          <a:p>
            <a:pPr lvl="0" fontAlgn="base"/>
            <a:endParaRPr lang="ru-RU" dirty="0"/>
          </a:p>
          <a:p>
            <a:pPr marL="285750" indent="-285750">
              <a:buFont typeface="Arial" panose="020B0604020202020204" pitchFamily="34" charset="0"/>
              <a:buChar char="•"/>
            </a:pPr>
            <a:r>
              <a:rPr lang="ru-RU" dirty="0"/>
              <a:t>действия при приеме и передаче смены в случае непрерывного технологического процесса и работы оборудования;</a:t>
            </a:r>
          </a:p>
          <a:p>
            <a:pPr marL="285750" indent="-285750">
              <a:buFont typeface="Arial" panose="020B0604020202020204" pitchFamily="34" charset="0"/>
              <a:buChar char="•"/>
            </a:pPr>
            <a:r>
              <a:rPr lang="ru-RU" dirty="0"/>
              <a:t>последовательность отключения, остановки, разборки, очистки и смазки оборудования, приспособлений, машин, механизмов и аппаратуры;</a:t>
            </a:r>
          </a:p>
          <a:p>
            <a:pPr marL="285750" indent="-285750">
              <a:buFont typeface="Arial" panose="020B0604020202020204" pitchFamily="34" charset="0"/>
              <a:buChar char="•"/>
            </a:pPr>
            <a:r>
              <a:rPr lang="ru-RU" dirty="0"/>
              <a:t>действия при уборке отходов, полученных в ходе производственной деятельности;</a:t>
            </a:r>
          </a:p>
          <a:p>
            <a:pPr marL="285750" indent="-285750">
              <a:buFont typeface="Arial" panose="020B0604020202020204" pitchFamily="34" charset="0"/>
              <a:buChar char="•"/>
            </a:pPr>
            <a:r>
              <a:rPr lang="ru-RU" dirty="0"/>
              <a:t>требования соблюдения личной гигиены;</a:t>
            </a:r>
          </a:p>
          <a:p>
            <a:pPr marL="285750" indent="-285750">
              <a:buFont typeface="Arial" panose="020B0604020202020204" pitchFamily="34" charset="0"/>
              <a:buChar char="•"/>
            </a:pPr>
            <a:r>
              <a:rPr lang="ru-RU" dirty="0"/>
              <a:t>процесс извещения руководителя работ о недостатках, влияющих на безопасность труда, обнаруженных во время работы.</a:t>
            </a:r>
          </a:p>
        </p:txBody>
      </p:sp>
    </p:spTree>
    <p:extLst>
      <p:ext uri="{BB962C8B-B14F-4D97-AF65-F5344CB8AC3E}">
        <p14:creationId xmlns:p14="http://schemas.microsoft.com/office/powerpoint/2010/main" val="2186700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99006" y="1196254"/>
            <a:ext cx="3774594" cy="4521009"/>
          </a:xfrm>
        </p:spPr>
        <p:txBody>
          <a:bodyPr/>
          <a:lstStyle/>
          <a:p>
            <a:pPr marL="285750" indent="-285750">
              <a:buFont typeface="Wingdings" panose="05000000000000000000" pitchFamily="2" charset="2"/>
              <a:buChar char="v"/>
            </a:pPr>
            <a:r>
              <a:rPr lang="ru-RU" dirty="0"/>
              <a:t>Для вводимых в действие новых и реконструированных производств допускается разработка </a:t>
            </a:r>
            <a:r>
              <a:rPr lang="ru-RU" b="1" dirty="0"/>
              <a:t>временных инструкций по охране </a:t>
            </a:r>
            <a:r>
              <a:rPr lang="ru-RU" dirty="0"/>
              <a:t>труда для работников</a:t>
            </a:r>
          </a:p>
          <a:p>
            <a:pPr marL="285750" indent="-285750">
              <a:buFont typeface="Wingdings" panose="05000000000000000000" pitchFamily="2" charset="2"/>
              <a:buChar char="v"/>
            </a:pPr>
            <a:endParaRPr lang="ru-RU" dirty="0"/>
          </a:p>
          <a:p>
            <a:pPr marL="285750" lvl="0" indent="-285750">
              <a:buFont typeface="Wingdings" panose="05000000000000000000" pitchFamily="2" charset="2"/>
              <a:buChar char="v"/>
            </a:pPr>
            <a:r>
              <a:rPr lang="ru-RU" dirty="0"/>
              <a:t>Временные инструкции по охране труда для работников обеспечивают безопасное ведение технологических процессов (работ) и безопасную эксплуатацию оборудования. Временные инструкции вводятся на срок до приемки указанных производств в эксплуатацию.</a:t>
            </a:r>
          </a:p>
          <a:p>
            <a:pPr marL="285750" indent="-285750">
              <a:buFont typeface="Wingdings" panose="05000000000000000000" pitchFamily="2" charset="2"/>
              <a:buChar char="v"/>
            </a:pPr>
            <a:endParaRPr lang="ru-RU" dirty="0"/>
          </a:p>
        </p:txBody>
      </p:sp>
      <p:pic>
        <p:nvPicPr>
          <p:cNvPr id="2050" name="Picture 2372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394" y="1196254"/>
            <a:ext cx="2868613"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591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085100" y="1643712"/>
            <a:ext cx="5206229" cy="4327045"/>
          </a:xfrm>
        </p:spPr>
        <p:txBody>
          <a:bodyPr>
            <a:normAutofit fontScale="92500" lnSpcReduction="20000"/>
          </a:bodyPr>
          <a:lstStyle/>
          <a:p>
            <a:pPr marL="742813" lvl="1" indent="-285750" fontAlgn="base">
              <a:buFont typeface="Wingdings" panose="05000000000000000000" pitchFamily="2" charset="2"/>
              <a:buChar char="ü"/>
            </a:pPr>
            <a:r>
              <a:rPr lang="ru-RU" dirty="0"/>
              <a:t>1.Примерное положение о комитете (комиссии) по охране труда (далее Положение) разработано с целью организации совместных действий работодателя, работников, выборного органа первичной профсоюзной организации или иного уполномоченного работниками представительного органа по обеспечению требований охраны труда, предупреждению производственного травматизма и профессиональных заболеваний, сохранению здоровья работников.</a:t>
            </a:r>
            <a:endParaRPr lang="ru-RU" sz="1050" dirty="0"/>
          </a:p>
          <a:p>
            <a:pPr marL="742813" lvl="1" indent="-285750" fontAlgn="base">
              <a:buFont typeface="Wingdings" panose="05000000000000000000" pitchFamily="2" charset="2"/>
              <a:buChar char="ü"/>
            </a:pPr>
            <a:r>
              <a:rPr lang="ru-RU" dirty="0"/>
              <a:t>2.На основе Положения приказом (распоряжением) работодателя с учетом мнения выборного органа первичной профсоюзной организации или иного уполномоченного работниками представительного органа утверждается положение о комитете (комиссии) по охране труда (далее Комитет) с учетом специфики деятельности работодателя.</a:t>
            </a:r>
          </a:p>
          <a:p>
            <a:pPr marL="742813" lvl="1" indent="-285750" fontAlgn="base">
              <a:buFont typeface="Wingdings" panose="05000000000000000000" pitchFamily="2" charset="2"/>
              <a:buChar char="ü"/>
            </a:pPr>
            <a:r>
              <a:rPr lang="ru-RU" dirty="0">
                <a:solidFill>
                  <a:schemeClr val="tx2"/>
                </a:solidFill>
              </a:rPr>
              <a:t>3.Положение предусматривает </a:t>
            </a:r>
            <a:r>
              <a:rPr lang="ru-RU" b="1" dirty="0">
                <a:solidFill>
                  <a:schemeClr val="tx2"/>
                </a:solidFill>
              </a:rPr>
              <a:t>основные задачи, функции и права Комитета.</a:t>
            </a:r>
            <a:endParaRPr lang="ru-RU" sz="1050" b="1" dirty="0">
              <a:solidFill>
                <a:schemeClr val="tx2"/>
              </a:solidFill>
            </a:endParaRPr>
          </a:p>
          <a:p>
            <a:endParaRPr lang="ru-RU" dirty="0"/>
          </a:p>
          <a:p>
            <a:r>
              <a:rPr lang="ru-RU" dirty="0"/>
              <a:t>          </a:t>
            </a:r>
            <a:r>
              <a:rPr lang="ru-RU" dirty="0" smtClean="0"/>
              <a:t> </a:t>
            </a:r>
            <a:r>
              <a:rPr lang="ru-RU" dirty="0">
                <a:solidFill>
                  <a:srgbClr val="FF0000"/>
                </a:solidFill>
              </a:rPr>
              <a:t>Положение о комитете (комиссии) по охране труда!!!</a:t>
            </a:r>
          </a:p>
        </p:txBody>
      </p:sp>
      <p:pic>
        <p:nvPicPr>
          <p:cNvPr id="1026" name="Picture 2372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427018"/>
            <a:ext cx="7938" cy="14446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372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71481"/>
            <a:ext cx="7938" cy="1444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03200" y="319022"/>
            <a:ext cx="9088129" cy="1015663"/>
          </a:xfrm>
          <a:prstGeom prst="rect">
            <a:avLst/>
          </a:prstGeom>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a:ln>
                  <a:noFill/>
                </a:ln>
                <a:solidFill>
                  <a:srgbClr val="000000"/>
                </a:solidFill>
                <a:effectLst/>
                <a:ea typeface="Times New Roman" panose="02020603050405020304" pitchFamily="18" charset="0"/>
              </a:rPr>
              <a:t>Приказ Министерства труда и социальной за</a:t>
            </a:r>
            <a:r>
              <a:rPr kumimoji="0" lang="ru-RU" altLang="ru-RU" sz="2000" b="0" i="0" strike="noStrike" cap="none" normalizeH="0" baseline="0" dirty="0">
                <a:ln>
                  <a:noFill/>
                </a:ln>
                <a:solidFill>
                  <a:srgbClr val="000000"/>
                </a:solidFill>
                <a:effectLst/>
                <a:ea typeface="Times New Roman" panose="02020603050405020304" pitchFamily="18" charset="0"/>
              </a:rPr>
              <a:t>щ</a:t>
            </a:r>
            <a:r>
              <a:rPr kumimoji="0" lang="ru-RU" altLang="ru-RU" sz="2000" b="0" i="0" u="none" strike="noStrike" cap="none" normalizeH="0" baseline="0" dirty="0">
                <a:ln>
                  <a:noFill/>
                </a:ln>
                <a:solidFill>
                  <a:srgbClr val="000000"/>
                </a:solidFill>
                <a:effectLst/>
                <a:ea typeface="Times New Roman" panose="02020603050405020304" pitchFamily="18" charset="0"/>
              </a:rPr>
              <a:t>иты Российской</a:t>
            </a:r>
            <a:endParaRPr kumimoji="0" lang="ru-RU" altLang="ru-RU"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a:ln>
                  <a:noFill/>
                </a:ln>
                <a:solidFill>
                  <a:srgbClr val="000000"/>
                </a:solidFill>
                <a:effectLst/>
                <a:ea typeface="Times New Roman" panose="02020603050405020304" pitchFamily="18" charset="0"/>
              </a:rPr>
              <a:t>Федерации от 22 сентября 2021 г. № 650н</a:t>
            </a:r>
            <a:r>
              <a:rPr lang="ru-RU" altLang="ru-RU" sz="600" dirty="0"/>
              <a:t> «  </a:t>
            </a:r>
            <a:r>
              <a:rPr kumimoji="0" lang="ru-RU" altLang="ru-RU" sz="2000" b="1" i="0" u="none" strike="noStrike" cap="none" normalizeH="0" baseline="0" dirty="0">
                <a:ln>
                  <a:noFill/>
                </a:ln>
                <a:solidFill>
                  <a:srgbClr val="000000"/>
                </a:solidFill>
                <a:effectLst/>
                <a:ea typeface="Times New Roman" panose="02020603050405020304" pitchFamily="18" charset="0"/>
              </a:rPr>
              <a:t>Об утверждении примерного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a:ln>
                  <a:noFill/>
                </a:ln>
                <a:solidFill>
                  <a:srgbClr val="000000"/>
                </a:solidFill>
                <a:effectLst/>
                <a:ea typeface="Times New Roman" panose="02020603050405020304" pitchFamily="18" charset="0"/>
              </a:rPr>
              <a:t>положения о комитете (комиссии) по</a:t>
            </a:r>
            <a:r>
              <a:rPr kumimoji="0" lang="ru-RU" altLang="ru-RU" sz="2000" b="1" i="0" u="none" strike="noStrike" cap="none" normalizeH="0" dirty="0">
                <a:ln>
                  <a:noFill/>
                </a:ln>
                <a:solidFill>
                  <a:srgbClr val="000000"/>
                </a:solidFill>
                <a:effectLst/>
                <a:ea typeface="Times New Roman" panose="02020603050405020304" pitchFamily="18" charset="0"/>
              </a:rPr>
              <a:t> охране труда» </a:t>
            </a:r>
            <a:endParaRPr kumimoji="0" lang="ru-RU" altLang="ru-RU" sz="1400" b="1" i="0" u="none" strike="noStrike" cap="none" normalizeH="0" baseline="0" dirty="0">
              <a:ln>
                <a:noFill/>
              </a:ln>
              <a:solidFill>
                <a:schemeClr val="tx1"/>
              </a:solidFill>
              <a:effectLst/>
            </a:endParaRPr>
          </a:p>
        </p:txBody>
      </p:sp>
      <p:pic>
        <p:nvPicPr>
          <p:cNvPr id="1030" name="Picture 1331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2334">
            <a:off x="9357813" y="4028568"/>
            <a:ext cx="10017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drawingObject79"/>
          <p:cNvPicPr/>
          <p:nvPr/>
        </p:nvPicPr>
        <p:blipFill rotWithShape="1">
          <a:blip r:embed="rId4"/>
          <a:srcRect t="28788" r="65060" b="9504"/>
          <a:stretch/>
        </p:blipFill>
        <p:spPr>
          <a:xfrm>
            <a:off x="390901" y="1643712"/>
            <a:ext cx="3514436" cy="4655127"/>
          </a:xfrm>
          <a:prstGeom prst="rect">
            <a:avLst/>
          </a:prstGeom>
          <a:noFill/>
        </p:spPr>
      </p:pic>
    </p:spTree>
    <p:extLst>
      <p:ext uri="{BB962C8B-B14F-4D97-AF65-F5344CB8AC3E}">
        <p14:creationId xmlns:p14="http://schemas.microsoft.com/office/powerpoint/2010/main" val="3182895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158509" y="258619"/>
            <a:ext cx="4762885" cy="6189315"/>
          </a:xfrm>
        </p:spPr>
        <p:txBody>
          <a:bodyPr>
            <a:normAutofit/>
          </a:bodyPr>
          <a:lstStyle/>
          <a:p>
            <a:r>
              <a:rPr lang="ru-RU" sz="1200" b="1" i="1" dirty="0"/>
              <a:t>Приказ Минтруда РФ от 24 июня 2014 г. ТЧ 412н ” Об утверждении Типового положения о комитете (комиссии) по охране труда</a:t>
            </a:r>
          </a:p>
          <a:p>
            <a:r>
              <a:rPr lang="ru-RU" sz="1200" dirty="0"/>
              <a:t>Задачами Комитета являются:</a:t>
            </a:r>
          </a:p>
          <a:p>
            <a:pPr marL="285750" indent="-285750">
              <a:buFont typeface="Arial" panose="020B0604020202020204" pitchFamily="34" charset="0"/>
              <a:buChar char="•"/>
            </a:pPr>
            <a:r>
              <a:rPr lang="ru-RU" sz="1200" dirty="0"/>
              <a:t>разработка на основе предложений членов Комитета программы совместных действий работодателя, выборного органа первичной профсоюзной организации или иного уполномоченного работниками представительного органа по обеспечению соблюдения государственных нормативных требований охраны труда, предупреждению производственного травматизма и профессиональной заболеваемости</a:t>
            </a:r>
          </a:p>
          <a:p>
            <a:pPr marL="285750" indent="-285750">
              <a:buFont typeface="Arial" panose="020B0604020202020204" pitchFamily="34" charset="0"/>
              <a:buChar char="•"/>
            </a:pPr>
            <a:r>
              <a:rPr lang="ru-RU" sz="1200" dirty="0"/>
              <a:t>организация </a:t>
            </a:r>
            <a:r>
              <a:rPr lang="ru-RU" sz="1200" dirty="0">
                <a:solidFill>
                  <a:srgbClr val="FF0000"/>
                </a:solidFill>
              </a:rPr>
              <a:t>проверок</a:t>
            </a:r>
            <a:r>
              <a:rPr lang="ru-RU" sz="1200" dirty="0"/>
              <a:t> состояния условий и охраны труда на рабочих местах готовка по их результатам, а также на основе анализа причин производственного т а и профессиональной заболеваемости предложений работодателю по улучшению условий и охраны труда</a:t>
            </a:r>
          </a:p>
          <a:p>
            <a:pPr marL="285750" indent="-285750">
              <a:buFont typeface="Arial" panose="020B0604020202020204" pitchFamily="34" charset="0"/>
              <a:buChar char="•"/>
            </a:pPr>
            <a:r>
              <a:rPr lang="ru-RU" sz="1200" dirty="0"/>
              <a:t>Содействие </a:t>
            </a:r>
            <a:r>
              <a:rPr lang="ru-RU" sz="1200" dirty="0">
                <a:solidFill>
                  <a:srgbClr val="FF0000"/>
                </a:solidFill>
              </a:rPr>
              <a:t>службе охраны труда работодателя </a:t>
            </a:r>
            <a:r>
              <a:rPr lang="ru-RU" sz="1200" dirty="0"/>
              <a:t>в информировании работников о состоянии условий и охраны труда на рабочих местах, существующим риске повреждения здоровья, о полагающихся работниках компенсациях за работу во вредных и (или) опасных условиях труда, средствах индивидуальной защиты.</a:t>
            </a:r>
          </a:p>
          <a:p>
            <a:r>
              <a:rPr lang="ru-RU" sz="1200" b="1" i="1" dirty="0"/>
              <a:t> </a:t>
            </a:r>
          </a:p>
        </p:txBody>
      </p:sp>
      <p:sp>
        <p:nvSpPr>
          <p:cNvPr id="5" name="Текст 3"/>
          <p:cNvSpPr txBox="1">
            <a:spLocks/>
          </p:cNvSpPr>
          <p:nvPr/>
        </p:nvSpPr>
        <p:spPr>
          <a:xfrm>
            <a:off x="395624" y="296719"/>
            <a:ext cx="4762885" cy="6599381"/>
          </a:xfrm>
          <a:prstGeom prst="rect">
            <a:avLst/>
          </a:prstGeom>
        </p:spPr>
        <p:txBody>
          <a:bodyPr vert="horz" lIns="91440" tIns="45720" rIns="91440" bIns="45720" rtlCol="0">
            <a:normAutofit fontScale="77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1pPr>
            <a:lvl2pPr marL="457063"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lumMod val="75000"/>
                    <a:lumOff val="25000"/>
                  </a:schemeClr>
                </a:solidFill>
                <a:latin typeface="+mn-lt"/>
                <a:ea typeface="+mn-ea"/>
                <a:cs typeface="+mn-cs"/>
              </a:defRPr>
            </a:lvl2pPr>
            <a:lvl3pPr marL="914126"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lumMod val="75000"/>
                    <a:lumOff val="25000"/>
                  </a:schemeClr>
                </a:solidFill>
                <a:latin typeface="+mn-lt"/>
                <a:ea typeface="+mn-ea"/>
                <a:cs typeface="+mn-cs"/>
              </a:defRPr>
            </a:lvl3pPr>
            <a:lvl4pPr marL="1371189"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4pPr>
            <a:lvl5pPr marL="1828251"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5pPr>
            <a:lvl6pPr marL="2285314"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6pPr>
            <a:lvl7pPr marL="2742377"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7pPr>
            <a:lvl8pPr marL="3199440"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8pPr>
            <a:lvl9pPr marL="3656503" indent="0" algn="l" defTabSz="457200" rtl="0" eaLnBrk="1" latinLnBrk="0" hangingPunct="1">
              <a:spcBef>
                <a:spcPts val="1000"/>
              </a:spcBef>
              <a:spcAft>
                <a:spcPts val="0"/>
              </a:spcAft>
              <a:buClr>
                <a:schemeClr val="accent1"/>
              </a:buClr>
              <a:buSzPct val="80000"/>
              <a:buFont typeface="Wingdings 3" charset="2"/>
              <a:buNone/>
              <a:defRPr sz="1000" kern="1200">
                <a:solidFill>
                  <a:schemeClr val="tx1">
                    <a:lumMod val="75000"/>
                    <a:lumOff val="25000"/>
                  </a:schemeClr>
                </a:solidFill>
                <a:latin typeface="+mn-lt"/>
                <a:ea typeface="+mn-ea"/>
                <a:cs typeface="+mn-cs"/>
              </a:defRPr>
            </a:lvl9pPr>
          </a:lstStyle>
          <a:p>
            <a:r>
              <a:rPr lang="ru-RU" b="1" i="1" dirty="0"/>
              <a:t>Приказ Минтруда РФ от 22 сентября 2021 г. № 650н</a:t>
            </a:r>
          </a:p>
          <a:p>
            <a:r>
              <a:rPr lang="ru-RU" dirty="0"/>
              <a:t>«Об утверждении </a:t>
            </a:r>
            <a:r>
              <a:rPr lang="ru-RU" b="1" dirty="0"/>
              <a:t>примерного </a:t>
            </a:r>
            <a:r>
              <a:rPr lang="ru-RU" dirty="0"/>
              <a:t>положения о комитете (комиссии) по охране труда»</a:t>
            </a:r>
          </a:p>
          <a:p>
            <a:r>
              <a:rPr lang="ru-RU" dirty="0"/>
              <a:t>Задачами Комитета являются:</a:t>
            </a:r>
          </a:p>
          <a:p>
            <a:pPr marL="285750" indent="-285750">
              <a:buFont typeface="Arial" panose="020B0604020202020204" pitchFamily="34" charset="0"/>
              <a:buChar char="•"/>
            </a:pPr>
            <a:r>
              <a:rPr lang="ru-RU" dirty="0"/>
              <a:t>разработка и </a:t>
            </a:r>
            <a:r>
              <a:rPr lang="ru-RU" dirty="0">
                <a:solidFill>
                  <a:srgbClr val="FF0000"/>
                </a:solidFill>
              </a:rPr>
              <a:t>дальнейшее совершенствование </a:t>
            </a:r>
            <a:r>
              <a:rPr lang="ru-RU" dirty="0"/>
              <a:t>программы совместных действий работодателя, работников, профессиональных союзов и (или) иных уполномоченных представительных органов работников (при наличии таких представительных органов) по обеспечению безопасных условий труда и соблюдению требований охраны труда;</a:t>
            </a:r>
          </a:p>
          <a:p>
            <a:pPr marL="285750" indent="-285750">
              <a:buFont typeface="Arial" panose="020B0604020202020204" pitchFamily="34" charset="0"/>
              <a:buChar char="•"/>
            </a:pPr>
            <a:r>
              <a:rPr lang="ru-RU" dirty="0">
                <a:solidFill>
                  <a:srgbClr val="FF0000"/>
                </a:solidFill>
              </a:rPr>
              <a:t>рассмотрение проектов локальных нормативных актов работодателя по охране труда и формирование предложений по их корректировке в целях недопущения противоречий с требованиями действующего законодательства или ущемления прав работников;</a:t>
            </a:r>
          </a:p>
          <a:p>
            <a:pPr marL="285750" indent="-285750">
              <a:buFont typeface="Arial" panose="020B0604020202020204" pitchFamily="34" charset="0"/>
              <a:buChar char="•"/>
            </a:pPr>
            <a:r>
              <a:rPr lang="ru-RU" dirty="0">
                <a:solidFill>
                  <a:srgbClr val="FF0000"/>
                </a:solidFill>
              </a:rPr>
              <a:t>участие</a:t>
            </a:r>
            <a:r>
              <a:rPr lang="ru-RU" dirty="0"/>
              <a:t> в организации и проведении контроля за состоянием условий труда на рабочих местах, выполнением требований охраны труда, а также за правильностью обеспечения и применения работниками средств индивидуальной и коллективной защиты; о улучшению условий и охраны труда по результатам проведения проверок, а также на основе анализа причин производственного травматизма и профессиональной заболеваемости;</a:t>
            </a:r>
          </a:p>
          <a:p>
            <a:pPr marL="285750" indent="-285750">
              <a:buFont typeface="Arial" panose="020B0604020202020204" pitchFamily="34" charset="0"/>
              <a:buChar char="•"/>
            </a:pPr>
            <a:r>
              <a:rPr lang="ru-RU" dirty="0">
                <a:solidFill>
                  <a:srgbClr val="FF0000"/>
                </a:solidFill>
              </a:rPr>
              <a:t>д) рассматривать результаты проведения специальной оценки условий труда и оценки профессиональных рисков, поступившие особые мнения, а также замечания и предложения первичной профсоюзной организации и (или) иных уполномоченных представительных органов работников (при наличии таких представительных органов) ;</a:t>
            </a:r>
          </a:p>
          <a:p>
            <a:pPr marL="285750" indent="-285750">
              <a:buFont typeface="Arial" panose="020B0604020202020204" pitchFamily="34" charset="0"/>
              <a:buChar char="•"/>
            </a:pPr>
            <a:r>
              <a:rPr lang="ru-RU" dirty="0"/>
              <a:t>е) содействие </a:t>
            </a:r>
            <a:r>
              <a:rPr lang="ru-RU" dirty="0">
                <a:solidFill>
                  <a:srgbClr val="FF0000"/>
                </a:solidFill>
              </a:rPr>
              <a:t>работодателю </a:t>
            </a:r>
            <a:r>
              <a:rPr lang="ru-RU" dirty="0"/>
              <a:t>в информировании работников о состоянии условий и охраны труда на рабочих местах, существующем риске повреждения здоровья и о полагающихся работникам компенсациях за работу во вредных и (или) опасных условиях труда, средствах индивидуальной защиты.</a:t>
            </a:r>
          </a:p>
          <a:p>
            <a:pPr marL="285750" indent="-285750">
              <a:buFont typeface="Arial" panose="020B0604020202020204" pitchFamily="34" charset="0"/>
              <a:buChar char="•"/>
            </a:pPr>
            <a:r>
              <a:rPr lang="ru-RU" dirty="0"/>
              <a:t> </a:t>
            </a:r>
          </a:p>
          <a:p>
            <a:endParaRPr lang="ru-RU" dirty="0"/>
          </a:p>
        </p:txBody>
      </p:sp>
      <p:pic>
        <p:nvPicPr>
          <p:cNvPr id="2049" name="Picture 1359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22225" cy="38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3175" y="495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Стрелка: изогнутая вниз 8">
            <a:extLst>
              <a:ext uri="{FF2B5EF4-FFF2-40B4-BE49-F238E27FC236}">
                <a16:creationId xmlns="" xmlns:a16="http://schemas.microsoft.com/office/drawing/2014/main" id="{48844B15-FA8D-4FBC-9299-3A8511B79BD7}"/>
              </a:ext>
            </a:extLst>
          </p:cNvPr>
          <p:cNvSpPr/>
          <p:nvPr/>
        </p:nvSpPr>
        <p:spPr>
          <a:xfrm>
            <a:off x="6620933" y="2878667"/>
            <a:ext cx="45719" cy="457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Стрелка: изогнутая вниз 10">
            <a:extLst>
              <a:ext uri="{FF2B5EF4-FFF2-40B4-BE49-F238E27FC236}">
                <a16:creationId xmlns="" xmlns:a16="http://schemas.microsoft.com/office/drawing/2014/main" id="{4A7B3E92-571F-4134-AB8E-A591E998BC15}"/>
              </a:ext>
            </a:extLst>
          </p:cNvPr>
          <p:cNvSpPr/>
          <p:nvPr/>
        </p:nvSpPr>
        <p:spPr>
          <a:xfrm flipH="1">
            <a:off x="824652" y="2277532"/>
            <a:ext cx="5664200"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313566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3" y="1338607"/>
            <a:ext cx="7967045" cy="4022912"/>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285750" indent="-285750">
              <a:buFont typeface="Wingdings" panose="05000000000000000000" pitchFamily="2" charset="2"/>
              <a:buChar char="v"/>
            </a:pPr>
            <a:r>
              <a:rPr lang="ru-RU" dirty="0"/>
              <a:t>В пунктах ж), и), к) вместо «</a:t>
            </a:r>
            <a:r>
              <a:rPr lang="ru-RU" dirty="0">
                <a:solidFill>
                  <a:srgbClr val="FF0000"/>
                </a:solidFill>
              </a:rPr>
              <a:t>службе охраны труда работодателя» </a:t>
            </a:r>
            <a:r>
              <a:rPr lang="ru-RU" dirty="0">
                <a:solidFill>
                  <a:schemeClr val="tx1"/>
                </a:solidFill>
              </a:rPr>
              <a:t>используется</a:t>
            </a:r>
            <a:r>
              <a:rPr lang="ru-RU" dirty="0">
                <a:solidFill>
                  <a:srgbClr val="FF0000"/>
                </a:solidFill>
              </a:rPr>
              <a:t> «работодателю»</a:t>
            </a:r>
          </a:p>
          <a:p>
            <a:pPr marL="285750" indent="-285750">
              <a:buFont typeface="Wingdings" panose="05000000000000000000" pitchFamily="2" charset="2"/>
              <a:buChar char="v"/>
            </a:pPr>
            <a:r>
              <a:rPr lang="ru-RU" dirty="0">
                <a:solidFill>
                  <a:srgbClr val="FF0000"/>
                </a:solidFill>
              </a:rPr>
              <a:t>н) содействовать работодателю в рассмотрении обстоятельств, выявления причин, приводящих к микроповреждениям (</a:t>
            </a:r>
            <a:r>
              <a:rPr lang="ru-RU" dirty="0" err="1">
                <a:solidFill>
                  <a:srgbClr val="FF0000"/>
                </a:solidFill>
              </a:rPr>
              <a:t>миктротравмам</a:t>
            </a:r>
            <a:r>
              <a:rPr lang="ru-RU" dirty="0">
                <a:solidFill>
                  <a:srgbClr val="FF0000"/>
                </a:solidFill>
              </a:rPr>
              <a:t>).</a:t>
            </a:r>
          </a:p>
          <a:p>
            <a:pPr marL="285750" indent="-285750">
              <a:buFont typeface="Wingdings" panose="05000000000000000000" pitchFamily="2" charset="2"/>
              <a:buChar char="v"/>
            </a:pPr>
            <a:r>
              <a:rPr lang="ru-RU" dirty="0"/>
              <a:t>9. Для осуществления возложенных функций Комитет вправе:</a:t>
            </a:r>
          </a:p>
          <a:p>
            <a:r>
              <a:rPr lang="ru-RU" i="1" dirty="0"/>
              <a:t>а) </a:t>
            </a:r>
            <a:r>
              <a:rPr lang="ru-RU" i="1" dirty="0">
                <a:solidFill>
                  <a:srgbClr val="FF0000"/>
                </a:solidFill>
              </a:rPr>
              <a:t>запрашивать от </a:t>
            </a:r>
            <a:r>
              <a:rPr lang="ru-RU" i="1" dirty="0"/>
              <a:t>работодателя информацию о состоянии условий труда .... </a:t>
            </a:r>
            <a:r>
              <a:rPr lang="ru-RU" i="1" dirty="0">
                <a:solidFill>
                  <a:srgbClr val="0070C0"/>
                </a:solidFill>
              </a:rPr>
              <a:t>было - получать от службы охраны труда работодателя</a:t>
            </a:r>
          </a:p>
          <a:p>
            <a:endParaRPr lang="ru-RU" i="1" dirty="0"/>
          </a:p>
          <a:p>
            <a:pPr marL="285750" lvl="0" indent="-285750" fontAlgn="base">
              <a:buFont typeface="Wingdings" panose="05000000000000000000" pitchFamily="2" charset="2"/>
              <a:buChar char="v"/>
            </a:pPr>
            <a:r>
              <a:rPr lang="ru-RU" dirty="0"/>
              <a:t>15.Члены Комитета проходят обучение по охране труда и проверку знания требований охраны труда в порядке, установленном Правительством Российской Федерации.</a:t>
            </a:r>
          </a:p>
          <a:p>
            <a:pPr marL="285750" indent="-285750">
              <a:buFont typeface="Wingdings" panose="05000000000000000000" pitchFamily="2" charset="2"/>
              <a:buChar char="v"/>
            </a:pPr>
            <a:r>
              <a:rPr lang="ru-RU" dirty="0"/>
              <a:t>Члены Комитета должны проходить в установленном порядке обучение по охране труда за счет средств работодателя или средств финансового обеспечения предупредительных мер по сокращению производственного травматизма и профессиональных заболеваний работников и санаторно-курортного лечения работников, занятых на работах с вредными и (или) опасными производственными факторами*.</a:t>
            </a:r>
          </a:p>
          <a:p>
            <a:pPr marL="285750" lvl="0" indent="-285750">
              <a:buFont typeface="Wingdings" panose="05000000000000000000" pitchFamily="2" charset="2"/>
              <a:buChar char="v"/>
            </a:pPr>
            <a:r>
              <a:rPr lang="ru-RU" dirty="0"/>
              <a:t>16.Члены Комитета, </a:t>
            </a:r>
            <a:r>
              <a:rPr lang="ru-RU" dirty="0">
                <a:solidFill>
                  <a:srgbClr val="FF0000"/>
                </a:solidFill>
              </a:rPr>
              <a:t>представляющие работников</a:t>
            </a:r>
            <a:r>
              <a:rPr lang="ru-RU" dirty="0"/>
              <a:t>, отчитываются не реже одного раза в год перед выборным органом первичной профсоюзной организации или собранием (конференцией) работников</a:t>
            </a:r>
          </a:p>
          <a:p>
            <a:pPr marL="285750" indent="-285750">
              <a:buFont typeface="Wingdings" panose="05000000000000000000" pitchFamily="2" charset="2"/>
              <a:buChar char="v"/>
            </a:pPr>
            <a:endParaRPr lang="ru-RU" dirty="0"/>
          </a:p>
          <a:p>
            <a:endParaRPr lang="ru-RU" dirty="0"/>
          </a:p>
          <a:p>
            <a:endParaRPr lang="ru-RU" dirty="0"/>
          </a:p>
        </p:txBody>
      </p:sp>
      <p:sp>
        <p:nvSpPr>
          <p:cNvPr id="5" name="TextBox 4"/>
          <p:cNvSpPr txBox="1"/>
          <p:nvPr/>
        </p:nvSpPr>
        <p:spPr>
          <a:xfrm>
            <a:off x="716437" y="556181"/>
            <a:ext cx="8389856" cy="369332"/>
          </a:xfrm>
          <a:prstGeom prst="rect">
            <a:avLst/>
          </a:prstGeom>
          <a:noFill/>
        </p:spPr>
        <p:txBody>
          <a:bodyPr wrap="square" rtlCol="0">
            <a:spAutoFit/>
          </a:bodyPr>
          <a:lstStyle/>
          <a:p>
            <a:r>
              <a:rPr lang="ru-RU" dirty="0"/>
              <a:t>Изменения в функциях Комитета (п.8) являются:</a:t>
            </a:r>
          </a:p>
        </p:txBody>
      </p:sp>
    </p:spTree>
    <p:extLst>
      <p:ext uri="{BB962C8B-B14F-4D97-AF65-F5344CB8AC3E}">
        <p14:creationId xmlns:p14="http://schemas.microsoft.com/office/powerpoint/2010/main" val="2373025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768437" y="1087099"/>
            <a:ext cx="5615707" cy="5038246"/>
          </a:xfrm>
        </p:spPr>
        <p:txBody>
          <a:bodyPr>
            <a:normAutofit/>
          </a:bodyPr>
          <a:lstStyle/>
          <a:p>
            <a:r>
              <a:rPr lang="ru-RU" b="1" i="1" dirty="0"/>
              <a:t>Приказ Министерства труда и социальной защиты Российской Федерации от 29 октября 2021 г. № 774н ”06 утверждении общих требований к организации безопасного рабочего места»</a:t>
            </a:r>
          </a:p>
          <a:p>
            <a:endParaRPr lang="ru-RU" dirty="0"/>
          </a:p>
          <a:p>
            <a:r>
              <a:rPr lang="ru-RU" dirty="0"/>
              <a:t>1.Общие требования к организации безопасного рабочего места (далее - Требования) разработаны в целях обеспечения выполнения требований охраны труда работниками, занятыми на своих рабочих местах, и работодателями, при организации рабочих мест.</a:t>
            </a:r>
            <a:endParaRPr lang="ru-RU" sz="1000" dirty="0"/>
          </a:p>
          <a:p>
            <a:r>
              <a:rPr lang="ru-RU" dirty="0"/>
              <a:t>Для рабочих мест </a:t>
            </a:r>
            <a:r>
              <a:rPr lang="ru-RU" dirty="0">
                <a:solidFill>
                  <a:srgbClr val="FF0000"/>
                </a:solidFill>
              </a:rPr>
              <a:t>с территориально меняющимися рабочими зонами</a:t>
            </a:r>
            <a:r>
              <a:rPr lang="ru-RU" dirty="0"/>
              <a:t>, где рабочей зоной считается оснащенная необходимыми средствами производства часть рабочего места, в которой один работник или несколько работников выполняют схожие работы или технологические операции положения Требований распространяются на каждую рабочую зону.</a:t>
            </a:r>
            <a:endParaRPr lang="ru-RU" sz="1000" dirty="0"/>
          </a:p>
          <a:p>
            <a:endParaRPr lang="ru-RU" dirty="0"/>
          </a:p>
        </p:txBody>
      </p:sp>
      <p:pic>
        <p:nvPicPr>
          <p:cNvPr id="3" name="drawingObject85"/>
          <p:cNvPicPr/>
          <p:nvPr/>
        </p:nvPicPr>
        <p:blipFill rotWithShape="1">
          <a:blip r:embed="rId2"/>
          <a:srcRect l="-552" t="29017" r="67998" b="10509"/>
          <a:stretch/>
        </p:blipFill>
        <p:spPr>
          <a:xfrm>
            <a:off x="494147" y="1218045"/>
            <a:ext cx="3274290" cy="4776355"/>
          </a:xfrm>
          <a:prstGeom prst="rect">
            <a:avLst/>
          </a:prstGeom>
          <a:noFill/>
        </p:spPr>
      </p:pic>
    </p:spTree>
    <p:extLst>
      <p:ext uri="{BB962C8B-B14F-4D97-AF65-F5344CB8AC3E}">
        <p14:creationId xmlns:p14="http://schemas.microsoft.com/office/powerpoint/2010/main" val="86881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43224" y="1062181"/>
            <a:ext cx="9297939" cy="4576427"/>
          </a:xfrm>
        </p:spPr>
        <p:txBody>
          <a:bodyPr/>
          <a:lstStyle/>
          <a:p>
            <a:pPr marL="285750" indent="-285750">
              <a:buFont typeface="Wingdings" panose="05000000000000000000" pitchFamily="2" charset="2"/>
              <a:buChar char="v"/>
            </a:pPr>
            <a:r>
              <a:rPr lang="ru-RU" dirty="0"/>
              <a:t>2.Рабочее место, его оборудование и оснащение, применяемые в соответствии с особенностями выполняемых работ, должны обеспечивать сохранение жизни и здоровья занятых на нем работников при соблюдении ими положений </a:t>
            </a:r>
            <a:r>
              <a:rPr lang="ru-RU" b="1" dirty="0"/>
              <a:t>применяемых у работодателя нормативных правовых актов по вопросам охраны труда</a:t>
            </a:r>
            <a:r>
              <a:rPr lang="ru-RU" dirty="0"/>
              <a:t> (далее по тексту - государственные требования охраны труда).       </a:t>
            </a:r>
            <a:r>
              <a:rPr lang="ru-RU" b="1" dirty="0">
                <a:solidFill>
                  <a:schemeClr val="accent2"/>
                </a:solidFill>
              </a:rPr>
              <a:t>реестр НПА!!!</a:t>
            </a:r>
          </a:p>
          <a:p>
            <a:endParaRPr lang="ru-RU" b="1" dirty="0">
              <a:solidFill>
                <a:schemeClr val="accent2"/>
              </a:solidFill>
            </a:endParaRPr>
          </a:p>
          <a:p>
            <a:pPr marL="285750" indent="-285750">
              <a:buFont typeface="Wingdings" panose="05000000000000000000" pitchFamily="2" charset="2"/>
              <a:buChar char="v"/>
            </a:pPr>
            <a:r>
              <a:rPr lang="ru-RU" dirty="0"/>
              <a:t>3.На рабочем месте (в рабочей зоне) должны быть приняты меры по снижению до установленных предельно допустимых значений уровней воздействия (концентрации) вредных и (или) опасных производственных факторов на занятых на данном рабочем месте работников с учетом применения ими </a:t>
            </a:r>
            <a:r>
              <a:rPr lang="ru-RU" dirty="0">
                <a:solidFill>
                  <a:srgbClr val="FF0000"/>
                </a:solidFill>
              </a:rPr>
              <a:t>средств индивидуальной (коллективной) защиты</a:t>
            </a:r>
            <a:r>
              <a:rPr lang="ru-RU" dirty="0"/>
              <a:t>.</a:t>
            </a:r>
          </a:p>
          <a:p>
            <a:endParaRPr lang="ru-RU" dirty="0"/>
          </a:p>
          <a:p>
            <a:pPr marL="285750" lvl="0" indent="-285750">
              <a:buFont typeface="Wingdings" panose="05000000000000000000" pitchFamily="2" charset="2"/>
              <a:buChar char="v"/>
            </a:pPr>
            <a:r>
              <a:rPr lang="ru-RU" dirty="0"/>
              <a:t>4.Рабочее место (рабочая зона), его </a:t>
            </a:r>
            <a:r>
              <a:rPr lang="ru-RU" dirty="0">
                <a:solidFill>
                  <a:srgbClr val="FF0000"/>
                </a:solidFill>
              </a:rPr>
              <a:t>размеры, взаимное расположение органов управления, средств отображения информации, размещение вспомогательного оборудования и инструментов </a:t>
            </a:r>
            <a:r>
              <a:rPr lang="ru-RU" dirty="0"/>
              <a:t>должны учитывать требования к выполняемой работе в соответствии с государственными требованиями охраны труда.</a:t>
            </a:r>
          </a:p>
          <a:p>
            <a:endParaRPr lang="ru-RU" dirty="0"/>
          </a:p>
        </p:txBody>
      </p:sp>
    </p:spTree>
    <p:extLst>
      <p:ext uri="{BB962C8B-B14F-4D97-AF65-F5344CB8AC3E}">
        <p14:creationId xmlns:p14="http://schemas.microsoft.com/office/powerpoint/2010/main" val="234323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29309" y="203201"/>
            <a:ext cx="5818909" cy="5929744"/>
          </a:xfrm>
        </p:spPr>
        <p:txBody>
          <a:bodyPr>
            <a:normAutofit fontScale="92500" lnSpcReduction="10000"/>
          </a:bodyPr>
          <a:lstStyle/>
          <a:p>
            <a:pPr marL="285750" lvl="0" indent="-285750">
              <a:buFont typeface="Wingdings" panose="05000000000000000000" pitchFamily="2" charset="2"/>
              <a:buChar char="v"/>
            </a:pPr>
            <a:r>
              <a:rPr lang="ru-RU" i="1" dirty="0"/>
              <a:t>5.При организации рабочего места (рабочей зоны) должна быть обеспечена возможность смены рабочей позы занятыми на нем работниками.</a:t>
            </a:r>
          </a:p>
          <a:p>
            <a:pPr marL="285750" lvl="0" indent="-285750">
              <a:buFont typeface="Wingdings" panose="05000000000000000000" pitchFamily="2" charset="2"/>
              <a:buChar char="v"/>
            </a:pPr>
            <a:endParaRPr lang="ru-RU" dirty="0"/>
          </a:p>
          <a:p>
            <a:pPr marL="285750" indent="-285750">
              <a:buFont typeface="Wingdings" panose="05000000000000000000" pitchFamily="2" charset="2"/>
              <a:buChar char="v"/>
            </a:pPr>
            <a:r>
              <a:rPr lang="ru-RU" dirty="0"/>
              <a:t> 6.В зависимости от особенностей выполняемой работы рабочая поза работника в положении ”сидя” является более удобной, чем рабочая поза в положении ” стоя“ . Если основной рабочей позой работника является положение ” стоя“ , организация рабочего места должна обеспечивать возможность смены основной рабочей позы на положение ” сидя ” , в том числе посредством организации места для сидения.</a:t>
            </a:r>
          </a:p>
          <a:p>
            <a:pPr marL="285750" lvl="0" indent="-285750">
              <a:buFont typeface="Wingdings" panose="05000000000000000000" pitchFamily="2" charset="2"/>
              <a:buChar char="v"/>
            </a:pPr>
            <a:endParaRPr lang="ru-RU" dirty="0"/>
          </a:p>
          <a:p>
            <a:pPr marL="285750" lvl="0" indent="-285750">
              <a:buFont typeface="Wingdings" panose="05000000000000000000" pitchFamily="2" charset="2"/>
              <a:buChar char="v"/>
            </a:pPr>
            <a:r>
              <a:rPr lang="ru-RU" dirty="0"/>
              <a:t>7.Удобство рабочей позы работника в положении «сидя» достигается регулированием взаимного положения мест для сидения и рабочей поверхности, в том числе ее высоты и размеров, а также высоты и угла наклона подставки для ног при ее применении. При невозможности обеспечения указанного выше регулирования рабочей позы допускается использование рабочего места с нерегулируемыми параметрами. В этом случае высота рабочей поверхности устанавливается в соответствии с государственными требованиями охраны труда, исходя из особенностей выполнения работы, требований к обеспечению требуемой точности действий при ее выполнении и контролю за ее выполнением, среднего роста работающих (</a:t>
            </a:r>
            <a:r>
              <a:rPr lang="ru-RU" dirty="0">
                <a:solidFill>
                  <a:srgbClr val="00B050"/>
                </a:solidFill>
              </a:rPr>
              <a:t>мужчин - если работают только мужчины, женщин если работают только женщины, по отдельности мужчин и женщин - если работают и мужчины, и женщины</a:t>
            </a:r>
            <a:r>
              <a:rPr lang="ru-RU" dirty="0"/>
              <a:t>).</a:t>
            </a:r>
          </a:p>
          <a:p>
            <a:endParaRPr lang="ru-RU" dirty="0"/>
          </a:p>
        </p:txBody>
      </p:sp>
      <p:pic>
        <p:nvPicPr>
          <p:cNvPr id="4112" name="Picture 1449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211" y="1387379"/>
            <a:ext cx="3287713"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910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14928" y="905164"/>
            <a:ext cx="8817648" cy="4747491"/>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285750" lvl="0" indent="-285750" algn="just">
              <a:buFont typeface="Wingdings" panose="05000000000000000000" pitchFamily="2" charset="2"/>
              <a:buChar char="v"/>
            </a:pPr>
            <a:r>
              <a:rPr lang="ru-RU" dirty="0"/>
              <a:t>8.При организации рабочего места (рабочей зоны) в соответствии с государственными требованиями охраны труда должно быть обеспечено безопасное выполнение трудовых операций во всех зонах досягаемости </a:t>
            </a:r>
            <a:r>
              <a:rPr lang="ru-RU" b="1" dirty="0"/>
              <a:t>в зависимости от требуемой точности </a:t>
            </a:r>
            <a:r>
              <a:rPr lang="ru-RU" dirty="0"/>
              <a:t>и частоты действий при осуществлении управления размещенными на данном рабочем месте (в рабочей зоне) машинами, оборудованием, инструментами и приспособлениями.</a:t>
            </a:r>
          </a:p>
          <a:p>
            <a:pPr marL="285750" indent="-285750" algn="just">
              <a:buFont typeface="Wingdings" panose="05000000000000000000" pitchFamily="2" charset="2"/>
              <a:buChar char="v"/>
            </a:pPr>
            <a:r>
              <a:rPr lang="ru-RU" dirty="0"/>
              <a:t>9.При организации рабочего места (рабочей зоны) должно быть обеспечено </a:t>
            </a:r>
            <a:r>
              <a:rPr lang="ru-RU" dirty="0">
                <a:solidFill>
                  <a:srgbClr val="FF0000"/>
                </a:solidFill>
              </a:rPr>
              <a:t>устойчивое</a:t>
            </a:r>
            <a:r>
              <a:rPr lang="ru-RU" dirty="0"/>
              <a:t> положение и свобода движений занятого на нем работника, возможность контроля деятельности и безопасность выполнения трудовых операций при условии соблюдения государственных требований охраны труда.</a:t>
            </a:r>
          </a:p>
          <a:p>
            <a:pPr marL="285750" indent="-285750" algn="just">
              <a:buFont typeface="Wingdings" panose="05000000000000000000" pitchFamily="2" charset="2"/>
              <a:buChar char="v"/>
            </a:pPr>
            <a:r>
              <a:rPr lang="ru-RU" dirty="0"/>
              <a:t>При организации рабочего места (рабочей зоны) должна быть исключена, а в случае невозможности исключения, обусловленной особенностями организации производственного процесса, снижена до минимума продолжительность времени выполнения работы в вызывающих повышенную утомляемость </a:t>
            </a:r>
            <a:r>
              <a:rPr lang="ru-RU" dirty="0">
                <a:solidFill>
                  <a:srgbClr val="FF0000"/>
                </a:solidFill>
              </a:rPr>
              <a:t>неудобных</a:t>
            </a:r>
            <a:r>
              <a:rPr lang="ru-RU" dirty="0"/>
              <a:t> рабочих позах связанных с наклоном или поворотом туловища, с поднятыми выше уровня плеч руками, с неудобным (стесненным) размещением ног, с необходимостью удержания рук на весу, с расположением органов управления или рабочих поверхностей оборудования вне пределов максимальной досягаемости рук работника либо с наличием в поле зрения работника объектов, препятствующих наблюдению за обслуживаемым объектом или процессом, а также в вынужденных рабочих позах в положениях ”</a:t>
            </a:r>
            <a:r>
              <a:rPr lang="ru-RU" dirty="0">
                <a:solidFill>
                  <a:srgbClr val="FF0000"/>
                </a:solidFill>
              </a:rPr>
              <a:t>лежа”, ”на  коленях”, ”на корточках“</a:t>
            </a:r>
          </a:p>
          <a:p>
            <a:pPr marL="285750" lvl="0" indent="-285750">
              <a:buFont typeface="Wingdings" panose="05000000000000000000" pitchFamily="2" charset="2"/>
              <a:buChar char="v"/>
            </a:pPr>
            <a:endParaRPr lang="ru-RU" dirty="0"/>
          </a:p>
          <a:p>
            <a:r>
              <a:rPr lang="ru-RU" dirty="0"/>
              <a:t> </a:t>
            </a:r>
          </a:p>
        </p:txBody>
      </p:sp>
    </p:spTree>
    <p:extLst>
      <p:ext uri="{BB962C8B-B14F-4D97-AF65-F5344CB8AC3E}">
        <p14:creationId xmlns:p14="http://schemas.microsoft.com/office/powerpoint/2010/main" val="1683351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9334" y="517236"/>
            <a:ext cx="9685866" cy="4733445"/>
          </a:xfrm>
        </p:spPr>
        <p:txBody>
          <a:bodyPr/>
          <a:lstStyle/>
          <a:p>
            <a:pPr marL="285750" indent="-285750">
              <a:buFont typeface="Wingdings" panose="05000000000000000000" pitchFamily="2" charset="2"/>
              <a:buChar char="v"/>
            </a:pPr>
            <a:r>
              <a:rPr lang="ru-RU" dirty="0"/>
              <a:t>11.При организации рабочего места (рабочей зоны) необходимо обеспечить обзор наблюдения с места выполнения работ, обеспечивающий восприятие визуальных средств отображения информации и знаков безопасности. </a:t>
            </a:r>
          </a:p>
          <a:p>
            <a:pPr marL="285750" indent="-285750">
              <a:buFont typeface="Wingdings" panose="05000000000000000000" pitchFamily="2" charset="2"/>
              <a:buChar char="v"/>
            </a:pPr>
            <a:r>
              <a:rPr lang="ru-RU" dirty="0"/>
              <a:t>12.</a:t>
            </a:r>
            <a:r>
              <a:rPr lang="ru-RU" b="1" dirty="0"/>
              <a:t>Средства отображения </a:t>
            </a:r>
            <a:r>
              <a:rPr lang="ru-RU" dirty="0"/>
              <a:t>информации должны учитывать </a:t>
            </a:r>
            <a:r>
              <a:rPr lang="ru-RU" b="1" dirty="0"/>
              <a:t>частоту и значимость поступающей информации, тип средства отображения информации, точность и скорость слежения и считывания, размещаться в зонах, обеспечивающих восприятие информации, содержащейся в средствах отображения. </a:t>
            </a:r>
          </a:p>
          <a:p>
            <a:pPr marL="285750" lvl="0" indent="-285750">
              <a:buFont typeface="Wingdings" panose="05000000000000000000" pitchFamily="2" charset="2"/>
              <a:buChar char="v"/>
            </a:pPr>
            <a:r>
              <a:rPr lang="ru-RU" dirty="0"/>
              <a:t>Визуальные средства отображения информации должны иметь освещение, обеспечивающее восприятие отображаемой информации с места выполнения работ.</a:t>
            </a:r>
          </a:p>
          <a:p>
            <a:pPr marL="285750" lvl="0" indent="-285750" fontAlgn="base">
              <a:buFont typeface="Wingdings" panose="05000000000000000000" pitchFamily="2" charset="2"/>
              <a:buChar char="v"/>
            </a:pPr>
            <a:r>
              <a:rPr lang="ru-RU" dirty="0"/>
              <a:t>Размещение </a:t>
            </a:r>
            <a:r>
              <a:rPr lang="ru-RU" b="1" dirty="0"/>
              <a:t>органов управления </a:t>
            </a:r>
            <a:r>
              <a:rPr lang="ru-RU" dirty="0"/>
              <a:t>машинами и оборудованием на рабочем месте (в рабочей зоне) должно обеспечивать соблюдение государственных требований охраны труда, в том числе учитывать </a:t>
            </a:r>
            <a:r>
              <a:rPr lang="ru-RU" b="1" dirty="0"/>
              <a:t>рабочую позу работника, функциональное назначение органа управления, частоту применения, последовательность использования, функциональную связь с соответствующими средствами отображения информации</a:t>
            </a:r>
            <a:r>
              <a:rPr lang="ru-RU" dirty="0"/>
              <a:t>.</a:t>
            </a:r>
          </a:p>
          <a:p>
            <a:pPr marL="285750" lvl="0" indent="-285750" fontAlgn="base">
              <a:buFont typeface="Wingdings" panose="05000000000000000000" pitchFamily="2" charset="2"/>
              <a:buChar char="v"/>
            </a:pPr>
            <a:r>
              <a:rPr lang="ru-RU" dirty="0"/>
              <a:t>Расстояние между органами управления машинами и оборудованием должно исключать </a:t>
            </a:r>
            <a:r>
              <a:rPr lang="ru-RU" b="1" dirty="0"/>
              <a:t>возможность произвольного изменения</a:t>
            </a:r>
            <a:r>
              <a:rPr lang="ru-RU" dirty="0"/>
              <a:t> положения не задействованного органа управления при манипуляции с иным смежным органом управления.</a:t>
            </a:r>
          </a:p>
          <a:p>
            <a:pPr marL="285750" indent="-285750">
              <a:buFont typeface="Wingdings" panose="05000000000000000000" pitchFamily="2" charset="2"/>
              <a:buChar char="v"/>
            </a:pPr>
            <a:endParaRPr lang="ru-RU" dirty="0"/>
          </a:p>
        </p:txBody>
      </p:sp>
      <p:pic>
        <p:nvPicPr>
          <p:cNvPr id="5122" name="Picture 1536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5635" y="4286706"/>
            <a:ext cx="4234729" cy="244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887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3"/>
          <a:srcRect l="24608" t="18762" r="25294" b="18955"/>
          <a:stretch/>
        </p:blipFill>
        <p:spPr>
          <a:xfrm>
            <a:off x="357809" y="437322"/>
            <a:ext cx="10177669" cy="5635487"/>
          </a:xfrm>
          <a:prstGeom prst="rect">
            <a:avLst/>
          </a:prstGeom>
        </p:spPr>
      </p:pic>
    </p:spTree>
    <p:extLst>
      <p:ext uri="{BB962C8B-B14F-4D97-AF65-F5344CB8AC3E}">
        <p14:creationId xmlns:p14="http://schemas.microsoft.com/office/powerpoint/2010/main" val="1016980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4" y="193964"/>
            <a:ext cx="6822593" cy="6493163"/>
          </a:xfrm>
        </p:spPr>
        <p:txBody>
          <a:bodyPr>
            <a:normAutofit fontScale="92500"/>
          </a:bodyPr>
          <a:lstStyle/>
          <a:p>
            <a:pPr marL="285750" indent="-285750" algn="just">
              <a:buFont typeface="Wingdings" panose="05000000000000000000" pitchFamily="2" charset="2"/>
              <a:buChar char="v"/>
            </a:pPr>
            <a:r>
              <a:rPr lang="ru-RU" dirty="0"/>
              <a:t>16.Машины, механизмы, производственное оборудование, являющиеся источником </a:t>
            </a:r>
            <a:r>
              <a:rPr lang="ru-RU" dirty="0" err="1"/>
              <a:t>травмоопасности</a:t>
            </a:r>
            <a:r>
              <a:rPr lang="ru-RU" dirty="0"/>
              <a:t>, в соответствии с требованиями технических регламентов должны оснащаться </a:t>
            </a:r>
            <a:r>
              <a:rPr lang="ru-RU" dirty="0">
                <a:solidFill>
                  <a:schemeClr val="accent2"/>
                </a:solidFill>
              </a:rPr>
              <a:t>защитными ограждениями </a:t>
            </a:r>
            <a:r>
              <a:rPr lang="ru-RU" dirty="0"/>
              <a:t>и блокировками, исключающими работу оборудования при снятии защитного ограждения, при нахождении человека или частей его тела в зоне работы травмирующих частей и агрегатов, эксплуатация таких машин, механизмов, производственного оборудования должна осуществляться в соответствии с требованиями технической (эксплуатационной) документации и с соблюдением государственных требований охраны труда. </a:t>
            </a:r>
          </a:p>
          <a:p>
            <a:pPr marL="285750" lvl="0" indent="-285750" algn="just">
              <a:buFont typeface="Wingdings" panose="05000000000000000000" pitchFamily="2" charset="2"/>
              <a:buChar char="v"/>
            </a:pPr>
            <a:r>
              <a:rPr lang="ru-RU" dirty="0"/>
              <a:t>17.Участки и зоны, где работодателем по результатам проведенной им оценки профессиональных рисков определена высокая вероятность травмирования работников, должны быть обозначены </a:t>
            </a:r>
            <a:r>
              <a:rPr lang="ru-RU" dirty="0">
                <a:solidFill>
                  <a:schemeClr val="accent2"/>
                </a:solidFill>
              </a:rPr>
              <a:t>разметкой сигнальной и/или знаками безопасности</a:t>
            </a:r>
            <a:r>
              <a:rPr lang="ru-RU" dirty="0"/>
              <a:t> с учетом государственных требований охраны труда. 18. Применение знаков безопасности и разметки сигнальной дополняется информированием работника всеми доступными работодателю способами, предусмотренными системой управления охраной труда, в целях предупреждения или уменьшения воздействия на работников вредных и (или) опасных производственных факторов при осуществлении ими трудовой деятельности.</a:t>
            </a:r>
          </a:p>
          <a:p>
            <a:pPr marL="285750" lvl="0" indent="-285750" algn="just">
              <a:buFont typeface="Wingdings" panose="05000000000000000000" pitchFamily="2" charset="2"/>
              <a:buChar char="v"/>
            </a:pPr>
            <a:r>
              <a:rPr lang="ru-RU" dirty="0"/>
              <a:t>18.Рабочее место (рабочая зона) , при осуществлении на нем работ по подъему и перемещению людей и грузов оснащается вспомогательным подъёмно-транспортным оборудованием (средствами) с учетом государственных требований охраны труда.</a:t>
            </a:r>
          </a:p>
          <a:p>
            <a:pPr marL="285750" indent="-285750" algn="just">
              <a:buFont typeface="Wingdings" panose="05000000000000000000" pitchFamily="2" charset="2"/>
              <a:buChar char="v"/>
            </a:pPr>
            <a:r>
              <a:rPr lang="ru-RU" dirty="0"/>
              <a:t>При организации рабочих мест их взаимное расположение и компоновка должны обеспечивать безопасный доступ занятых на них работников на каждое рабочее место и возможность быстрой эвакуации работников при возникновении аварийной или иной чрезвычайной ситуации в соответствии с государственными требованиями охраны труда. Пути эвакуации и проходы должны быть свободны для движения, обозначены соответствующими указателями и иметь освещенность, обеспечивающую их восприятие.</a:t>
            </a:r>
          </a:p>
        </p:txBody>
      </p:sp>
      <p:pic>
        <p:nvPicPr>
          <p:cNvPr id="6146" name="Picture 160585"/>
          <p:cNvPicPr>
            <a:picLocks noChangeAspect="1" noChangeArrowheads="1"/>
          </p:cNvPicPr>
          <p:nvPr/>
        </p:nvPicPr>
        <p:blipFill rotWithShape="1">
          <a:blip r:embed="rId2">
            <a:extLst>
              <a:ext uri="{28A0092B-C50C-407E-A947-70E740481C1C}">
                <a14:useLocalDpi xmlns:a14="http://schemas.microsoft.com/office/drawing/2010/main" val="0"/>
              </a:ext>
            </a:extLst>
          </a:blip>
          <a:srcRect l="23518" t="-174" r="7437" b="174"/>
          <a:stretch/>
        </p:blipFill>
        <p:spPr bwMode="auto">
          <a:xfrm>
            <a:off x="7675418" y="468168"/>
            <a:ext cx="317269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292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42060" y="443345"/>
            <a:ext cx="6699249" cy="4871991"/>
          </a:xfrm>
        </p:spPr>
        <p:txBody>
          <a:bodyPr/>
          <a:lstStyle/>
          <a:p>
            <a:pPr marL="285750" indent="-285750" algn="just">
              <a:buFont typeface="Wingdings" panose="05000000000000000000" pitchFamily="2" charset="2"/>
              <a:buChar char="v"/>
            </a:pPr>
            <a:r>
              <a:rPr lang="ru-RU" b="1" dirty="0"/>
              <a:t>Требования к безопасному содержанию рабочего места</a:t>
            </a:r>
          </a:p>
          <a:p>
            <a:pPr marL="285750" lvl="0" indent="-285750" algn="just">
              <a:buFont typeface="Wingdings" panose="05000000000000000000" pitchFamily="2" charset="2"/>
              <a:buChar char="v"/>
            </a:pPr>
            <a:r>
              <a:rPr lang="ru-RU" dirty="0"/>
              <a:t>21.Рабочее место (рабочая зона) и взаимное расположение его элементов должны обеспечивать содержание, техническое обслуживание, уборку и чистку используемых на рабочем месте машин и оборудования, инструментов и мебели с учетом государственных требований охраны труда.</a:t>
            </a:r>
          </a:p>
          <a:p>
            <a:pPr marL="285750" lvl="0" indent="-285750" algn="just">
              <a:buFont typeface="Wingdings" panose="05000000000000000000" pitchFamily="2" charset="2"/>
              <a:buChar char="v"/>
            </a:pPr>
            <a:r>
              <a:rPr lang="ru-RU" dirty="0"/>
              <a:t>22.Организация и содержание рабочих мест, а также расстояния между рабочими местами (рабочими зонами) должны обеспечивать безопасное передвижение работников и транспортных средств, безопасные действия с сырьем, материалами, заготовками, полуфабрикатами при соблюдении государственных требований охраны труда.</a:t>
            </a:r>
          </a:p>
          <a:p>
            <a:pPr marL="285750" indent="-285750">
              <a:buFont typeface="Wingdings" panose="05000000000000000000" pitchFamily="2" charset="2"/>
              <a:buChar char="v"/>
            </a:pPr>
            <a:endParaRPr lang="ru-RU" dirty="0"/>
          </a:p>
        </p:txBody>
      </p:sp>
      <p:pic>
        <p:nvPicPr>
          <p:cNvPr id="7170" name="Picture 173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060" y="3272848"/>
            <a:ext cx="65024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333673" y="1644073"/>
            <a:ext cx="3703781" cy="460126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900" dirty="0">
                <a:solidFill>
                  <a:srgbClr val="FF0000"/>
                </a:solidFill>
              </a:rPr>
              <a:t>Не вошло в правила!!!</a:t>
            </a:r>
          </a:p>
          <a:p>
            <a:r>
              <a:rPr lang="ru-RU" sz="900" dirty="0"/>
              <a:t>Работники должны выполнять следующие процедуры по безопасному содержанию своих рабочих мест (рабочих зон) с учетом государственных нормативных требований охраны труда:</a:t>
            </a:r>
          </a:p>
          <a:p>
            <a:pPr marL="285750" indent="-285750">
              <a:buFont typeface="Arial" panose="020B0604020202020204" pitchFamily="34" charset="0"/>
              <a:buChar char="•"/>
            </a:pPr>
            <a:r>
              <a:rPr lang="ru-RU" sz="900" dirty="0"/>
              <a:t>сортировку</a:t>
            </a:r>
          </a:p>
          <a:p>
            <a:pPr marL="285750" indent="-285750">
              <a:buFont typeface="Arial" panose="020B0604020202020204" pitchFamily="34" charset="0"/>
              <a:buChar char="•"/>
            </a:pPr>
            <a:r>
              <a:rPr lang="ru-RU" sz="900" dirty="0"/>
              <a:t>самоорганизацию;</a:t>
            </a:r>
          </a:p>
          <a:p>
            <a:pPr marL="285750" indent="-285750">
              <a:buFont typeface="Arial" panose="020B0604020202020204" pitchFamily="34" charset="0"/>
              <a:buChar char="•"/>
            </a:pPr>
            <a:r>
              <a:rPr lang="ru-RU" sz="900" dirty="0"/>
              <a:t>систематическую уборку (содержание в чистоте);</a:t>
            </a:r>
          </a:p>
          <a:p>
            <a:pPr marL="285750" indent="-285750">
              <a:buFont typeface="Arial" panose="020B0604020202020204" pitchFamily="34" charset="0"/>
              <a:buChar char="•"/>
            </a:pPr>
            <a:r>
              <a:rPr lang="ru-RU" sz="900" dirty="0"/>
              <a:t>соблюдение санитарно-гигиенических требований</a:t>
            </a:r>
          </a:p>
          <a:p>
            <a:pPr marL="285750" indent="-285750">
              <a:buFont typeface="Arial" panose="020B0604020202020204" pitchFamily="34" charset="0"/>
              <a:buChar char="•"/>
            </a:pPr>
            <a:endParaRPr lang="ru-RU" sz="900" dirty="0"/>
          </a:p>
          <a:p>
            <a:r>
              <a:rPr lang="ru-RU" sz="900" dirty="0"/>
              <a:t>При обходах и осмотрах рабочих мест должна осуществляться проверка:</a:t>
            </a:r>
          </a:p>
          <a:p>
            <a:pPr marL="171450" indent="-171450">
              <a:buFont typeface="Arial" panose="020B0604020202020204" pitchFamily="34" charset="0"/>
              <a:buChar char="•"/>
            </a:pPr>
            <a:r>
              <a:rPr lang="ru-RU" sz="900" dirty="0"/>
              <a:t>выполнения работниками требований отраслевых актов и инструктивно-технических документов, поддержания установленного технологического режима работы оборудования; </a:t>
            </a:r>
          </a:p>
          <a:p>
            <a:pPr marL="171450" indent="-171450">
              <a:buFont typeface="Arial" panose="020B0604020202020204" pitchFamily="34" charset="0"/>
              <a:buChar char="•"/>
            </a:pPr>
            <a:r>
              <a:rPr lang="ru-RU" sz="900" dirty="0"/>
              <a:t>соблюдения работниками порядка приема - сдачи смены, ведения оперативной документации, производственной и трудовой дисциплины;</a:t>
            </a:r>
          </a:p>
          <a:p>
            <a:pPr marL="171450" indent="-171450">
              <a:buFont typeface="Arial" panose="020B0604020202020204" pitchFamily="34" charset="0"/>
              <a:buChar char="•"/>
            </a:pPr>
            <a:r>
              <a:rPr lang="ru-RU" sz="900" dirty="0"/>
              <a:t>выполнения процедуры сортировки;</a:t>
            </a:r>
          </a:p>
          <a:p>
            <a:pPr marL="171450" indent="-171450">
              <a:buFont typeface="Arial" panose="020B0604020202020204" pitchFamily="34" charset="0"/>
              <a:buChar char="•"/>
            </a:pPr>
            <a:r>
              <a:rPr lang="ru-RU" sz="900" dirty="0"/>
              <a:t>выполнения процедуры самоорганизации;</a:t>
            </a:r>
          </a:p>
          <a:p>
            <a:pPr marL="171450" indent="-171450">
              <a:buFont typeface="Arial" panose="020B0604020202020204" pitchFamily="34" charset="0"/>
              <a:buChar char="•"/>
            </a:pPr>
            <a:r>
              <a:rPr lang="ru-RU" sz="900" dirty="0"/>
              <a:t>своевременного выявления работниками имеющихся дефектов и неполадок в работе оборудованная и Оперативного принятия необходимых мер для их устранения;</a:t>
            </a:r>
          </a:p>
          <a:p>
            <a:pPr marL="171450" indent="-171450">
              <a:buFont typeface="Arial" panose="020B0604020202020204" pitchFamily="34" charset="0"/>
              <a:buChar char="•"/>
            </a:pPr>
            <a:r>
              <a:rPr lang="ru-RU" sz="900" dirty="0"/>
              <a:t>поддержания работниками гигиены труда на рабочем месте; </a:t>
            </a:r>
          </a:p>
          <a:p>
            <a:pPr marL="171450" indent="-171450">
              <a:buFont typeface="Arial" panose="020B0604020202020204" pitchFamily="34" charset="0"/>
              <a:buChar char="•"/>
            </a:pPr>
            <a:r>
              <a:rPr lang="ru-RU" sz="900" dirty="0"/>
              <a:t>исправности и наличия па рабочих местах инструмента, защитных средств и приспособлений;</a:t>
            </a:r>
          </a:p>
          <a:p>
            <a:pPr marL="171450" indent="-171450">
              <a:buFont typeface="Arial" panose="020B0604020202020204" pitchFamily="34" charset="0"/>
              <a:buChar char="•"/>
            </a:pPr>
            <a:r>
              <a:rPr lang="ru-RU" sz="900" dirty="0"/>
              <a:t>систематической уборки (содержания в чистоте).</a:t>
            </a:r>
          </a:p>
          <a:p>
            <a:endParaRPr lang="ru-RU" sz="1000" dirty="0"/>
          </a:p>
          <a:p>
            <a:endParaRPr lang="ru-RU" sz="1000" dirty="0"/>
          </a:p>
          <a:p>
            <a:endParaRPr lang="ru-RU" sz="1000" dirty="0"/>
          </a:p>
          <a:p>
            <a:pPr marL="285750" indent="-285750">
              <a:buFont typeface="Arial" panose="020B0604020202020204" pitchFamily="34" charset="0"/>
              <a:buChar char="•"/>
            </a:pPr>
            <a:endParaRPr lang="ru-RU" sz="1000" dirty="0"/>
          </a:p>
          <a:p>
            <a:endParaRPr lang="ru-RU" sz="1000" dirty="0"/>
          </a:p>
        </p:txBody>
      </p:sp>
      <p:sp>
        <p:nvSpPr>
          <p:cNvPr id="6" name="Крест 5"/>
          <p:cNvSpPr/>
          <p:nvPr/>
        </p:nvSpPr>
        <p:spPr>
          <a:xfrm rot="2815956">
            <a:off x="8561387" y="727523"/>
            <a:ext cx="692042" cy="788853"/>
          </a:xfrm>
          <a:prstGeom prst="plus">
            <a:avLst>
              <a:gd name="adj"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dirty="0">
              <a:solidFill>
                <a:srgbClr val="FF0000"/>
              </a:solidFill>
            </a:endParaRPr>
          </a:p>
        </p:txBody>
      </p:sp>
    </p:spTree>
    <p:extLst>
      <p:ext uri="{BB962C8B-B14F-4D97-AF65-F5344CB8AC3E}">
        <p14:creationId xmlns:p14="http://schemas.microsoft.com/office/powerpoint/2010/main" val="2753680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528291" y="489527"/>
            <a:ext cx="5800436" cy="5902037"/>
          </a:xfrm>
          <a:ln/>
        </p:spPr>
        <p:style>
          <a:lnRef idx="2">
            <a:schemeClr val="accent2"/>
          </a:lnRef>
          <a:fillRef idx="1">
            <a:schemeClr val="lt1"/>
          </a:fillRef>
          <a:effectRef idx="0">
            <a:schemeClr val="accent2"/>
          </a:effectRef>
          <a:fontRef idx="minor">
            <a:schemeClr val="dk1"/>
          </a:fontRef>
        </p:style>
        <p:txBody>
          <a:bodyPr>
            <a:normAutofit/>
          </a:bodyPr>
          <a:lstStyle/>
          <a:p>
            <a:r>
              <a:rPr lang="ru-RU" sz="1600" b="1" i="1" dirty="0"/>
              <a:t>Приказ Минтруда РФ от 22 сентября 2021 г. № 656н «Об утверждении примерного перечня мероприятий по предотвращению случаев повреждения здоровья работников (при производстве работ (оказании услуг) на территории, находящейся под контролем другого работодателя (иного лица)»</a:t>
            </a:r>
          </a:p>
          <a:p>
            <a:pPr marL="342900" indent="-342900">
              <a:buAutoNum type="arabicPeriod"/>
            </a:pPr>
            <a:r>
              <a:rPr lang="ru-RU" dirty="0"/>
              <a:t>1. Организационные мероприятия </a:t>
            </a:r>
          </a:p>
          <a:p>
            <a:pPr marL="342900" indent="-342900">
              <a:buAutoNum type="arabicPeriod"/>
            </a:pPr>
            <a:r>
              <a:rPr lang="ru-RU" dirty="0"/>
              <a:t>2. Технические мероприятия </a:t>
            </a:r>
          </a:p>
          <a:p>
            <a:pPr marL="342900" indent="-342900">
              <a:buAutoNum type="arabicPeriod"/>
            </a:pPr>
            <a:r>
              <a:rPr lang="ru-RU" dirty="0"/>
              <a:t>3. Мероприятия по обеспечению средствами индивидуальной защиты </a:t>
            </a:r>
          </a:p>
          <a:p>
            <a:pPr marL="342900" indent="-342900">
              <a:buAutoNum type="arabicPeriod"/>
            </a:pPr>
            <a:r>
              <a:rPr lang="ru-RU" dirty="0"/>
              <a:t>4. Лечебно-профилактические и санитарно-бытовые мероприятия</a:t>
            </a:r>
          </a:p>
          <a:p>
            <a:r>
              <a:rPr lang="ru-RU" sz="1200" dirty="0"/>
              <a:t>К производству работ (оказанию услуг) на территории (в том числе на арендуемой) контролирующего работодателя относится любая производственная деятельность, включая отдельные виды строительных, ремонтных, монтажных, пусконаладочных работ, в том числе текущие ремонты зданий и сооружений, а также технических устройств и оборудования, их эксплуатация и обслуживание, испытание машин и оборудования, услуги по охране территории и объектов, образовательные, медицинские услуги, услуги по организации питания, по организации досуга, корпоративных праздников и мероприятий, услуги по предоставлению труда работников, транспортные услуги </a:t>
            </a:r>
          </a:p>
        </p:txBody>
      </p:sp>
      <p:pic>
        <p:nvPicPr>
          <p:cNvPr id="11" name="drawingObject99"/>
          <p:cNvPicPr/>
          <p:nvPr/>
        </p:nvPicPr>
        <p:blipFill rotWithShape="1">
          <a:blip r:embed="rId2"/>
          <a:srcRect t="32339" r="66896" b="7544"/>
          <a:stretch/>
        </p:blipFill>
        <p:spPr>
          <a:xfrm>
            <a:off x="198581" y="387927"/>
            <a:ext cx="3329709" cy="4535055"/>
          </a:xfrm>
          <a:prstGeom prst="rect">
            <a:avLst/>
          </a:prstGeom>
          <a:noFill/>
        </p:spPr>
      </p:pic>
    </p:spTree>
    <p:extLst>
      <p:ext uri="{BB962C8B-B14F-4D97-AF65-F5344CB8AC3E}">
        <p14:creationId xmlns:p14="http://schemas.microsoft.com/office/powerpoint/2010/main" val="2933554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98641" y="775855"/>
            <a:ext cx="6982692" cy="5366326"/>
          </a:xfrm>
        </p:spPr>
        <p:txBody>
          <a:bodyPr>
            <a:normAutofit fontScale="92500" lnSpcReduction="10000"/>
          </a:bodyPr>
          <a:lstStyle/>
          <a:p>
            <a:r>
              <a:rPr lang="ru-RU" b="1" dirty="0"/>
              <a:t>1.Организационные мероприятия</a:t>
            </a:r>
          </a:p>
          <a:p>
            <a:r>
              <a:rPr lang="ru-RU" dirty="0"/>
              <a:t>Назначение работодателем, под контролем которого находится территория или объект (</a:t>
            </a:r>
            <a:r>
              <a:rPr lang="ru-RU" dirty="0">
                <a:solidFill>
                  <a:srgbClr val="FF0000"/>
                </a:solidFill>
              </a:rPr>
              <a:t>далее контролирующий работодатель</a:t>
            </a:r>
            <a:r>
              <a:rPr lang="ru-RU" dirty="0"/>
              <a:t>), и работодателем, осуществляющим производство работ (оказание услуг) (</a:t>
            </a:r>
            <a:r>
              <a:rPr lang="ru-RU" dirty="0">
                <a:solidFill>
                  <a:srgbClr val="FF0000"/>
                </a:solidFill>
              </a:rPr>
              <a:t>далее - зависимый работодатель</a:t>
            </a:r>
            <a:r>
              <a:rPr lang="ru-RU" dirty="0"/>
              <a:t>) на территории или объекте (далее - территории), находящейся под контролем другого работодателя, до начала выполнения работ, лиц, отвечающих за безопасную организацию работ в соответствии с требованиями норм и правил по охране труда.</a:t>
            </a:r>
          </a:p>
          <a:p>
            <a:r>
              <a:rPr lang="en-US" b="1" dirty="0" err="1">
                <a:solidFill>
                  <a:srgbClr val="FF0000"/>
                </a:solidFill>
              </a:rPr>
              <a:t>Контролирующий</a:t>
            </a:r>
            <a:r>
              <a:rPr lang="en-US" b="1" dirty="0">
                <a:solidFill>
                  <a:srgbClr val="FF0000"/>
                </a:solidFill>
              </a:rPr>
              <a:t> </a:t>
            </a:r>
            <a:r>
              <a:rPr lang="en-US" b="1" dirty="0" err="1">
                <a:solidFill>
                  <a:srgbClr val="FF0000"/>
                </a:solidFill>
              </a:rPr>
              <a:t>работодатель</a:t>
            </a:r>
            <a:r>
              <a:rPr lang="en-US" dirty="0"/>
              <a:t>	</a:t>
            </a:r>
            <a:endParaRPr lang="ru-RU" dirty="0"/>
          </a:p>
          <a:p>
            <a:pPr marL="285750" lvl="0" indent="-285750" fontAlgn="base">
              <a:buFont typeface="Arial" panose="020B0604020202020204" pitchFamily="34" charset="0"/>
              <a:buChar char="•"/>
            </a:pPr>
            <a:r>
              <a:rPr lang="ru-RU" sz="1200" dirty="0"/>
              <a:t>единый перечень вредных и (или) опасных производственных факторов </a:t>
            </a:r>
          </a:p>
          <a:p>
            <a:pPr marL="285750" lvl="0" indent="-285750" fontAlgn="base">
              <a:buFont typeface="Arial" panose="020B0604020202020204" pitchFamily="34" charset="0"/>
              <a:buChar char="•"/>
            </a:pPr>
            <a:r>
              <a:rPr lang="ru-RU" sz="1300" dirty="0"/>
              <a:t>план мероприятий по эвакуации и спасению работников при возникновении аварийной ситуации и при проведении спасательных работ</a:t>
            </a:r>
          </a:p>
          <a:p>
            <a:pPr marL="285750" lvl="0" indent="-285750" fontAlgn="base">
              <a:buFont typeface="Arial" panose="020B0604020202020204" pitchFamily="34" charset="0"/>
              <a:buChar char="•"/>
            </a:pPr>
            <a:r>
              <a:rPr lang="ru-RU" sz="1300" dirty="0"/>
              <a:t>акт-допуск, являющийся основанием разрешения производства работ</a:t>
            </a:r>
          </a:p>
          <a:p>
            <a:pPr marL="285750" lvl="0" indent="-285750" fontAlgn="base">
              <a:buFont typeface="Arial" panose="020B0604020202020204" pitchFamily="34" charset="0"/>
              <a:buChar char="•"/>
            </a:pPr>
            <a:r>
              <a:rPr lang="ru-RU" sz="1300" dirty="0"/>
              <a:t>график и (или) журнал совместных и совмещаемых работ</a:t>
            </a:r>
          </a:p>
          <a:p>
            <a:pPr marL="285750" lvl="0" indent="-285750" fontAlgn="base">
              <a:buFont typeface="Arial" panose="020B0604020202020204" pitchFamily="34" charset="0"/>
              <a:buChar char="•"/>
            </a:pPr>
            <a:r>
              <a:rPr lang="ru-RU" sz="1300" dirty="0"/>
              <a:t>допуск к работам, координация и информирование зависимых работодателей</a:t>
            </a:r>
          </a:p>
          <a:p>
            <a:pPr marL="285750" lvl="0" indent="-285750" fontAlgn="base">
              <a:buFont typeface="Arial" panose="020B0604020202020204" pitchFamily="34" charset="0"/>
              <a:buChar char="•"/>
            </a:pPr>
            <a:r>
              <a:rPr lang="ru-RU" sz="1300" dirty="0"/>
              <a:t>непрерывная связь и координация зависимых работодателей</a:t>
            </a:r>
          </a:p>
          <a:p>
            <a:pPr marL="285750" lvl="0" indent="-285750" fontAlgn="base">
              <a:buFont typeface="Arial" panose="020B0604020202020204" pitchFamily="34" charset="0"/>
              <a:buChar char="•"/>
            </a:pPr>
            <a:r>
              <a:rPr lang="ru-RU" sz="1300" dirty="0"/>
              <a:t>порядок мониторинга хода производства работ и изменения условий труда на территории</a:t>
            </a:r>
          </a:p>
          <a:p>
            <a:pPr marL="285750" lvl="0" indent="-285750" fontAlgn="base">
              <a:buFont typeface="Arial" panose="020B0604020202020204" pitchFamily="34" charset="0"/>
              <a:buChar char="•"/>
            </a:pPr>
            <a:r>
              <a:rPr lang="ru-RU" sz="1300" dirty="0"/>
              <a:t>схема подключения потребителей (работодателей, производящих работы (оказывающих услуги) на территории) к энергоносителям на территории (электроэнергия, кислород, газ, вода, пар, сжатый воздух и другие)</a:t>
            </a:r>
          </a:p>
          <a:p>
            <a:pPr marL="285750" lvl="0" indent="-285750" fontAlgn="base">
              <a:buFont typeface="Arial" panose="020B0604020202020204" pitchFamily="34" charset="0"/>
              <a:buChar char="•"/>
            </a:pPr>
            <a:r>
              <a:rPr lang="en-US" sz="1300" dirty="0" err="1"/>
              <a:t>инструктирование</a:t>
            </a:r>
            <a:r>
              <a:rPr lang="en-US" sz="1300" dirty="0"/>
              <a:t> </a:t>
            </a:r>
            <a:r>
              <a:rPr lang="en-US" sz="1300" dirty="0" err="1"/>
              <a:t>по</a:t>
            </a:r>
            <a:r>
              <a:rPr lang="en-US" sz="1300" dirty="0"/>
              <a:t> </a:t>
            </a:r>
            <a:r>
              <a:rPr lang="en-US" sz="1300" dirty="0" err="1"/>
              <a:t>охране</a:t>
            </a:r>
            <a:r>
              <a:rPr lang="en-US" sz="1300" dirty="0"/>
              <a:t> </a:t>
            </a:r>
            <a:r>
              <a:rPr lang="en-US" sz="1300" dirty="0" err="1"/>
              <a:t>труда</a:t>
            </a:r>
            <a:endParaRPr lang="ru-RU" sz="1300" dirty="0"/>
          </a:p>
          <a:p>
            <a:pPr marL="285750" lvl="0" indent="-285750" fontAlgn="base">
              <a:buFont typeface="Arial" panose="020B0604020202020204" pitchFamily="34" charset="0"/>
              <a:buChar char="•"/>
            </a:pPr>
            <a:r>
              <a:rPr lang="ru-RU" sz="1300" dirty="0"/>
              <a:t>тиражирование инструкций по охране труда обеспечение документацией по охране труда, в том числе в электронном виде.</a:t>
            </a:r>
          </a:p>
          <a:p>
            <a:endParaRPr lang="ru-RU" dirty="0"/>
          </a:p>
        </p:txBody>
      </p:sp>
      <p:sp>
        <p:nvSpPr>
          <p:cNvPr id="5" name="TextBox 4"/>
          <p:cNvSpPr txBox="1"/>
          <p:nvPr/>
        </p:nvSpPr>
        <p:spPr>
          <a:xfrm>
            <a:off x="7093527" y="2179782"/>
            <a:ext cx="3177309" cy="292388"/>
          </a:xfrm>
          <a:prstGeom prst="rect">
            <a:avLst/>
          </a:prstGeom>
          <a:noFill/>
        </p:spPr>
        <p:txBody>
          <a:bodyPr wrap="square" rtlCol="0">
            <a:spAutoFit/>
          </a:bodyPr>
          <a:lstStyle/>
          <a:p>
            <a:r>
              <a:rPr lang="ru-RU" sz="1300" dirty="0">
                <a:solidFill>
                  <a:srgbClr val="FF0000"/>
                </a:solidFill>
              </a:rPr>
              <a:t>Зависимый работодатель</a:t>
            </a:r>
          </a:p>
        </p:txBody>
      </p:sp>
      <p:sp>
        <p:nvSpPr>
          <p:cNvPr id="7" name="Крест 6"/>
          <p:cNvSpPr/>
          <p:nvPr/>
        </p:nvSpPr>
        <p:spPr>
          <a:xfrm flipH="1" flipV="1">
            <a:off x="7936345" y="3835399"/>
            <a:ext cx="152400" cy="133929"/>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Крест 7"/>
          <p:cNvSpPr/>
          <p:nvPr/>
        </p:nvSpPr>
        <p:spPr>
          <a:xfrm flipH="1" flipV="1">
            <a:off x="7936345" y="4986697"/>
            <a:ext cx="152400" cy="133929"/>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Крест 8"/>
          <p:cNvSpPr/>
          <p:nvPr/>
        </p:nvSpPr>
        <p:spPr>
          <a:xfrm flipH="1" flipV="1">
            <a:off x="7936345" y="5339069"/>
            <a:ext cx="152400" cy="133929"/>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Крест 10"/>
          <p:cNvSpPr/>
          <p:nvPr/>
        </p:nvSpPr>
        <p:spPr>
          <a:xfrm flipH="1" flipV="1">
            <a:off x="7936345" y="3392053"/>
            <a:ext cx="152400" cy="133929"/>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55797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3" y="618837"/>
            <a:ext cx="9113211" cy="4742682"/>
          </a:xfrm>
        </p:spPr>
        <p:txBody>
          <a:bodyPr>
            <a:normAutofit fontScale="92500" lnSpcReduction="20000"/>
          </a:bodyPr>
          <a:lstStyle/>
          <a:p>
            <a:pPr marL="285750" indent="-285750">
              <a:buFont typeface="Wingdings" panose="05000000000000000000" pitchFamily="2" charset="2"/>
              <a:buChar char="v"/>
            </a:pPr>
            <a:r>
              <a:rPr lang="ru-RU" b="1" dirty="0"/>
              <a:t>Технические мероприятия </a:t>
            </a:r>
          </a:p>
          <a:p>
            <a:pPr marL="285750" lvl="0" indent="-285750" fontAlgn="base">
              <a:buFont typeface="Wingdings" panose="05000000000000000000" pitchFamily="2" charset="2"/>
              <a:buChar char="Ø"/>
            </a:pPr>
            <a:r>
              <a:rPr lang="ru-RU" dirty="0"/>
              <a:t>проведение контроля за безопасным производством работ, в том числе с помощью приборов, устройств, оборудования и (или) комплекса (систем) приборов, устройств, оборудования, обеспечивающих дистанционную видео-, аудио или иную фиксацию процессов производства работ</a:t>
            </a:r>
            <a:endParaRPr lang="ru-RU" sz="1000" dirty="0"/>
          </a:p>
          <a:p>
            <a:pPr marL="285750" lvl="0" indent="-285750" fontAlgn="base">
              <a:buFont typeface="Wingdings" panose="05000000000000000000" pitchFamily="2" charset="2"/>
              <a:buChar char="Ø"/>
            </a:pPr>
            <a:r>
              <a:rPr lang="ru-RU" dirty="0"/>
              <a:t>установка предохранительных, защитных и сигнализирующих устройств (приспособлений)</a:t>
            </a:r>
            <a:endParaRPr lang="ru-RU" sz="1000" dirty="0"/>
          </a:p>
          <a:p>
            <a:pPr marL="285750" lvl="0" indent="-285750" fontAlgn="base">
              <a:buFont typeface="Wingdings" panose="05000000000000000000" pitchFamily="2" charset="2"/>
              <a:buChar char="Ø"/>
            </a:pPr>
            <a:r>
              <a:rPr lang="en-US" dirty="0" err="1"/>
              <a:t>определение</a:t>
            </a:r>
            <a:r>
              <a:rPr lang="en-US" dirty="0"/>
              <a:t>:</a:t>
            </a:r>
            <a:endParaRPr lang="ru-RU" sz="1000" dirty="0"/>
          </a:p>
          <a:p>
            <a:pPr marL="742813" lvl="1" indent="-285750" fontAlgn="base">
              <a:buFont typeface="Arial" panose="020B0604020202020204" pitchFamily="34" charset="0"/>
              <a:buChar char="•"/>
            </a:pPr>
            <a:r>
              <a:rPr lang="ru-RU" dirty="0"/>
              <a:t>границ опасных зон на время выполнения работ по действию опасных факторов на территории;</a:t>
            </a:r>
            <a:endParaRPr lang="ru-RU" sz="1000" dirty="0"/>
          </a:p>
          <a:p>
            <a:pPr marL="742813" lvl="1" indent="-285750" fontAlgn="base">
              <a:buFont typeface="Arial" panose="020B0604020202020204" pitchFamily="34" charset="0"/>
              <a:buChar char="•"/>
            </a:pPr>
            <a:r>
              <a:rPr lang="ru-RU" dirty="0"/>
              <a:t>рабочих мест на которых работы выполняются по наряду-допуску; </a:t>
            </a:r>
          </a:p>
          <a:p>
            <a:pPr marL="742813" lvl="1" indent="-285750" fontAlgn="base">
              <a:buFont typeface="Arial" panose="020B0604020202020204" pitchFamily="34" charset="0"/>
              <a:buChar char="•"/>
            </a:pPr>
            <a:r>
              <a:rPr lang="ru-RU" dirty="0"/>
              <a:t> мест установки защитных ограждений и знаков безопасности.</a:t>
            </a:r>
            <a:endParaRPr lang="ru-RU" sz="1000" dirty="0"/>
          </a:p>
          <a:p>
            <a:pPr marL="285750" lvl="0" indent="-285750" fontAlgn="base">
              <a:buFont typeface="Wingdings" panose="05000000000000000000" pitchFamily="2" charset="2"/>
              <a:buChar char="Ø"/>
            </a:pPr>
            <a:r>
              <a:rPr lang="ru-RU" dirty="0"/>
              <a:t>установка новых и реконструкция имеющихся на территории средств коллективной защиты, отопительных и вентиляционных систем, систем кондиционирования, тепловых и воздушных завес с целью обеспечения нормативных требований охраны труда по микроклимату и чистоты воздушной среды на рабочих местах работодателей на территории</a:t>
            </a:r>
            <a:endParaRPr lang="ru-RU" sz="1000" dirty="0"/>
          </a:p>
          <a:p>
            <a:pPr marL="285750" lvl="0" indent="-285750" fontAlgn="base">
              <a:buFont typeface="Wingdings" panose="05000000000000000000" pitchFamily="2" charset="2"/>
              <a:buChar char="Ø"/>
            </a:pPr>
            <a:r>
              <a:rPr lang="en-US" dirty="0" err="1"/>
              <a:t>обеспечение</a:t>
            </a:r>
            <a:r>
              <a:rPr lang="en-US" dirty="0"/>
              <a:t> </a:t>
            </a:r>
            <a:r>
              <a:rPr lang="en-US" dirty="0" err="1"/>
              <a:t>естественного</a:t>
            </a:r>
            <a:r>
              <a:rPr lang="en-US" dirty="0"/>
              <a:t> и </a:t>
            </a:r>
            <a:r>
              <a:rPr lang="en-US" dirty="0" err="1"/>
              <a:t>искусственного</a:t>
            </a:r>
            <a:r>
              <a:rPr lang="en-US" dirty="0"/>
              <a:t> </a:t>
            </a:r>
            <a:r>
              <a:rPr lang="en-US" dirty="0" err="1"/>
              <a:t>освещения</a:t>
            </a:r>
            <a:endParaRPr lang="ru-RU" dirty="0"/>
          </a:p>
          <a:p>
            <a:pPr marL="285750" lvl="0" indent="-285750" fontAlgn="base">
              <a:buFont typeface="Wingdings" panose="05000000000000000000" pitchFamily="2" charset="2"/>
              <a:buChar char="Ø"/>
            </a:pPr>
            <a:r>
              <a:rPr lang="ru-RU" dirty="0"/>
              <a:t>организация уборки территории и производственных помещений, своевременного удаления и обезвреживания отходов производства, являющихся источниками опасных и вредных производственных факторов, очистки воздуховодов и вентиляционных установок, осветительной арматуры, окон, фрамуг, световых фонарей</a:t>
            </a:r>
          </a:p>
          <a:p>
            <a:pPr marL="285750" lvl="0" indent="-285750" fontAlgn="base">
              <a:buFont typeface="Wingdings" panose="05000000000000000000" pitchFamily="2" charset="2"/>
              <a:buChar char="Ø"/>
            </a:pPr>
            <a:r>
              <a:rPr lang="ru-RU" dirty="0"/>
              <a:t>Устройство тротуаров, переходов. Галерей, в ом числе временных на время проведения работ, а также изменение маршрутов движения транспорта на территории и целях обеспечения безопасности работников.</a:t>
            </a:r>
          </a:p>
          <a:p>
            <a:pPr marL="285750" indent="-285750">
              <a:buFont typeface="Wingdings" panose="05000000000000000000" pitchFamily="2" charset="2"/>
              <a:buChar char="v"/>
            </a:pPr>
            <a:endParaRPr lang="ru-RU" dirty="0"/>
          </a:p>
        </p:txBody>
      </p:sp>
    </p:spTree>
    <p:extLst>
      <p:ext uri="{BB962C8B-B14F-4D97-AF65-F5344CB8AC3E}">
        <p14:creationId xmlns:p14="http://schemas.microsoft.com/office/powerpoint/2010/main" val="948726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20315" y="443345"/>
            <a:ext cx="8762230" cy="5449455"/>
          </a:xfrm>
        </p:spPr>
        <p:txBody>
          <a:bodyPr>
            <a:normAutofit fontScale="92500" lnSpcReduction="10000"/>
          </a:bodyPr>
          <a:lstStyle/>
          <a:p>
            <a:r>
              <a:rPr lang="ru-RU" b="1" dirty="0"/>
              <a:t>3.Мероприятия по обеспечению средствами индивидуальной защиты</a:t>
            </a:r>
          </a:p>
          <a:p>
            <a:pPr marL="285750" indent="-285750">
              <a:buFont typeface="Arial" panose="020B0604020202020204" pitchFamily="34" charset="0"/>
              <a:buChar char="•"/>
            </a:pPr>
            <a:r>
              <a:rPr lang="ru-RU" dirty="0"/>
              <a:t>Определение </a:t>
            </a:r>
            <a:r>
              <a:rPr lang="ru-RU" b="1" dirty="0"/>
              <a:t>мест хранения средств индивидуальной защиты </a:t>
            </a:r>
            <a:r>
              <a:rPr lang="ru-RU" dirty="0"/>
              <a:t>(далее - СИЗ) , особенностей их использования (при наличии) и мест утилизации работниками одноразовых СИЗ на территории, СИЗ от поражения электрическим током (при выполнении работ в условиях повышенной опасности поражения электрическим током), дежурных СИЗ, предусмотренных правилами и нормами охраны труда для выполнения конкретных видов работ.</a:t>
            </a:r>
          </a:p>
          <a:p>
            <a:pPr marL="285750" indent="-285750">
              <a:buFont typeface="Arial" panose="020B0604020202020204" pitchFamily="34" charset="0"/>
              <a:buChar char="•"/>
            </a:pPr>
            <a:r>
              <a:rPr lang="ru-RU" dirty="0"/>
              <a:t>Определение мест хранения, особенностей использования (при наличии) и мест утилизации работниками смывающих и (или) обезвреживающих средств.</a:t>
            </a:r>
          </a:p>
          <a:p>
            <a:pPr marL="285750" indent="-285750">
              <a:buFont typeface="Arial" panose="020B0604020202020204" pitchFamily="34" charset="0"/>
              <a:buChar char="•"/>
            </a:pPr>
            <a:endParaRPr lang="ru-RU" dirty="0"/>
          </a:p>
          <a:p>
            <a:r>
              <a:rPr lang="ru-RU" b="1" dirty="0"/>
              <a:t>4.Лечебно-профилактические и санитарно-бытовые мероприятия</a:t>
            </a:r>
          </a:p>
          <a:p>
            <a:pPr marL="285750" lvl="0" indent="-285750" fontAlgn="base">
              <a:buFont typeface="Arial" panose="020B0604020202020204" pitchFamily="34" charset="0"/>
              <a:buChar char="•"/>
            </a:pPr>
            <a:r>
              <a:rPr lang="ru-RU" dirty="0"/>
              <a:t>Определение </a:t>
            </a:r>
            <a:r>
              <a:rPr lang="ru-RU" dirty="0">
                <a:solidFill>
                  <a:srgbClr val="FF0000"/>
                </a:solidFill>
              </a:rPr>
              <a:t>месторасположения на территории аптечек </a:t>
            </a:r>
            <a:r>
              <a:rPr lang="ru-RU" dirty="0"/>
              <a:t>для оказания первой помощи </a:t>
            </a:r>
          </a:p>
          <a:p>
            <a:pPr marL="285750" lvl="0" indent="-285750" fontAlgn="base">
              <a:buFont typeface="Arial" panose="020B0604020202020204" pitchFamily="34" charset="0"/>
              <a:buChar char="•"/>
            </a:pPr>
            <a:r>
              <a:rPr lang="ru-RU" dirty="0"/>
              <a:t>Устройство и (или) реконструкция комнат для отдыха в рабочее время, помещений и комнат психологической разгрузки.</a:t>
            </a:r>
          </a:p>
          <a:p>
            <a:pPr marL="285750" lvl="0" indent="-285750" fontAlgn="base">
              <a:buFont typeface="Arial" panose="020B0604020202020204" pitchFamily="34" charset="0"/>
              <a:buChar char="•"/>
            </a:pPr>
            <a:r>
              <a:rPr lang="ru-RU" dirty="0"/>
              <a:t>Определение порядка </a:t>
            </a:r>
            <a:r>
              <a:rPr lang="ru-RU" dirty="0">
                <a:solidFill>
                  <a:srgbClr val="FF0000"/>
                </a:solidFill>
              </a:rPr>
              <a:t>совместного использования </a:t>
            </a:r>
            <a:r>
              <a:rPr lang="ru-RU" dirty="0"/>
              <a:t>санитарно-бытовых помещений (гардеробные, душевые, умывальные, санузлы).</a:t>
            </a:r>
          </a:p>
          <a:p>
            <a:pPr marL="285750" lvl="0" indent="-285750" fontAlgn="base">
              <a:buFont typeface="Arial" panose="020B0604020202020204" pitchFamily="34" charset="0"/>
              <a:buChar char="•"/>
            </a:pPr>
            <a:r>
              <a:rPr lang="ru-RU" dirty="0"/>
              <a:t>Определение порядка </a:t>
            </a:r>
            <a:r>
              <a:rPr lang="ru-RU" dirty="0">
                <a:solidFill>
                  <a:srgbClr val="FF0000"/>
                </a:solidFill>
              </a:rPr>
              <a:t>совместного использования </a:t>
            </a:r>
            <a:r>
              <a:rPr lang="ru-RU" dirty="0"/>
              <a:t>комнат обогрева, охлаждения, приема пищи.</a:t>
            </a:r>
          </a:p>
          <a:p>
            <a:pPr marL="285750" lvl="0" indent="-285750" fontAlgn="base">
              <a:buFont typeface="Arial" panose="020B0604020202020204" pitchFamily="34" charset="0"/>
              <a:buChar char="•"/>
            </a:pPr>
            <a:r>
              <a:rPr lang="ru-RU" dirty="0"/>
              <a:t>Определение месторасположения на территории аппаратов (устройства) для обеспечения работников горячих цехов и участков газированной соленой водой.</a:t>
            </a:r>
          </a:p>
          <a:p>
            <a:pPr marL="285750" lvl="0" indent="-285750" fontAlgn="base">
              <a:buFont typeface="Arial" panose="020B0604020202020204" pitchFamily="34" charset="0"/>
              <a:buChar char="•"/>
            </a:pPr>
            <a:r>
              <a:rPr lang="ru-RU" dirty="0"/>
              <a:t>Информирование о наличии, месторасположении и режиме работы, имеющихся на территории здравпунктов (фельдшерские или врачебные для территорий крупных подразделений).</a:t>
            </a:r>
          </a:p>
          <a:p>
            <a:pPr marL="285750" lvl="0" indent="-285750" fontAlgn="base">
              <a:buFont typeface="Arial" panose="020B0604020202020204" pitchFamily="34" charset="0"/>
              <a:buChar char="•"/>
            </a:pPr>
            <a:r>
              <a:rPr lang="ru-RU" dirty="0"/>
              <a:t>Обеспечение беспрепятственного допуска автомобилей скорой медицинской помощи на территорию с сопровождением ее к месту несчастного случая.</a:t>
            </a:r>
          </a:p>
          <a:p>
            <a:pPr marL="285750" lvl="0" indent="-285750" fontAlgn="base">
              <a:buFont typeface="Arial" panose="020B0604020202020204" pitchFamily="34" charset="0"/>
              <a:buChar char="•"/>
            </a:pPr>
            <a:endParaRPr lang="ru-RU" dirty="0"/>
          </a:p>
          <a:p>
            <a:endParaRPr lang="ru-RU" dirty="0"/>
          </a:p>
          <a:p>
            <a:endParaRPr lang="ru-RU" dirty="0"/>
          </a:p>
        </p:txBody>
      </p:sp>
    </p:spTree>
    <p:extLst>
      <p:ext uri="{BB962C8B-B14F-4D97-AF65-F5344CB8AC3E}">
        <p14:creationId xmlns:p14="http://schemas.microsoft.com/office/powerpoint/2010/main" val="2597161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442690" y="461818"/>
            <a:ext cx="4913746" cy="5329381"/>
          </a:xfrm>
        </p:spPr>
        <p:txBody>
          <a:bodyPr>
            <a:normAutofit lnSpcReduction="10000"/>
          </a:bodyPr>
          <a:lstStyle/>
          <a:p>
            <a:r>
              <a:rPr lang="ru-RU" b="1" dirty="0"/>
              <a:t>Приказ Минтруда России от 15 сентября 2021 №632 «Об утверждении рекомендаций по учету микроповреждений (микротравм) работников»</a:t>
            </a:r>
          </a:p>
          <a:p>
            <a:r>
              <a:rPr lang="ru-RU" b="1" dirty="0"/>
              <a:t>Настоящие рекомендации:</a:t>
            </a:r>
          </a:p>
          <a:p>
            <a:pPr marL="285750" lvl="0" indent="-285750" fontAlgn="base">
              <a:buFont typeface="Arial" panose="020B0604020202020204" pitchFamily="34" charset="0"/>
              <a:buChar char="•"/>
            </a:pPr>
            <a:r>
              <a:rPr lang="ru-RU" b="1" dirty="0"/>
              <a:t>статьи 214, 216, 226 раздела Х Трудового кодекса РФ,</a:t>
            </a:r>
          </a:p>
          <a:p>
            <a:pPr marL="285750" lvl="0" indent="-285750" fontAlgn="base">
              <a:buFont typeface="Arial" panose="020B0604020202020204" pitchFamily="34" charset="0"/>
              <a:buChar char="•"/>
            </a:pPr>
            <a:r>
              <a:rPr lang="ru-RU" b="1" dirty="0"/>
              <a:t>совершенствования внутренних процессов управления охраной труда в организации,</a:t>
            </a:r>
          </a:p>
          <a:p>
            <a:pPr marL="285750" indent="-285750">
              <a:buFont typeface="Arial" panose="020B0604020202020204" pitchFamily="34" charset="0"/>
              <a:buChar char="•"/>
            </a:pPr>
            <a:r>
              <a:rPr lang="ru-RU" b="1" dirty="0"/>
              <a:t>предупреждения производственного травматизма </a:t>
            </a:r>
          </a:p>
          <a:p>
            <a:pPr marL="285750" indent="-285750">
              <a:buFont typeface="Arial" panose="020B0604020202020204" pitchFamily="34" charset="0"/>
              <a:buChar char="•"/>
            </a:pPr>
            <a:r>
              <a:rPr lang="ru-RU" b="1" dirty="0"/>
              <a:t>не содержат обязательных требований </a:t>
            </a:r>
          </a:p>
          <a:p>
            <a:r>
              <a:rPr lang="ru-RU" b="1" dirty="0"/>
              <a:t>Учет микроповреждений (микротравм) работников позволит работодателю повысить эффективность в проведении системных мероприятий по управлению  профессиональными рисками, связанных с выявлением опасностей, оценкой и снижением уровней профессиональных рисков, обеспечении улучшения условий и охраны труда.</a:t>
            </a:r>
          </a:p>
          <a:p>
            <a:r>
              <a:rPr lang="ru-RU" b="1" dirty="0"/>
              <a:t>Учет микроповреждений (микротравм) работников осуществляется работодателем самостоятельно исходя из специфики своей деятельности, достижений современной науки и наилучших практик, принятых на себя обязательств. </a:t>
            </a:r>
            <a:endParaRPr lang="ru-RU" b="1" i="1" dirty="0"/>
          </a:p>
        </p:txBody>
      </p:sp>
      <p:pic>
        <p:nvPicPr>
          <p:cNvPr id="8197" name="Picture 1814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0" y="5232546"/>
            <a:ext cx="16160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rawingObject107"/>
          <p:cNvPicPr/>
          <p:nvPr/>
        </p:nvPicPr>
        <p:blipFill rotWithShape="1">
          <a:blip r:embed="rId3"/>
          <a:srcRect t="17402" r="57713" b="21625"/>
          <a:stretch/>
        </p:blipFill>
        <p:spPr>
          <a:xfrm>
            <a:off x="318655" y="193963"/>
            <a:ext cx="3865418" cy="4599709"/>
          </a:xfrm>
          <a:prstGeom prst="rect">
            <a:avLst/>
          </a:prstGeom>
          <a:noFill/>
        </p:spPr>
      </p:pic>
    </p:spTree>
    <p:extLst>
      <p:ext uri="{BB962C8B-B14F-4D97-AF65-F5344CB8AC3E}">
        <p14:creationId xmlns:p14="http://schemas.microsoft.com/office/powerpoint/2010/main" val="4126040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4" y="766619"/>
            <a:ext cx="8466666" cy="5467926"/>
          </a:xfrm>
        </p:spPr>
        <p:txBody>
          <a:bodyPr>
            <a:normAutofit lnSpcReduction="10000"/>
          </a:bodyPr>
          <a:lstStyle/>
          <a:p>
            <a:pPr algn="ctr"/>
            <a:r>
              <a:rPr lang="ru-RU" sz="1700" b="1" i="1" dirty="0"/>
              <a:t>Учет и рассмотрение обстоятельств и причин микроповреждений (микротравм) работников:</a:t>
            </a:r>
          </a:p>
          <a:p>
            <a:pPr marL="285750" lvl="0" indent="-285750" fontAlgn="base">
              <a:buFont typeface="Arial" panose="020B0604020202020204" pitchFamily="34" charset="0"/>
              <a:buChar char="•"/>
            </a:pPr>
            <a:r>
              <a:rPr lang="ru-RU" dirty="0"/>
              <a:t>утвердить ЛНА </a:t>
            </a:r>
            <a:r>
              <a:rPr lang="ru-RU" dirty="0">
                <a:solidFill>
                  <a:srgbClr val="FF0000"/>
                </a:solidFill>
              </a:rPr>
              <a:t>порядок учета микроповреждений (микротравм) </a:t>
            </a:r>
            <a:r>
              <a:rPr lang="ru-RU" dirty="0"/>
              <a:t>работников, с учетом особенностей организационной структуры, специфики, характера производственной деятельности, принятым с соблюдением установленного статьей 372 ТК РФ порядка учета мнения представительного органа работников (при наличии такого представительного органа);</a:t>
            </a:r>
          </a:p>
          <a:p>
            <a:pPr marL="285750" lvl="0" indent="-285750" fontAlgn="base">
              <a:buFont typeface="Arial" panose="020B0604020202020204" pitchFamily="34" charset="0"/>
              <a:buChar char="•"/>
            </a:pPr>
            <a:r>
              <a:rPr lang="ru-RU" dirty="0"/>
              <a:t>организовать </a:t>
            </a:r>
            <a:r>
              <a:rPr lang="ru-RU" dirty="0">
                <a:solidFill>
                  <a:srgbClr val="FF0000"/>
                </a:solidFill>
              </a:rPr>
              <a:t>ознакомление</a:t>
            </a:r>
            <a:r>
              <a:rPr lang="ru-RU" dirty="0"/>
              <a:t> должностных лиц с порядком учета микроповреждений (микротравм) работников;</a:t>
            </a:r>
          </a:p>
          <a:p>
            <a:pPr marL="285750" lvl="0" indent="-285750" fontAlgn="base">
              <a:buFont typeface="Arial" panose="020B0604020202020204" pitchFamily="34" charset="0"/>
              <a:buChar char="•"/>
            </a:pPr>
            <a:r>
              <a:rPr lang="ru-RU" dirty="0"/>
              <a:t>организовать </a:t>
            </a:r>
            <a:r>
              <a:rPr lang="ru-RU" dirty="0">
                <a:solidFill>
                  <a:srgbClr val="FF0000"/>
                </a:solidFill>
              </a:rPr>
              <a:t>информирование работников </a:t>
            </a:r>
            <a:r>
              <a:rPr lang="ru-RU" dirty="0"/>
              <a:t>о действиях при получении микроповреждения (микротравмы);</a:t>
            </a:r>
          </a:p>
          <a:p>
            <a:pPr marL="285750" lvl="0" indent="-285750" fontAlgn="base">
              <a:buFont typeface="Arial" panose="020B0604020202020204" pitchFamily="34" charset="0"/>
              <a:buChar char="•"/>
            </a:pPr>
            <a:r>
              <a:rPr lang="ru-RU" dirty="0"/>
              <a:t>организовать </a:t>
            </a:r>
            <a:r>
              <a:rPr lang="ru-RU" dirty="0">
                <a:solidFill>
                  <a:srgbClr val="FF0000"/>
                </a:solidFill>
              </a:rPr>
              <a:t>рассмотрение обстоятельств, выявление причин</a:t>
            </a:r>
            <a:r>
              <a:rPr lang="ru-RU" dirty="0"/>
              <a:t>, приводящих к микроповреждениям (микротравмам) работников, и </a:t>
            </a:r>
            <a:r>
              <a:rPr lang="ru-RU" dirty="0">
                <a:solidFill>
                  <a:srgbClr val="FF0000"/>
                </a:solidFill>
              </a:rPr>
              <a:t>фиксацию результатов </a:t>
            </a:r>
            <a:r>
              <a:rPr lang="ru-RU" dirty="0"/>
              <a:t>рассмотрения в Справке о рассмотрении обстоятельств и причин, приведших к возникновению микроповреждения (микротравмы) работника, (приложение </a:t>
            </a:r>
            <a:r>
              <a:rPr lang="en-US" dirty="0"/>
              <a:t>NQ</a:t>
            </a:r>
            <a:r>
              <a:rPr lang="ru-RU" dirty="0"/>
              <a:t> 1) или ином определенном работодателем документе;</a:t>
            </a:r>
          </a:p>
          <a:p>
            <a:pPr marL="285750" lvl="0" indent="-285750" fontAlgn="base">
              <a:buFont typeface="Arial" panose="020B0604020202020204" pitchFamily="34" charset="0"/>
              <a:buChar char="•"/>
            </a:pPr>
            <a:r>
              <a:rPr lang="ru-RU" dirty="0"/>
              <a:t>обеспечить </a:t>
            </a:r>
            <a:r>
              <a:rPr lang="ru-RU" dirty="0">
                <a:solidFill>
                  <a:srgbClr val="FF0000"/>
                </a:solidFill>
              </a:rPr>
              <a:t>доступность </a:t>
            </a:r>
            <a:r>
              <a:rPr lang="ru-RU" dirty="0"/>
              <a:t>в организации (структурных подразделениях) бланка Справки в электронном виде или на бумажном носителе;</a:t>
            </a:r>
          </a:p>
          <a:p>
            <a:pPr marL="285750" lvl="0" indent="-285750" fontAlgn="base">
              <a:buFont typeface="Arial" panose="020B0604020202020204" pitchFamily="34" charset="0"/>
              <a:buChar char="•"/>
            </a:pPr>
            <a:r>
              <a:rPr lang="ru-RU" dirty="0"/>
              <a:t>организовать регистрацию происшедших микроповреждений (микротравм) в Журнале учета микроповреждений (микротравм) работников (приложение № 2 ) или ином определенном работодателем документе;</a:t>
            </a:r>
          </a:p>
          <a:p>
            <a:pPr marL="285750" indent="-285750">
              <a:buFont typeface="Arial" panose="020B0604020202020204" pitchFamily="34" charset="0"/>
              <a:buChar char="•"/>
            </a:pPr>
            <a:r>
              <a:rPr lang="ru-RU" dirty="0"/>
              <a:t>установить место и сроки </a:t>
            </a:r>
            <a:r>
              <a:rPr lang="ru-RU" dirty="0">
                <a:solidFill>
                  <a:srgbClr val="FF0000"/>
                </a:solidFill>
              </a:rPr>
              <a:t>хранения</a:t>
            </a:r>
            <a:r>
              <a:rPr lang="ru-RU" dirty="0"/>
              <a:t> Справки и Журнала. Рекомендованный срок хранения</a:t>
            </a:r>
          </a:p>
          <a:p>
            <a:pPr marL="285750" indent="-285750">
              <a:buFont typeface="Arial" panose="020B0604020202020204" pitchFamily="34" charset="0"/>
              <a:buChar char="•"/>
            </a:pPr>
            <a:r>
              <a:rPr lang="ru-RU" dirty="0"/>
              <a:t> Справки и Журнала составляет не менее 1 года.</a:t>
            </a:r>
          </a:p>
        </p:txBody>
      </p:sp>
    </p:spTree>
    <p:extLst>
      <p:ext uri="{BB962C8B-B14F-4D97-AF65-F5344CB8AC3E}">
        <p14:creationId xmlns:p14="http://schemas.microsoft.com/office/powerpoint/2010/main" val="4173191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sz="half" idx="2"/>
          </p:nvPr>
        </p:nvSpPr>
        <p:spPr>
          <a:xfrm>
            <a:off x="372533" y="979055"/>
            <a:ext cx="3866958" cy="1625601"/>
          </a:xfrm>
        </p:spPr>
        <p:txBody>
          <a:bodyPr/>
          <a:lstStyle/>
          <a:p>
            <a:r>
              <a:rPr lang="ru-RU" sz="1200" dirty="0"/>
              <a:t>Основание для регистрации и рассмотрения обстоятельств и причин- обращение пострадавшего к </a:t>
            </a:r>
          </a:p>
          <a:p>
            <a:pPr marL="285750" indent="-285750">
              <a:buFont typeface="Arial" panose="020B0604020202020204" pitchFamily="34" charset="0"/>
              <a:buChar char="•"/>
            </a:pPr>
            <a:r>
              <a:rPr lang="ru-RU" sz="1200" dirty="0"/>
              <a:t>Своему непосредственному </a:t>
            </a:r>
          </a:p>
          <a:p>
            <a:pPr marL="285750" indent="-285750">
              <a:buFont typeface="Arial" panose="020B0604020202020204" pitchFamily="34" charset="0"/>
              <a:buChar char="•"/>
            </a:pPr>
            <a:r>
              <a:rPr lang="ru-RU" sz="1200" dirty="0"/>
              <a:t>Или вышестоящего руководителю</a:t>
            </a:r>
          </a:p>
          <a:p>
            <a:pPr marL="285750" indent="-285750">
              <a:buFont typeface="Arial" panose="020B0604020202020204" pitchFamily="34" charset="0"/>
              <a:buChar char="•"/>
            </a:pPr>
            <a:r>
              <a:rPr lang="ru-RU" sz="1200" dirty="0"/>
              <a:t>Работодателю (его представителю)  </a:t>
            </a:r>
          </a:p>
          <a:p>
            <a:pPr marL="285750" indent="-285750">
              <a:buFont typeface="Arial" panose="020B0604020202020204" pitchFamily="34" charset="0"/>
              <a:buChar char="•"/>
            </a:pPr>
            <a:endParaRPr lang="ru-RU" dirty="0"/>
          </a:p>
          <a:p>
            <a:endParaRPr lang="ru-RU" dirty="0"/>
          </a:p>
        </p:txBody>
      </p:sp>
      <p:sp>
        <p:nvSpPr>
          <p:cNvPr id="6" name="TextBox 5"/>
          <p:cNvSpPr txBox="1"/>
          <p:nvPr/>
        </p:nvSpPr>
        <p:spPr>
          <a:xfrm>
            <a:off x="1634836" y="249382"/>
            <a:ext cx="7204364" cy="646331"/>
          </a:xfrm>
          <a:prstGeom prst="rect">
            <a:avLst/>
          </a:prstGeom>
          <a:noFill/>
        </p:spPr>
        <p:txBody>
          <a:bodyPr wrap="square" rtlCol="0">
            <a:spAutoFit/>
          </a:bodyPr>
          <a:lstStyle/>
          <a:p>
            <a:pPr algn="ctr"/>
            <a:r>
              <a:rPr lang="ru-RU" b="1" dirty="0"/>
              <a:t>Рекомендуемый порядок учета микроповреждений (микротравм</a:t>
            </a:r>
            <a:r>
              <a:rPr lang="ru-RU" dirty="0"/>
              <a:t>)</a:t>
            </a:r>
          </a:p>
        </p:txBody>
      </p:sp>
      <p:sp>
        <p:nvSpPr>
          <p:cNvPr id="7" name="TextBox 6"/>
          <p:cNvSpPr txBox="1"/>
          <p:nvPr/>
        </p:nvSpPr>
        <p:spPr>
          <a:xfrm>
            <a:off x="4775200" y="979055"/>
            <a:ext cx="4202545" cy="830997"/>
          </a:xfrm>
          <a:prstGeom prst="rect">
            <a:avLst/>
          </a:prstGeom>
          <a:noFill/>
        </p:spPr>
        <p:txBody>
          <a:bodyPr wrap="square" rtlCol="0">
            <a:spAutoFit/>
          </a:bodyPr>
          <a:lstStyle/>
          <a:p>
            <a:r>
              <a:rPr lang="ru-RU" sz="1200" dirty="0"/>
              <a:t>При обращении пострадавшего к медицинскому работнику организации, последнему рекомендуется сообщать о микроповреждений (микротравме) работника оповещаемому лицу </a:t>
            </a:r>
          </a:p>
        </p:txBody>
      </p:sp>
      <p:sp>
        <p:nvSpPr>
          <p:cNvPr id="8" name="TextBox 7"/>
          <p:cNvSpPr txBox="1"/>
          <p:nvPr/>
        </p:nvSpPr>
        <p:spPr>
          <a:xfrm>
            <a:off x="1108363" y="2604656"/>
            <a:ext cx="8257309" cy="1384995"/>
          </a:xfrm>
          <a:prstGeom prst="rect">
            <a:avLst/>
          </a:prstGeom>
          <a:noFill/>
        </p:spPr>
        <p:txBody>
          <a:bodyPr wrap="square" rtlCol="0">
            <a:spAutoFit/>
          </a:bodyPr>
          <a:lstStyle/>
          <a:p>
            <a:pPr algn="just"/>
            <a:r>
              <a:rPr lang="ru-RU" sz="1200" dirty="0"/>
              <a:t>Оповещаемому лицу после получения информации о микроповреждении (микротравме) работника рекомендуется убедится в том, что пострадавшему оказана необходимая первая помощь и (или) медицинская помощь. </a:t>
            </a:r>
          </a:p>
          <a:p>
            <a:endParaRPr lang="ru-RU" sz="1200" dirty="0"/>
          </a:p>
          <a:p>
            <a:pPr algn="just"/>
            <a:r>
              <a:rPr lang="ru-RU" sz="1200" dirty="0"/>
              <a:t>Информирование специалиста по охране труда или лицо, назначенное ответственным за организацию работы по охране труда приказом (распоряжение) работодателя, или другого уполномоченного работодателем работника (</a:t>
            </a:r>
            <a:r>
              <a:rPr lang="ru-RU" sz="1200" dirty="0">
                <a:solidFill>
                  <a:srgbClr val="FF0000"/>
                </a:solidFill>
              </a:rPr>
              <a:t>далее- уполномоченное лицо</a:t>
            </a:r>
            <a:r>
              <a:rPr lang="ru-RU" sz="1200" dirty="0"/>
              <a:t>) </a:t>
            </a:r>
          </a:p>
        </p:txBody>
      </p:sp>
      <p:sp>
        <p:nvSpPr>
          <p:cNvPr id="9" name="TextBox 8"/>
          <p:cNvSpPr txBox="1"/>
          <p:nvPr/>
        </p:nvSpPr>
        <p:spPr>
          <a:xfrm>
            <a:off x="1893455" y="4101070"/>
            <a:ext cx="7084290" cy="1015663"/>
          </a:xfrm>
          <a:prstGeom prst="rect">
            <a:avLst/>
          </a:prstGeom>
          <a:noFill/>
        </p:spPr>
        <p:txBody>
          <a:bodyPr wrap="square" rtlCol="0">
            <a:spAutoFit/>
          </a:bodyPr>
          <a:lstStyle/>
          <a:p>
            <a:pPr marL="171450" indent="-171450">
              <a:buFont typeface="Arial" panose="020B0604020202020204" pitchFamily="34" charset="0"/>
              <a:buChar char="•"/>
            </a:pPr>
            <a:r>
              <a:rPr lang="ru-RU" sz="1200" dirty="0"/>
              <a:t>ФИО (при наличии) пострадавшего работника, должность, структурное подразделение</a:t>
            </a:r>
          </a:p>
          <a:p>
            <a:pPr marL="171450" indent="-171450">
              <a:buFont typeface="Arial" panose="020B0604020202020204" pitchFamily="34" charset="0"/>
              <a:buChar char="•"/>
            </a:pPr>
            <a:r>
              <a:rPr lang="ru-RU" sz="1200" dirty="0"/>
              <a:t>Место, дату и время получения работником </a:t>
            </a:r>
            <a:r>
              <a:rPr lang="ru-RU" sz="1200" dirty="0" err="1"/>
              <a:t>мироповреждений</a:t>
            </a:r>
            <a:r>
              <a:rPr lang="ru-RU" sz="1200" dirty="0"/>
              <a:t> (микротравм) </a:t>
            </a:r>
          </a:p>
          <a:p>
            <a:pPr marL="171450" indent="-171450">
              <a:buFont typeface="Arial" panose="020B0604020202020204" pitchFamily="34" charset="0"/>
              <a:buChar char="•"/>
            </a:pPr>
            <a:r>
              <a:rPr lang="ru-RU" sz="1200" dirty="0"/>
              <a:t>Характер (описание) микротравм</a:t>
            </a:r>
          </a:p>
          <a:p>
            <a:pPr marL="171450" indent="-171450">
              <a:buFont typeface="Arial" panose="020B0604020202020204" pitchFamily="34" charset="0"/>
              <a:buChar char="•"/>
            </a:pPr>
            <a:r>
              <a:rPr lang="ru-RU" sz="1200" dirty="0"/>
              <a:t>Краткую информацию об обстоятельствам получения работником микроповреждений (микротравмы)</a:t>
            </a:r>
          </a:p>
        </p:txBody>
      </p:sp>
      <p:sp>
        <p:nvSpPr>
          <p:cNvPr id="10" name="TextBox 9"/>
          <p:cNvSpPr txBox="1"/>
          <p:nvPr/>
        </p:nvSpPr>
        <p:spPr>
          <a:xfrm>
            <a:off x="624993" y="5228152"/>
            <a:ext cx="3362037" cy="892552"/>
          </a:xfrm>
          <a:prstGeom prst="rect">
            <a:avLst/>
          </a:prstGeom>
          <a:noFill/>
        </p:spPr>
        <p:txBody>
          <a:bodyPr wrap="square" rtlCol="0">
            <a:spAutoFit/>
          </a:bodyPr>
          <a:lstStyle/>
          <a:p>
            <a:r>
              <a:rPr lang="ru-RU" sz="1600" dirty="0"/>
              <a:t>Р</a:t>
            </a:r>
            <a:r>
              <a:rPr lang="ru-RU" sz="1200" dirty="0"/>
              <a:t>екомендуемый срок рассмотрения обстоятельств и причин – до 3 календарных дней+ продление не более чем на 2 календарных дня </a:t>
            </a:r>
          </a:p>
        </p:txBody>
      </p:sp>
      <p:cxnSp>
        <p:nvCxnSpPr>
          <p:cNvPr id="12" name="Прямая со стрелкой 11"/>
          <p:cNvCxnSpPr/>
          <p:nvPr/>
        </p:nvCxnSpPr>
        <p:spPr>
          <a:xfrm flipV="1">
            <a:off x="3146521" y="5975593"/>
            <a:ext cx="9359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24035" y="5228152"/>
            <a:ext cx="2752437" cy="1200329"/>
          </a:xfrm>
          <a:prstGeom prst="rect">
            <a:avLst/>
          </a:prstGeom>
          <a:noFill/>
        </p:spPr>
        <p:txBody>
          <a:bodyPr wrap="square" rtlCol="0">
            <a:spAutoFit/>
          </a:bodyPr>
          <a:lstStyle/>
          <a:p>
            <a:r>
              <a:rPr lang="ru-RU" sz="1200" dirty="0"/>
              <a:t>При обстоятельствах, объективно препятствующих завершению в указанный срок рассмотрения, в том числе по причине отсутствии объяснения пострадавшего работника </a:t>
            </a:r>
          </a:p>
        </p:txBody>
      </p:sp>
      <p:sp>
        <p:nvSpPr>
          <p:cNvPr id="17" name="TextBox 16"/>
          <p:cNvSpPr txBox="1"/>
          <p:nvPr/>
        </p:nvSpPr>
        <p:spPr>
          <a:xfrm>
            <a:off x="7364459" y="5015164"/>
            <a:ext cx="3500582" cy="1661993"/>
          </a:xfrm>
          <a:prstGeom prst="rect">
            <a:avLst/>
          </a:prstGeom>
          <a:noFill/>
        </p:spPr>
        <p:txBody>
          <a:bodyPr wrap="square" rtlCol="0">
            <a:spAutoFit/>
          </a:bodyPr>
          <a:lstStyle/>
          <a:p>
            <a:r>
              <a:rPr lang="ru-RU" sz="1200" dirty="0"/>
              <a:t>При необходимости к рассмотрению </a:t>
            </a:r>
            <a:r>
              <a:rPr lang="ru-RU" sz="1200" i="1" dirty="0"/>
              <a:t>привлекаются</a:t>
            </a:r>
            <a:r>
              <a:rPr lang="ru-RU" sz="1200" dirty="0"/>
              <a:t>:</a:t>
            </a:r>
          </a:p>
          <a:p>
            <a:r>
              <a:rPr lang="ru-RU" sz="1200" dirty="0"/>
              <a:t>Оповещаемое лицо</a:t>
            </a:r>
          </a:p>
          <a:p>
            <a:r>
              <a:rPr lang="ru-RU" sz="1200" dirty="0"/>
              <a:t>Руководитель структурного подразделения </a:t>
            </a:r>
          </a:p>
          <a:p>
            <a:r>
              <a:rPr lang="ru-RU" sz="1200" dirty="0"/>
              <a:t>Проводится опрос очевидцев </a:t>
            </a:r>
          </a:p>
          <a:p>
            <a:r>
              <a:rPr lang="ru-RU" sz="1200" dirty="0"/>
              <a:t>Работник имеет право на личное участие </a:t>
            </a:r>
          </a:p>
          <a:p>
            <a:r>
              <a:rPr lang="ru-RU" sz="1200" dirty="0"/>
              <a:t>Участие через представителей работника </a:t>
            </a:r>
          </a:p>
          <a:p>
            <a:endParaRPr lang="ru-RU" dirty="0"/>
          </a:p>
        </p:txBody>
      </p:sp>
      <p:sp>
        <p:nvSpPr>
          <p:cNvPr id="18" name="TextBox 17"/>
          <p:cNvSpPr txBox="1"/>
          <p:nvPr/>
        </p:nvSpPr>
        <p:spPr>
          <a:xfrm>
            <a:off x="3463635" y="1773107"/>
            <a:ext cx="2225964" cy="261610"/>
          </a:xfrm>
          <a:prstGeom prst="rect">
            <a:avLst/>
          </a:prstGeom>
          <a:noFill/>
        </p:spPr>
        <p:txBody>
          <a:bodyPr wrap="square" rtlCol="0">
            <a:spAutoFit/>
          </a:bodyPr>
          <a:lstStyle/>
          <a:p>
            <a:r>
              <a:rPr lang="ru-RU" sz="1100" dirty="0">
                <a:solidFill>
                  <a:srgbClr val="FF0000"/>
                </a:solidFill>
              </a:rPr>
              <a:t>Оповещаемое лицо</a:t>
            </a:r>
          </a:p>
        </p:txBody>
      </p:sp>
      <p:cxnSp>
        <p:nvCxnSpPr>
          <p:cNvPr id="20" name="Прямая со стрелкой 19"/>
          <p:cNvCxnSpPr/>
          <p:nvPr/>
        </p:nvCxnSpPr>
        <p:spPr>
          <a:xfrm flipH="1">
            <a:off x="3614497" y="2108677"/>
            <a:ext cx="624994" cy="448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cxnSpLocks/>
          </p:cNvCxnSpPr>
          <p:nvPr/>
        </p:nvCxnSpPr>
        <p:spPr>
          <a:xfrm>
            <a:off x="967666" y="2920753"/>
            <a:ext cx="66807" cy="727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468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44824" y="350982"/>
            <a:ext cx="8993139" cy="4174836"/>
          </a:xfrm>
        </p:spPr>
        <p:txBody>
          <a:bodyPr/>
          <a:lstStyle/>
          <a:p>
            <a:r>
              <a:rPr lang="ru-RU" sz="1200" b="1" dirty="0"/>
              <a:t>Уполномоченному лицу по результатам проведенных действий, рекомендуется составлять Справку.</a:t>
            </a:r>
          </a:p>
          <a:p>
            <a:pPr marL="285750" indent="-285750">
              <a:buFont typeface="Wingdings" panose="05000000000000000000" pitchFamily="2" charset="2"/>
              <a:buChar char="q"/>
            </a:pPr>
            <a:r>
              <a:rPr lang="en-US" sz="1200" dirty="0" err="1"/>
              <a:t>Уполномоченному</a:t>
            </a:r>
            <a:r>
              <a:rPr lang="en-US" sz="1200" dirty="0"/>
              <a:t> </a:t>
            </a:r>
            <a:r>
              <a:rPr lang="en-US" sz="1200" dirty="0" err="1"/>
              <a:t>лицу</a:t>
            </a:r>
            <a:r>
              <a:rPr lang="en-US" sz="1200" dirty="0"/>
              <a:t> </a:t>
            </a:r>
            <a:r>
              <a:rPr lang="en-US" sz="1200" dirty="0" err="1"/>
              <a:t>рекомендуется</a:t>
            </a:r>
            <a:r>
              <a:rPr lang="en-US" sz="1200" dirty="0"/>
              <a:t>:</a:t>
            </a:r>
            <a:endParaRPr lang="ru-RU" sz="1200" dirty="0"/>
          </a:p>
          <a:p>
            <a:pPr marL="285750" lvl="0" indent="-285750" fontAlgn="base">
              <a:buFont typeface="Wingdings" panose="05000000000000000000" pitchFamily="2" charset="2"/>
              <a:buChar char="q"/>
            </a:pPr>
            <a:r>
              <a:rPr lang="ru-RU" sz="1200" dirty="0"/>
              <a:t>обеспечивать регистрацию в Журнале соответствующих сведений,</a:t>
            </a:r>
          </a:p>
          <a:p>
            <a:pPr marL="285750" lvl="0" indent="-285750" fontAlgn="base">
              <a:buFont typeface="Wingdings" panose="05000000000000000000" pitchFamily="2" charset="2"/>
              <a:buChar char="q"/>
            </a:pPr>
            <a:r>
              <a:rPr lang="ru-RU" sz="1200" dirty="0"/>
              <a:t>с участием руководителя структурного подразделения пострадавшего работника формирование </a:t>
            </a:r>
            <a:r>
              <a:rPr lang="ru-RU" sz="1200" b="1" dirty="0"/>
              <a:t>мероприятий</a:t>
            </a:r>
            <a:r>
              <a:rPr lang="ru-RU" sz="1200" dirty="0"/>
              <a:t> по устранению причин, приведших к возникновению микроповреждений (микротравм).</a:t>
            </a:r>
          </a:p>
          <a:p>
            <a:pPr marL="285750" lvl="0" indent="-285750" fontAlgn="base">
              <a:buFont typeface="Wingdings" panose="05000000000000000000" pitchFamily="2" charset="2"/>
              <a:buChar char="q"/>
            </a:pPr>
            <a:endParaRPr lang="ru-RU" sz="1200" dirty="0"/>
          </a:p>
          <a:p>
            <a:r>
              <a:rPr lang="en-US" sz="1200" b="1" dirty="0" err="1"/>
              <a:t>Перечнь</a:t>
            </a:r>
            <a:r>
              <a:rPr lang="en-US" sz="1200" b="1" dirty="0"/>
              <a:t> </a:t>
            </a:r>
            <a:r>
              <a:rPr lang="en-US" sz="1200" b="1" dirty="0" err="1"/>
              <a:t>соответствующих</a:t>
            </a:r>
            <a:r>
              <a:rPr lang="en-US" sz="1200" b="1" dirty="0"/>
              <a:t> </a:t>
            </a:r>
            <a:r>
              <a:rPr lang="en-US" sz="1200" b="1" dirty="0" err="1"/>
              <a:t>мероприятий</a:t>
            </a:r>
            <a:r>
              <a:rPr lang="en-US" sz="1200" b="1" dirty="0"/>
              <a:t>:</a:t>
            </a:r>
            <a:endParaRPr lang="ru-RU" sz="1200" b="1" dirty="0"/>
          </a:p>
          <a:p>
            <a:pPr marL="285750" lvl="0" indent="-285750" fontAlgn="base">
              <a:buFont typeface="Wingdings" panose="05000000000000000000" pitchFamily="2" charset="2"/>
              <a:buChar char="q"/>
            </a:pPr>
            <a:r>
              <a:rPr lang="ru-RU" sz="1200" dirty="0"/>
              <a:t>обстоятельства получения микроповреждения (микротравмы), включая используемые оборудование, инструменты, материалы и сырье, приемы работы,</a:t>
            </a:r>
          </a:p>
          <a:p>
            <a:pPr marL="285750" lvl="0" indent="-285750" fontAlgn="base">
              <a:buFont typeface="Wingdings" panose="05000000000000000000" pitchFamily="2" charset="2"/>
              <a:buChar char="q"/>
            </a:pPr>
            <a:r>
              <a:rPr lang="ru-RU" sz="1200" dirty="0"/>
              <a:t>условия труда, и возможность их воспроизведения в схожих ситуациях или на других рабочих местах;</a:t>
            </a:r>
          </a:p>
          <a:p>
            <a:pPr marL="285750" lvl="0" indent="-285750" fontAlgn="base">
              <a:buFont typeface="Wingdings" panose="05000000000000000000" pitchFamily="2" charset="2"/>
              <a:buChar char="q"/>
            </a:pPr>
            <a:r>
              <a:rPr lang="ru-RU" sz="1200" dirty="0"/>
              <a:t>организационные недостатки в функционировании системы управления охраной труда;</a:t>
            </a:r>
          </a:p>
          <a:p>
            <a:pPr marL="285750" lvl="0" indent="-285750" fontAlgn="base">
              <a:buFont typeface="Wingdings" panose="05000000000000000000" pitchFamily="2" charset="2"/>
              <a:buChar char="q"/>
            </a:pPr>
            <a:r>
              <a:rPr lang="ru-RU" sz="1200" dirty="0"/>
              <a:t>физическое состояние работника в момент получения микроповреждения (микротравмы);</a:t>
            </a:r>
          </a:p>
          <a:p>
            <a:pPr marL="285750" lvl="0" indent="-285750" fontAlgn="base">
              <a:buFont typeface="Wingdings" panose="05000000000000000000" pitchFamily="2" charset="2"/>
              <a:buChar char="q"/>
            </a:pPr>
            <a:r>
              <a:rPr lang="en-US" sz="1200" dirty="0" err="1"/>
              <a:t>меры</a:t>
            </a:r>
            <a:r>
              <a:rPr lang="en-US" sz="1200" dirty="0"/>
              <a:t> </a:t>
            </a:r>
            <a:r>
              <a:rPr lang="en-US" sz="1200" dirty="0" err="1"/>
              <a:t>по</a:t>
            </a:r>
            <a:r>
              <a:rPr lang="en-US" sz="1200" dirty="0"/>
              <a:t> </a:t>
            </a:r>
            <a:r>
              <a:rPr lang="en-US" sz="1200" dirty="0" err="1"/>
              <a:t>контролю</a:t>
            </a:r>
            <a:r>
              <a:rPr lang="en-US" sz="1200" dirty="0"/>
              <a:t>;</a:t>
            </a:r>
            <a:endParaRPr lang="ru-RU" sz="1200" dirty="0"/>
          </a:p>
          <a:p>
            <a:pPr marL="285750" lvl="0" indent="-285750" fontAlgn="base">
              <a:buFont typeface="Wingdings" panose="05000000000000000000" pitchFamily="2" charset="2"/>
              <a:buChar char="q"/>
            </a:pPr>
            <a:r>
              <a:rPr lang="ru-RU" sz="1200" dirty="0"/>
              <a:t>механизмы оценки эффективности мер по контролю и реализации профилактических мероприятий.</a:t>
            </a:r>
          </a:p>
          <a:p>
            <a:pPr lvl="0" fontAlgn="base"/>
            <a:endParaRPr lang="ru-RU" sz="1200" dirty="0"/>
          </a:p>
          <a:p>
            <a:endParaRPr lang="ru-RU" dirty="0"/>
          </a:p>
        </p:txBody>
      </p:sp>
      <p:pic>
        <p:nvPicPr>
          <p:cNvPr id="9218" name="Picture 1854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623" y="4678363"/>
            <a:ext cx="22637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3564" y="4830618"/>
            <a:ext cx="2512291" cy="1015663"/>
          </a:xfrm>
          <a:prstGeom prst="rect">
            <a:avLst/>
          </a:prstGeom>
          <a:noFill/>
        </p:spPr>
        <p:txBody>
          <a:bodyPr wrap="square" rtlCol="0">
            <a:spAutoFit/>
          </a:bodyPr>
          <a:lstStyle/>
          <a:p>
            <a:r>
              <a:rPr lang="ru-RU" sz="1200" dirty="0"/>
              <a:t>Справка о рассмотрении причин и обстоятельств, приведших к возникновению микроповреждений (микротравм) работника </a:t>
            </a:r>
          </a:p>
        </p:txBody>
      </p:sp>
      <p:sp>
        <p:nvSpPr>
          <p:cNvPr id="6" name="TextBox 5"/>
          <p:cNvSpPr txBox="1"/>
          <p:nvPr/>
        </p:nvSpPr>
        <p:spPr>
          <a:xfrm>
            <a:off x="6719166" y="4830618"/>
            <a:ext cx="2225964" cy="646331"/>
          </a:xfrm>
          <a:prstGeom prst="rect">
            <a:avLst/>
          </a:prstGeom>
          <a:noFill/>
        </p:spPr>
        <p:txBody>
          <a:bodyPr wrap="square" rtlCol="0">
            <a:spAutoFit/>
          </a:bodyPr>
          <a:lstStyle/>
          <a:p>
            <a:r>
              <a:rPr lang="ru-RU" sz="1200" dirty="0"/>
              <a:t>Журнал учета микроповреждений (микротравм) работников </a:t>
            </a:r>
          </a:p>
        </p:txBody>
      </p:sp>
    </p:spTree>
    <p:extLst>
      <p:ext uri="{BB962C8B-B14F-4D97-AF65-F5344CB8AC3E}">
        <p14:creationId xmlns:p14="http://schemas.microsoft.com/office/powerpoint/2010/main" val="4069408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439104211"/>
              </p:ext>
            </p:extLst>
          </p:nvPr>
        </p:nvGraphicFramePr>
        <p:xfrm>
          <a:off x="677863" y="2160588"/>
          <a:ext cx="8596312" cy="3881437"/>
        </p:xfrm>
        <a:graphic>
          <a:graphicData uri="http://schemas.openxmlformats.org/drawingml/2006/chart">
            <c:chart xmlns:c="http://schemas.openxmlformats.org/drawingml/2006/chart" xmlns:r="http://schemas.openxmlformats.org/officeDocument/2006/relationships" r:id="rId2"/>
          </a:graphicData>
        </a:graphic>
      </p:graphicFrame>
      <p:pic>
        <p:nvPicPr>
          <p:cNvPr id="7" name="Рисунок 6"/>
          <p:cNvPicPr/>
          <p:nvPr/>
        </p:nvPicPr>
        <p:blipFill rotWithShape="1">
          <a:blip r:embed="rId3"/>
          <a:srcRect l="28291" t="26542" r="24536" b="19554"/>
          <a:stretch/>
        </p:blipFill>
        <p:spPr bwMode="auto">
          <a:xfrm>
            <a:off x="983972" y="506896"/>
            <a:ext cx="10605054" cy="53273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9975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92059" y="1540933"/>
            <a:ext cx="4471474" cy="4097867"/>
          </a:xfrm>
        </p:spPr>
        <p:style>
          <a:lnRef idx="2">
            <a:schemeClr val="accent1"/>
          </a:lnRef>
          <a:fillRef idx="1">
            <a:schemeClr val="lt1"/>
          </a:fillRef>
          <a:effectRef idx="0">
            <a:schemeClr val="accent1"/>
          </a:effectRef>
          <a:fontRef idx="minor">
            <a:schemeClr val="dk1"/>
          </a:fontRef>
        </p:style>
        <p:txBody>
          <a:bodyPr>
            <a:normAutofit/>
          </a:bodyPr>
          <a:lstStyle/>
          <a:p>
            <a:r>
              <a:rPr lang="ru-RU" b="1" dirty="0"/>
              <a:t>Приказ Минтруда России от 29 октября 2021 г. № 629н </a:t>
            </a:r>
          </a:p>
          <a:p>
            <a:r>
              <a:rPr lang="ru-RU" b="1" dirty="0"/>
              <a:t>«Об утверждении предельно допустимых норм нагрузок для женщин при подъеме и перемещении тяжестей вручную</a:t>
            </a:r>
            <a:r>
              <a:rPr lang="ru-RU" dirty="0"/>
              <a:t>»</a:t>
            </a:r>
          </a:p>
          <a:p>
            <a:endParaRPr lang="ru-RU" dirty="0"/>
          </a:p>
          <a:p>
            <a:endParaRPr lang="ru-RU" dirty="0"/>
          </a:p>
          <a:p>
            <a:r>
              <a:rPr lang="ru-RU" sz="1400" dirty="0"/>
              <a:t>Зарегистрирован в Минюсте России 25 ноября 2021 г. № 65973</a:t>
            </a:r>
            <a:endParaRPr lang="ru-RU" sz="14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158" y="49762"/>
            <a:ext cx="6449568" cy="1274064"/>
          </a:xfrm>
          <a:prstGeom prst="rect">
            <a:avLst/>
          </a:prstGeom>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942" y="1879601"/>
            <a:ext cx="4218098" cy="453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517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66497" y="1717963"/>
            <a:ext cx="8716048" cy="4105373"/>
          </a:xfrm>
        </p:spPr>
        <p:style>
          <a:lnRef idx="2">
            <a:schemeClr val="accent2"/>
          </a:lnRef>
          <a:fillRef idx="1">
            <a:schemeClr val="lt1"/>
          </a:fillRef>
          <a:effectRef idx="0">
            <a:schemeClr val="accent2"/>
          </a:effectRef>
          <a:fontRef idx="minor">
            <a:schemeClr val="dk1"/>
          </a:fontRef>
        </p:style>
        <p:txBody>
          <a:bodyPr>
            <a:normAutofit/>
          </a:bodyPr>
          <a:lstStyle/>
          <a:p>
            <a:r>
              <a:rPr lang="ru-RU" sz="2800" dirty="0" smtClean="0"/>
              <a:t>Приложение. Нормы предельно допустимых нагрузок для женщин при подъеме и перемещении тяжести вручную к постановлению Совета Министров- Правительства РФ от 06.02.1993г. № 105</a:t>
            </a:r>
            <a:endParaRPr lang="ru-RU" sz="2800" dirty="0"/>
          </a:p>
        </p:txBody>
      </p:sp>
      <p:sp>
        <p:nvSpPr>
          <p:cNvPr id="5" name="TextBox 4"/>
          <p:cNvSpPr txBox="1"/>
          <p:nvPr/>
        </p:nvSpPr>
        <p:spPr>
          <a:xfrm>
            <a:off x="5892800" y="554182"/>
            <a:ext cx="293716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smtClean="0"/>
              <a:t>ВНИИ ТРУДА </a:t>
            </a:r>
            <a:endParaRPr lang="ru-RU" dirty="0"/>
          </a:p>
        </p:txBody>
      </p:sp>
    </p:spTree>
    <p:extLst>
      <p:ext uri="{BB962C8B-B14F-4D97-AF65-F5344CB8AC3E}">
        <p14:creationId xmlns:p14="http://schemas.microsoft.com/office/powerpoint/2010/main" val="18410054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nvPr>
        </p:nvGraphicFramePr>
        <p:xfrm>
          <a:off x="568852" y="384439"/>
          <a:ext cx="8128000" cy="3850640"/>
        </p:xfrm>
        <a:graphic>
          <a:graphicData uri="http://schemas.openxmlformats.org/drawingml/2006/table">
            <a:tbl>
              <a:tblPr firstRow="1" bandRow="1">
                <a:tableStyleId>{5C22544A-7EE6-4342-B048-85BDC9FD1C3A}</a:tableStyleId>
              </a:tblPr>
              <a:tblGrid>
                <a:gridCol w="6125882">
                  <a:extLst>
                    <a:ext uri="{9D8B030D-6E8A-4147-A177-3AD203B41FA5}">
                      <a16:colId xmlns="" xmlns:a16="http://schemas.microsoft.com/office/drawing/2014/main" val="2915392336"/>
                    </a:ext>
                  </a:extLst>
                </a:gridCol>
                <a:gridCol w="2002118">
                  <a:extLst>
                    <a:ext uri="{9D8B030D-6E8A-4147-A177-3AD203B41FA5}">
                      <a16:colId xmlns="" xmlns:a16="http://schemas.microsoft.com/office/drawing/2014/main" val="501194937"/>
                    </a:ext>
                  </a:extLst>
                </a:gridCol>
              </a:tblGrid>
              <a:tr h="370840">
                <a:tc>
                  <a:txBody>
                    <a:bodyPr/>
                    <a:lstStyle/>
                    <a:p>
                      <a:r>
                        <a:rPr lang="ru-RU" dirty="0" smtClean="0"/>
                        <a:t>Характер работ </a:t>
                      </a:r>
                      <a:endParaRPr lang="ru-RU" dirty="0"/>
                    </a:p>
                  </a:txBody>
                  <a:tcPr/>
                </a:tc>
                <a:tc>
                  <a:txBody>
                    <a:bodyPr/>
                    <a:lstStyle/>
                    <a:p>
                      <a:r>
                        <a:rPr lang="ru-RU" dirty="0" smtClean="0"/>
                        <a:t>Предельно допустимая</a:t>
                      </a:r>
                      <a:r>
                        <a:rPr lang="ru-RU" baseline="0" dirty="0" smtClean="0"/>
                        <a:t> масса груза </a:t>
                      </a:r>
                      <a:endParaRPr lang="ru-RU" dirty="0"/>
                    </a:p>
                  </a:txBody>
                  <a:tcPr/>
                </a:tc>
                <a:extLst>
                  <a:ext uri="{0D108BD9-81ED-4DB2-BD59-A6C34878D82A}">
                    <a16:rowId xmlns="" xmlns:a16="http://schemas.microsoft.com/office/drawing/2014/main" val="2896631319"/>
                  </a:ext>
                </a:extLst>
              </a:tr>
              <a:tr h="370840">
                <a:tc>
                  <a:txBody>
                    <a:bodyPr/>
                    <a:lstStyle/>
                    <a:p>
                      <a:r>
                        <a:rPr lang="ru-RU" dirty="0" smtClean="0"/>
                        <a:t>Подъем и перемещение тяжести при чередовании с другой работой ( до 2 раз в час)</a:t>
                      </a:r>
                      <a:endParaRPr lang="ru-RU" dirty="0"/>
                    </a:p>
                  </a:txBody>
                  <a:tcPr/>
                </a:tc>
                <a:tc>
                  <a:txBody>
                    <a:bodyPr/>
                    <a:lstStyle/>
                    <a:p>
                      <a:r>
                        <a:rPr lang="ru-RU" dirty="0" smtClean="0"/>
                        <a:t>10 кг</a:t>
                      </a:r>
                      <a:endParaRPr lang="ru-RU" dirty="0"/>
                    </a:p>
                  </a:txBody>
                  <a:tcPr/>
                </a:tc>
                <a:extLst>
                  <a:ext uri="{0D108BD9-81ED-4DB2-BD59-A6C34878D82A}">
                    <a16:rowId xmlns="" xmlns:a16="http://schemas.microsoft.com/office/drawing/2014/main" val="983978561"/>
                  </a:ext>
                </a:extLst>
              </a:tr>
              <a:tr h="370840">
                <a:tc>
                  <a:txBody>
                    <a:bodyPr/>
                    <a:lstStyle/>
                    <a:p>
                      <a:r>
                        <a:rPr lang="ru-RU" dirty="0" smtClean="0"/>
                        <a:t>Подъем и перемещение тяжести постоянно в течении</a:t>
                      </a:r>
                      <a:r>
                        <a:rPr lang="ru-RU" baseline="0" dirty="0" smtClean="0"/>
                        <a:t> рабочей смены </a:t>
                      </a:r>
                      <a:endParaRPr lang="ru-RU" dirty="0"/>
                    </a:p>
                  </a:txBody>
                  <a:tcPr/>
                </a:tc>
                <a:tc>
                  <a:txBody>
                    <a:bodyPr/>
                    <a:lstStyle/>
                    <a:p>
                      <a:r>
                        <a:rPr lang="ru-RU" dirty="0" smtClean="0"/>
                        <a:t>7 кг</a:t>
                      </a:r>
                      <a:endParaRPr lang="ru-RU" dirty="0"/>
                    </a:p>
                  </a:txBody>
                  <a:tcPr/>
                </a:tc>
                <a:extLst>
                  <a:ext uri="{0D108BD9-81ED-4DB2-BD59-A6C34878D82A}">
                    <a16:rowId xmlns="" xmlns:a16="http://schemas.microsoft.com/office/drawing/2014/main" val="1646778279"/>
                  </a:ext>
                </a:extLst>
              </a:tr>
              <a:tr h="370840">
                <a:tc>
                  <a:txBody>
                    <a:bodyPr/>
                    <a:lstStyle/>
                    <a:p>
                      <a:r>
                        <a:rPr lang="ru-RU" dirty="0" smtClean="0"/>
                        <a:t>Величина динамической работы,</a:t>
                      </a:r>
                      <a:r>
                        <a:rPr lang="ru-RU" baseline="0" dirty="0" smtClean="0"/>
                        <a:t> совершаемой в течение каждого часа рабочей смены, не должна превышать:</a:t>
                      </a:r>
                      <a:endParaRPr lang="ru-RU" dirty="0"/>
                    </a:p>
                  </a:txBody>
                  <a:tcPr/>
                </a:tc>
                <a:tc>
                  <a:txBody>
                    <a:bodyPr/>
                    <a:lstStyle/>
                    <a:p>
                      <a:endParaRPr lang="ru-RU" dirty="0"/>
                    </a:p>
                  </a:txBody>
                  <a:tcPr/>
                </a:tc>
                <a:extLst>
                  <a:ext uri="{0D108BD9-81ED-4DB2-BD59-A6C34878D82A}">
                    <a16:rowId xmlns="" xmlns:a16="http://schemas.microsoft.com/office/drawing/2014/main" val="3702844138"/>
                  </a:ext>
                </a:extLst>
              </a:tr>
              <a:tr h="370840">
                <a:tc>
                  <a:txBody>
                    <a:bodyPr/>
                    <a:lstStyle/>
                    <a:p>
                      <a:r>
                        <a:rPr lang="ru-RU" dirty="0" smtClean="0"/>
                        <a:t>С рабочей поверхности</a:t>
                      </a:r>
                      <a:endParaRPr lang="ru-RU" dirty="0"/>
                    </a:p>
                  </a:txBody>
                  <a:tcPr/>
                </a:tc>
                <a:tc>
                  <a:txBody>
                    <a:bodyPr/>
                    <a:lstStyle/>
                    <a:p>
                      <a:r>
                        <a:rPr lang="ru-RU" dirty="0" smtClean="0"/>
                        <a:t>1750</a:t>
                      </a:r>
                      <a:r>
                        <a:rPr lang="ru-RU" baseline="0" dirty="0" smtClean="0"/>
                        <a:t> кг</a:t>
                      </a:r>
                      <a:endParaRPr lang="ru-RU" dirty="0"/>
                    </a:p>
                  </a:txBody>
                  <a:tcPr/>
                </a:tc>
                <a:extLst>
                  <a:ext uri="{0D108BD9-81ED-4DB2-BD59-A6C34878D82A}">
                    <a16:rowId xmlns="" xmlns:a16="http://schemas.microsoft.com/office/drawing/2014/main" val="1846287464"/>
                  </a:ext>
                </a:extLst>
              </a:tr>
              <a:tr h="370840">
                <a:tc>
                  <a:txBody>
                    <a:bodyPr/>
                    <a:lstStyle/>
                    <a:p>
                      <a:r>
                        <a:rPr lang="ru-RU" dirty="0" smtClean="0"/>
                        <a:t>С пола </a:t>
                      </a:r>
                      <a:endParaRPr lang="ru-RU" dirty="0"/>
                    </a:p>
                  </a:txBody>
                  <a:tcPr/>
                </a:tc>
                <a:tc>
                  <a:txBody>
                    <a:bodyPr/>
                    <a:lstStyle/>
                    <a:p>
                      <a:r>
                        <a:rPr lang="ru-RU" dirty="0" smtClean="0"/>
                        <a:t>875 </a:t>
                      </a:r>
                      <a:r>
                        <a:rPr lang="ru-RU" dirty="0" err="1" smtClean="0"/>
                        <a:t>кгм</a:t>
                      </a:r>
                      <a:endParaRPr lang="ru-RU" dirty="0"/>
                    </a:p>
                  </a:txBody>
                  <a:tcPr/>
                </a:tc>
                <a:extLst>
                  <a:ext uri="{0D108BD9-81ED-4DB2-BD59-A6C34878D82A}">
                    <a16:rowId xmlns="" xmlns:a16="http://schemas.microsoft.com/office/drawing/2014/main" val="2138330539"/>
                  </a:ext>
                </a:extLst>
              </a:tr>
            </a:tbl>
          </a:graphicData>
        </a:graphic>
      </p:graphicFrame>
      <p:sp>
        <p:nvSpPr>
          <p:cNvPr id="6" name="TextBox 5"/>
          <p:cNvSpPr txBox="1"/>
          <p:nvPr/>
        </p:nvSpPr>
        <p:spPr>
          <a:xfrm>
            <a:off x="1038005" y="4701309"/>
            <a:ext cx="7189694" cy="1200329"/>
          </a:xfrm>
          <a:prstGeom prst="rect">
            <a:avLst/>
          </a:prstGeom>
          <a:noFill/>
        </p:spPr>
        <p:txBody>
          <a:bodyPr wrap="square" rtlCol="0">
            <a:spAutoFit/>
          </a:bodyPr>
          <a:lstStyle/>
          <a:p>
            <a:r>
              <a:rPr lang="ru-RU" dirty="0" smtClean="0"/>
              <a:t>Примечание: 1. В массу поднимаемого груза включатся масса тары и упаковки. </a:t>
            </a:r>
          </a:p>
          <a:p>
            <a:r>
              <a:rPr lang="ru-RU" dirty="0" smtClean="0"/>
              <a:t>2. При перемещении грузов на тележках или в контейнерах прилагаемое усилие не должно превышать 10 кг. </a:t>
            </a:r>
            <a:endParaRPr lang="ru-RU" dirty="0"/>
          </a:p>
        </p:txBody>
      </p:sp>
    </p:spTree>
    <p:extLst>
      <p:ext uri="{BB962C8B-B14F-4D97-AF65-F5344CB8AC3E}">
        <p14:creationId xmlns:p14="http://schemas.microsoft.com/office/powerpoint/2010/main" val="1312080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062182" y="1524000"/>
            <a:ext cx="7703128" cy="4248727"/>
          </a:xfrm>
        </p:spPr>
        <p:style>
          <a:lnRef idx="2">
            <a:schemeClr val="accent2"/>
          </a:lnRef>
          <a:fillRef idx="1">
            <a:schemeClr val="lt1"/>
          </a:fillRef>
          <a:effectRef idx="0">
            <a:schemeClr val="accent2"/>
          </a:effectRef>
          <a:fontRef idx="minor">
            <a:schemeClr val="dk1"/>
          </a:fontRef>
        </p:style>
        <p:txBody>
          <a:bodyPr>
            <a:normAutofit/>
          </a:bodyPr>
          <a:lstStyle/>
          <a:p>
            <a:r>
              <a:rPr lang="ru-RU" sz="2400" dirty="0" smtClean="0"/>
              <a:t>Приложение 3. Оптимальные и допустимые величины показателей тяжести и напряженности факторов трудового процесса к постановлению Главного государственного санитарного врача РФ от 26.05.2003 г. № 100 «О введении в действие санитарно-эпидемиологических правил СП 2.2.21327-03»</a:t>
            </a:r>
            <a:endParaRPr lang="ru-RU" sz="2400" dirty="0"/>
          </a:p>
        </p:txBody>
      </p:sp>
    </p:spTree>
    <p:extLst>
      <p:ext uri="{BB962C8B-B14F-4D97-AF65-F5344CB8AC3E}">
        <p14:creationId xmlns:p14="http://schemas.microsoft.com/office/powerpoint/2010/main" val="13581540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Таблица 12"/>
          <p:cNvGraphicFramePr>
            <a:graphicFrameLocks noGrp="1"/>
          </p:cNvGraphicFramePr>
          <p:nvPr>
            <p:extLst/>
          </p:nvPr>
        </p:nvGraphicFramePr>
        <p:xfrm>
          <a:off x="1" y="4"/>
          <a:ext cx="12192000" cy="6857997"/>
        </p:xfrm>
        <a:graphic>
          <a:graphicData uri="http://schemas.openxmlformats.org/drawingml/2006/table">
            <a:tbl>
              <a:tblPr firstRow="1" firstCol="1" lastRow="1" lastCol="1" bandRow="1" bandCol="1">
                <a:tableStyleId>{5C22544A-7EE6-4342-B048-85BDC9FD1C3A}</a:tableStyleId>
              </a:tblPr>
              <a:tblGrid>
                <a:gridCol w="6143388">
                  <a:extLst>
                    <a:ext uri="{9D8B030D-6E8A-4147-A177-3AD203B41FA5}">
                      <a16:colId xmlns="" xmlns:a16="http://schemas.microsoft.com/office/drawing/2014/main" val="3267063380"/>
                    </a:ext>
                  </a:extLst>
                </a:gridCol>
                <a:gridCol w="1531733">
                  <a:extLst>
                    <a:ext uri="{9D8B030D-6E8A-4147-A177-3AD203B41FA5}">
                      <a16:colId xmlns="" xmlns:a16="http://schemas.microsoft.com/office/drawing/2014/main" val="1475843948"/>
                    </a:ext>
                  </a:extLst>
                </a:gridCol>
                <a:gridCol w="1480955">
                  <a:extLst>
                    <a:ext uri="{9D8B030D-6E8A-4147-A177-3AD203B41FA5}">
                      <a16:colId xmlns="" xmlns:a16="http://schemas.microsoft.com/office/drawing/2014/main" val="1403562597"/>
                    </a:ext>
                  </a:extLst>
                </a:gridCol>
                <a:gridCol w="1517962">
                  <a:extLst>
                    <a:ext uri="{9D8B030D-6E8A-4147-A177-3AD203B41FA5}">
                      <a16:colId xmlns="" xmlns:a16="http://schemas.microsoft.com/office/drawing/2014/main" val="3364281673"/>
                    </a:ext>
                  </a:extLst>
                </a:gridCol>
                <a:gridCol w="1517962">
                  <a:extLst>
                    <a:ext uri="{9D8B030D-6E8A-4147-A177-3AD203B41FA5}">
                      <a16:colId xmlns="" xmlns:a16="http://schemas.microsoft.com/office/drawing/2014/main" val="700423717"/>
                    </a:ext>
                  </a:extLst>
                </a:gridCol>
              </a:tblGrid>
              <a:tr h="413902">
                <a:tc rowSpan="3">
                  <a:txBody>
                    <a:bodyPr/>
                    <a:lstStyle/>
                    <a:p>
                      <a:pPr marL="2256790" marR="2248535" algn="ctr">
                        <a:spcBef>
                          <a:spcPts val="45"/>
                        </a:spcBef>
                        <a:spcAft>
                          <a:spcPts val="0"/>
                        </a:spcAft>
                      </a:pPr>
                      <a:r>
                        <a:rPr lang="ru-RU" sz="900" spc="-5" dirty="0">
                          <a:solidFill>
                            <a:schemeClr val="tx1"/>
                          </a:solidFill>
                          <a:effectLst/>
                        </a:rPr>
                        <a:t>Факторы</a:t>
                      </a:r>
                      <a:r>
                        <a:rPr lang="ru-RU" sz="900" spc="-60" dirty="0">
                          <a:solidFill>
                            <a:schemeClr val="tx1"/>
                          </a:solidFill>
                          <a:effectLst/>
                        </a:rPr>
                        <a:t> </a:t>
                      </a:r>
                      <a:r>
                        <a:rPr lang="ru-RU" sz="900" spc="-5" dirty="0">
                          <a:solidFill>
                            <a:schemeClr val="tx1"/>
                          </a:solidFill>
                          <a:effectLst/>
                        </a:rPr>
                        <a:t>трудового</a:t>
                      </a:r>
                      <a:r>
                        <a:rPr lang="ru-RU" sz="900" spc="-20" dirty="0">
                          <a:solidFill>
                            <a:schemeClr val="tx1"/>
                          </a:solidFill>
                          <a:effectLst/>
                        </a:rPr>
                        <a:t> </a:t>
                      </a:r>
                      <a:r>
                        <a:rPr lang="ru-RU" sz="900" dirty="0">
                          <a:solidFill>
                            <a:schemeClr val="tx1"/>
                          </a:solidFill>
                          <a:effectLst/>
                        </a:rPr>
                        <a:t>процесса</a:t>
                      </a:r>
                    </a:p>
                    <a:p>
                      <a:pPr>
                        <a:spcBef>
                          <a:spcPts val="55"/>
                        </a:spcBef>
                        <a:spcAft>
                          <a:spcPts val="0"/>
                        </a:spcAft>
                      </a:pPr>
                      <a:r>
                        <a:rPr lang="ru-RU" sz="900" dirty="0">
                          <a:solidFill>
                            <a:schemeClr val="tx1"/>
                          </a:solidFill>
                          <a:effectLst/>
                        </a:rPr>
                        <a:t> </a:t>
                      </a:r>
                    </a:p>
                    <a:p>
                      <a:pPr marL="8890">
                        <a:spcAft>
                          <a:spcPts val="0"/>
                        </a:spcAft>
                      </a:pPr>
                      <a:r>
                        <a:rPr lang="ru-RU" sz="900" dirty="0">
                          <a:solidFill>
                            <a:schemeClr val="tx1"/>
                          </a:solidFill>
                          <a:effectLst/>
                        </a:rPr>
                        <a:t>1.</a:t>
                      </a:r>
                      <a:r>
                        <a:rPr lang="ru-RU" sz="900" spc="-40" dirty="0">
                          <a:solidFill>
                            <a:schemeClr val="tx1"/>
                          </a:solidFill>
                          <a:effectLst/>
                        </a:rPr>
                        <a:t> </a:t>
                      </a:r>
                      <a:r>
                        <a:rPr lang="ru-RU" sz="900" dirty="0">
                          <a:solidFill>
                            <a:schemeClr val="tx1"/>
                          </a:solidFill>
                          <a:effectLst/>
                        </a:rPr>
                        <a:t>Подъем</a:t>
                      </a:r>
                      <a:r>
                        <a:rPr lang="ru-RU" sz="900" spc="-25" dirty="0">
                          <a:solidFill>
                            <a:schemeClr val="tx1"/>
                          </a:solidFill>
                          <a:effectLst/>
                        </a:rPr>
                        <a:t> </a:t>
                      </a:r>
                      <a:r>
                        <a:rPr lang="ru-RU" sz="900" dirty="0">
                          <a:solidFill>
                            <a:schemeClr val="tx1"/>
                          </a:solidFill>
                          <a:effectLst/>
                        </a:rPr>
                        <a:t>и</a:t>
                      </a:r>
                      <a:r>
                        <a:rPr lang="ru-RU" sz="900" spc="-25" dirty="0">
                          <a:solidFill>
                            <a:schemeClr val="tx1"/>
                          </a:solidFill>
                          <a:effectLst/>
                        </a:rPr>
                        <a:t> </a:t>
                      </a:r>
                      <a:r>
                        <a:rPr lang="ru-RU" sz="900" dirty="0">
                          <a:solidFill>
                            <a:schemeClr val="tx1"/>
                          </a:solidFill>
                          <a:effectLst/>
                        </a:rPr>
                        <a:t>перемещение</a:t>
                      </a:r>
                      <a:r>
                        <a:rPr lang="ru-RU" sz="900" spc="-35" dirty="0">
                          <a:solidFill>
                            <a:schemeClr val="tx1"/>
                          </a:solidFill>
                          <a:effectLst/>
                        </a:rPr>
                        <a:t> </a:t>
                      </a:r>
                      <a:r>
                        <a:rPr lang="ru-RU" sz="900" dirty="0">
                          <a:solidFill>
                            <a:schemeClr val="tx1"/>
                          </a:solidFill>
                          <a:effectLst/>
                        </a:rPr>
                        <a:t>(разовое)</a:t>
                      </a:r>
                      <a:r>
                        <a:rPr lang="ru-RU" sz="900" spc="-25" dirty="0">
                          <a:solidFill>
                            <a:schemeClr val="tx1"/>
                          </a:solidFill>
                          <a:effectLst/>
                        </a:rPr>
                        <a:t> </a:t>
                      </a:r>
                      <a:r>
                        <a:rPr lang="ru-RU" sz="900" dirty="0">
                          <a:solidFill>
                            <a:schemeClr val="tx1"/>
                          </a:solidFill>
                          <a:effectLst/>
                        </a:rPr>
                        <a:t>тяжести</a:t>
                      </a:r>
                      <a:r>
                        <a:rPr lang="ru-RU" sz="900" spc="-25" dirty="0">
                          <a:solidFill>
                            <a:schemeClr val="tx1"/>
                          </a:solidFill>
                          <a:effectLst/>
                        </a:rPr>
                        <a:t> </a:t>
                      </a:r>
                      <a:r>
                        <a:rPr lang="ru-RU" sz="900" dirty="0">
                          <a:solidFill>
                            <a:schemeClr val="tx1"/>
                          </a:solidFill>
                          <a:effectLst/>
                        </a:rPr>
                        <a:t>при</a:t>
                      </a:r>
                      <a:r>
                        <a:rPr lang="ru-RU" sz="900" spc="-30" dirty="0">
                          <a:solidFill>
                            <a:schemeClr val="tx1"/>
                          </a:solidFill>
                          <a:effectLst/>
                        </a:rPr>
                        <a:t> </a:t>
                      </a:r>
                      <a:r>
                        <a:rPr lang="ru-RU" sz="900" dirty="0">
                          <a:solidFill>
                            <a:schemeClr val="tx1"/>
                          </a:solidFill>
                          <a:effectLst/>
                        </a:rPr>
                        <a:t>чередовании</a:t>
                      </a:r>
                      <a:r>
                        <a:rPr lang="ru-RU" sz="900" spc="-10" dirty="0">
                          <a:solidFill>
                            <a:schemeClr val="tx1"/>
                          </a:solidFill>
                          <a:effectLst/>
                        </a:rPr>
                        <a:t> </a:t>
                      </a:r>
                      <a:r>
                        <a:rPr lang="ru-RU" sz="900" dirty="0">
                          <a:solidFill>
                            <a:schemeClr val="tx1"/>
                          </a:solidFill>
                          <a:effectLst/>
                        </a:rPr>
                        <a:t>с</a:t>
                      </a:r>
                      <a:r>
                        <a:rPr lang="ru-RU" sz="900" spc="-30" dirty="0">
                          <a:solidFill>
                            <a:schemeClr val="tx1"/>
                          </a:solidFill>
                          <a:effectLst/>
                        </a:rPr>
                        <a:t> </a:t>
                      </a:r>
                      <a:r>
                        <a:rPr lang="ru-RU" sz="900" dirty="0">
                          <a:solidFill>
                            <a:schemeClr val="tx1"/>
                          </a:solidFill>
                          <a:effectLst/>
                        </a:rPr>
                        <a:t>другой работой</a:t>
                      </a:r>
                      <a:r>
                        <a:rPr lang="ru-RU" sz="900" spc="-35" dirty="0">
                          <a:solidFill>
                            <a:schemeClr val="tx1"/>
                          </a:solidFill>
                          <a:effectLst/>
                        </a:rPr>
                        <a:t> </a:t>
                      </a:r>
                      <a:r>
                        <a:rPr lang="ru-RU" sz="900" dirty="0">
                          <a:solidFill>
                            <a:schemeClr val="tx1"/>
                          </a:solidFill>
                          <a:effectLst/>
                        </a:rPr>
                        <a:t>(до</a:t>
                      </a:r>
                      <a:r>
                        <a:rPr lang="ru-RU" sz="900" spc="-30" dirty="0">
                          <a:solidFill>
                            <a:schemeClr val="tx1"/>
                          </a:solidFill>
                          <a:effectLst/>
                        </a:rPr>
                        <a:t> </a:t>
                      </a:r>
                      <a:r>
                        <a:rPr lang="ru-RU" sz="900" dirty="0">
                          <a:solidFill>
                            <a:schemeClr val="tx1"/>
                          </a:solidFill>
                          <a:effectLst/>
                        </a:rPr>
                        <a:t>2</a:t>
                      </a:r>
                      <a:r>
                        <a:rPr lang="ru-RU" sz="900" spc="-30" dirty="0">
                          <a:solidFill>
                            <a:schemeClr val="tx1"/>
                          </a:solidFill>
                          <a:effectLst/>
                        </a:rPr>
                        <a:t> </a:t>
                      </a:r>
                      <a:r>
                        <a:rPr lang="ru-RU" sz="900" dirty="0">
                          <a:solidFill>
                            <a:schemeClr val="tx1"/>
                          </a:solidFill>
                          <a:effectLst/>
                        </a:rPr>
                        <a:t>раз</a:t>
                      </a:r>
                      <a:r>
                        <a:rPr lang="ru-RU" sz="900" spc="-35" dirty="0">
                          <a:solidFill>
                            <a:schemeClr val="tx1"/>
                          </a:solidFill>
                          <a:effectLst/>
                        </a:rPr>
                        <a:t> </a:t>
                      </a:r>
                      <a:r>
                        <a:rPr lang="ru-RU" sz="900" dirty="0">
                          <a:solidFill>
                            <a:schemeClr val="tx1"/>
                          </a:solidFill>
                          <a:effectLst/>
                        </a:rPr>
                        <a:t>в</a:t>
                      </a:r>
                      <a:r>
                        <a:rPr lang="ru-RU" sz="900" spc="-30" dirty="0">
                          <a:solidFill>
                            <a:schemeClr val="tx1"/>
                          </a:solidFill>
                          <a:effectLst/>
                        </a:rPr>
                        <a:t> </a:t>
                      </a:r>
                      <a:r>
                        <a:rPr lang="ru-RU" sz="900" dirty="0">
                          <a:solidFill>
                            <a:schemeClr val="tx1"/>
                          </a:solidFill>
                          <a:effectLst/>
                        </a:rPr>
                        <a:t>час),</a:t>
                      </a:r>
                      <a:r>
                        <a:rPr lang="ru-RU" sz="900" spc="-30" dirty="0">
                          <a:solidFill>
                            <a:schemeClr val="tx1"/>
                          </a:solidFill>
                          <a:effectLst/>
                        </a:rPr>
                        <a:t> </a:t>
                      </a:r>
                      <a:r>
                        <a:rPr lang="ru-RU" sz="900" dirty="0">
                          <a:solidFill>
                            <a:schemeClr val="tx1"/>
                          </a:solidFill>
                          <a:effectLst/>
                        </a:rPr>
                        <a:t>кг</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gridSpan="2">
                  <a:txBody>
                    <a:bodyPr/>
                    <a:lstStyle/>
                    <a:p>
                      <a:pPr marL="1029335" marR="1019810" algn="ctr">
                        <a:lnSpc>
                          <a:spcPts val="1040"/>
                        </a:lnSpc>
                        <a:spcBef>
                          <a:spcPts val="45"/>
                        </a:spcBef>
                        <a:spcAft>
                          <a:spcPts val="0"/>
                        </a:spcAft>
                      </a:pPr>
                      <a:r>
                        <a:rPr lang="ru-RU" sz="700">
                          <a:solidFill>
                            <a:schemeClr val="tx1"/>
                          </a:solidFill>
                          <a:effectLst/>
                        </a:rPr>
                        <a:t>Оптимальные</a:t>
                      </a:r>
                      <a:endParaRPr lang="ru-RU" sz="8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tc gridSpan="2">
                  <a:txBody>
                    <a:bodyPr/>
                    <a:lstStyle/>
                    <a:p>
                      <a:pPr marL="1099185" marR="1086485" algn="ctr">
                        <a:lnSpc>
                          <a:spcPts val="1040"/>
                        </a:lnSpc>
                        <a:spcBef>
                          <a:spcPts val="45"/>
                        </a:spcBef>
                        <a:spcAft>
                          <a:spcPts val="0"/>
                        </a:spcAft>
                      </a:pPr>
                      <a:r>
                        <a:rPr lang="ru-RU" sz="700">
                          <a:solidFill>
                            <a:schemeClr val="tx1"/>
                          </a:solidFill>
                          <a:effectLst/>
                        </a:rPr>
                        <a:t>Допустимые</a:t>
                      </a:r>
                      <a:endParaRPr lang="ru-RU" sz="8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964896720"/>
                  </a:ext>
                </a:extLst>
              </a:tr>
              <a:tr h="206951">
                <a:tc vMerge="1">
                  <a:txBody>
                    <a:bodyPr/>
                    <a:lstStyle/>
                    <a:p>
                      <a:endParaRPr lang="ru-RU"/>
                    </a:p>
                  </a:txBody>
                  <a:tcPr/>
                </a:tc>
                <a:tc>
                  <a:txBody>
                    <a:bodyPr/>
                    <a:lstStyle/>
                    <a:p>
                      <a:pPr marL="415925" marR="405130" algn="ctr">
                        <a:lnSpc>
                          <a:spcPts val="1040"/>
                        </a:lnSpc>
                        <a:spcBef>
                          <a:spcPts val="45"/>
                        </a:spcBef>
                        <a:spcAft>
                          <a:spcPts val="0"/>
                        </a:spcAft>
                      </a:pPr>
                      <a:r>
                        <a:rPr lang="ru-RU" sz="900">
                          <a:solidFill>
                            <a:schemeClr val="tx1"/>
                          </a:solidFill>
                          <a:effectLst/>
                        </a:rPr>
                        <a:t>Мужчины</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40055" marR="428625" algn="ctr">
                        <a:lnSpc>
                          <a:spcPts val="1040"/>
                        </a:lnSpc>
                        <a:spcBef>
                          <a:spcPts val="45"/>
                        </a:spcBef>
                        <a:spcAft>
                          <a:spcPts val="0"/>
                        </a:spcAft>
                      </a:pPr>
                      <a:r>
                        <a:rPr lang="ru-RU" sz="900">
                          <a:solidFill>
                            <a:schemeClr val="tx1"/>
                          </a:solidFill>
                          <a:effectLst/>
                        </a:rPr>
                        <a:t>Женщины</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27355" marR="417195" algn="ctr">
                        <a:lnSpc>
                          <a:spcPts val="1040"/>
                        </a:lnSpc>
                        <a:spcBef>
                          <a:spcPts val="45"/>
                        </a:spcBef>
                        <a:spcAft>
                          <a:spcPts val="0"/>
                        </a:spcAft>
                      </a:pPr>
                      <a:r>
                        <a:rPr lang="ru-RU" sz="900">
                          <a:solidFill>
                            <a:schemeClr val="tx1"/>
                          </a:solidFill>
                          <a:effectLst/>
                        </a:rPr>
                        <a:t>Мужчины</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57835" marR="447675" algn="ctr">
                        <a:lnSpc>
                          <a:spcPts val="1040"/>
                        </a:lnSpc>
                        <a:spcBef>
                          <a:spcPts val="45"/>
                        </a:spcBef>
                        <a:spcAft>
                          <a:spcPts val="0"/>
                        </a:spcAft>
                      </a:pPr>
                      <a:r>
                        <a:rPr lang="ru-RU" sz="900">
                          <a:solidFill>
                            <a:schemeClr val="tx1"/>
                          </a:solidFill>
                          <a:effectLst/>
                        </a:rPr>
                        <a:t>Женщины</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2231085315"/>
                  </a:ext>
                </a:extLst>
              </a:tr>
              <a:tr h="405027">
                <a:tc vMerge="1">
                  <a:txBody>
                    <a:bodyPr/>
                    <a:lstStyle/>
                    <a:p>
                      <a:endParaRPr lang="ru-RU"/>
                    </a:p>
                  </a:txBody>
                  <a:tcPr/>
                </a:tc>
                <a:tc>
                  <a:txBody>
                    <a:bodyPr/>
                    <a:lstStyle/>
                    <a:p>
                      <a:pPr marL="415925" marR="405130" algn="ctr">
                        <a:spcBef>
                          <a:spcPts val="45"/>
                        </a:spcBef>
                        <a:spcAft>
                          <a:spcPts val="0"/>
                        </a:spcAft>
                      </a:pPr>
                      <a:r>
                        <a:rPr lang="ru-RU" sz="900">
                          <a:solidFill>
                            <a:schemeClr val="tx1"/>
                          </a:solidFill>
                          <a:effectLst/>
                        </a:rPr>
                        <a:t>До</a:t>
                      </a:r>
                      <a:r>
                        <a:rPr lang="ru-RU" sz="900" spc="-50">
                          <a:solidFill>
                            <a:schemeClr val="tx1"/>
                          </a:solidFill>
                          <a:effectLst/>
                        </a:rPr>
                        <a:t> </a:t>
                      </a:r>
                      <a:r>
                        <a:rPr lang="ru-RU" sz="900">
                          <a:solidFill>
                            <a:schemeClr val="tx1"/>
                          </a:solidFill>
                          <a:effectLst/>
                        </a:rPr>
                        <a:t>15</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40055" marR="427355" algn="ctr">
                        <a:spcBef>
                          <a:spcPts val="45"/>
                        </a:spcBef>
                        <a:spcAft>
                          <a:spcPts val="0"/>
                        </a:spcAft>
                      </a:pPr>
                      <a:r>
                        <a:rPr lang="ru-RU" sz="900">
                          <a:solidFill>
                            <a:schemeClr val="tx1"/>
                          </a:solidFill>
                          <a:effectLst/>
                        </a:rPr>
                        <a:t>До</a:t>
                      </a:r>
                      <a:r>
                        <a:rPr lang="ru-RU" sz="900" spc="-45">
                          <a:solidFill>
                            <a:schemeClr val="tx1"/>
                          </a:solidFill>
                          <a:effectLst/>
                        </a:rPr>
                        <a:t> </a:t>
                      </a:r>
                      <a:r>
                        <a:rPr lang="ru-RU" sz="900">
                          <a:solidFill>
                            <a:schemeClr val="tx1"/>
                          </a:solidFill>
                          <a:effectLst/>
                        </a:rPr>
                        <a:t>5</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27355" marR="417195" algn="ctr">
                        <a:spcBef>
                          <a:spcPts val="45"/>
                        </a:spcBef>
                        <a:spcAft>
                          <a:spcPts val="0"/>
                        </a:spcAft>
                      </a:pPr>
                      <a:r>
                        <a:rPr lang="ru-RU" sz="900">
                          <a:solidFill>
                            <a:schemeClr val="tx1"/>
                          </a:solidFill>
                          <a:effectLst/>
                        </a:rPr>
                        <a:t>До</a:t>
                      </a:r>
                      <a:r>
                        <a:rPr lang="ru-RU" sz="900" spc="-50">
                          <a:solidFill>
                            <a:schemeClr val="tx1"/>
                          </a:solidFill>
                          <a:effectLst/>
                        </a:rPr>
                        <a:t> </a:t>
                      </a:r>
                      <a:r>
                        <a:rPr lang="ru-RU" sz="900">
                          <a:solidFill>
                            <a:schemeClr val="tx1"/>
                          </a:solidFill>
                          <a:effectLst/>
                        </a:rPr>
                        <a:t>30</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57835" marR="445770" algn="ctr">
                        <a:spcBef>
                          <a:spcPts val="45"/>
                        </a:spcBef>
                        <a:spcAft>
                          <a:spcPts val="0"/>
                        </a:spcAft>
                      </a:pPr>
                      <a:r>
                        <a:rPr lang="ru-RU" sz="900">
                          <a:solidFill>
                            <a:schemeClr val="tx1"/>
                          </a:solidFill>
                          <a:effectLst/>
                        </a:rPr>
                        <a:t>До</a:t>
                      </a:r>
                      <a:r>
                        <a:rPr lang="ru-RU" sz="900" spc="-50">
                          <a:solidFill>
                            <a:schemeClr val="tx1"/>
                          </a:solidFill>
                          <a:effectLst/>
                        </a:rPr>
                        <a:t> </a:t>
                      </a:r>
                      <a:r>
                        <a:rPr lang="ru-RU" sz="900">
                          <a:solidFill>
                            <a:schemeClr val="tx1"/>
                          </a:solidFill>
                          <a:effectLst/>
                        </a:rPr>
                        <a:t>10</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926377406"/>
                  </a:ext>
                </a:extLst>
              </a:tr>
              <a:tr h="347373">
                <a:tc>
                  <a:txBody>
                    <a:bodyPr/>
                    <a:lstStyle/>
                    <a:p>
                      <a:pPr marL="8890">
                        <a:spcBef>
                          <a:spcPts val="45"/>
                        </a:spcBef>
                        <a:spcAft>
                          <a:spcPts val="0"/>
                        </a:spcAft>
                      </a:pPr>
                      <a:r>
                        <a:rPr lang="ru-RU" sz="900">
                          <a:solidFill>
                            <a:schemeClr val="tx1"/>
                          </a:solidFill>
                          <a:effectLst/>
                        </a:rPr>
                        <a:t>2.</a:t>
                      </a:r>
                      <a:r>
                        <a:rPr lang="ru-RU" sz="900" spc="-45">
                          <a:solidFill>
                            <a:schemeClr val="tx1"/>
                          </a:solidFill>
                          <a:effectLst/>
                        </a:rPr>
                        <a:t> </a:t>
                      </a:r>
                      <a:r>
                        <a:rPr lang="ru-RU" sz="900">
                          <a:solidFill>
                            <a:schemeClr val="tx1"/>
                          </a:solidFill>
                          <a:effectLst/>
                        </a:rPr>
                        <a:t>Подъем</a:t>
                      </a:r>
                      <a:r>
                        <a:rPr lang="ru-RU" sz="900" spc="-30">
                          <a:solidFill>
                            <a:schemeClr val="tx1"/>
                          </a:solidFill>
                          <a:effectLst/>
                        </a:rPr>
                        <a:t> </a:t>
                      </a:r>
                      <a:r>
                        <a:rPr lang="ru-RU" sz="900">
                          <a:solidFill>
                            <a:schemeClr val="tx1"/>
                          </a:solidFill>
                          <a:effectLst/>
                        </a:rPr>
                        <a:t>и</a:t>
                      </a:r>
                      <a:r>
                        <a:rPr lang="ru-RU" sz="900" spc="-40">
                          <a:solidFill>
                            <a:schemeClr val="tx1"/>
                          </a:solidFill>
                          <a:effectLst/>
                        </a:rPr>
                        <a:t> </a:t>
                      </a:r>
                      <a:r>
                        <a:rPr lang="ru-RU" sz="900">
                          <a:solidFill>
                            <a:schemeClr val="tx1"/>
                          </a:solidFill>
                          <a:effectLst/>
                        </a:rPr>
                        <a:t>перемещение</a:t>
                      </a:r>
                      <a:r>
                        <a:rPr lang="ru-RU" sz="900" spc="-35">
                          <a:solidFill>
                            <a:schemeClr val="tx1"/>
                          </a:solidFill>
                          <a:effectLst/>
                        </a:rPr>
                        <a:t> </a:t>
                      </a:r>
                      <a:r>
                        <a:rPr lang="ru-RU" sz="900">
                          <a:solidFill>
                            <a:schemeClr val="tx1"/>
                          </a:solidFill>
                          <a:effectLst/>
                        </a:rPr>
                        <a:t>(разовое)</a:t>
                      </a:r>
                      <a:r>
                        <a:rPr lang="ru-RU" sz="900" spc="-35">
                          <a:solidFill>
                            <a:schemeClr val="tx1"/>
                          </a:solidFill>
                          <a:effectLst/>
                        </a:rPr>
                        <a:t> </a:t>
                      </a:r>
                      <a:r>
                        <a:rPr lang="ru-RU" sz="900">
                          <a:solidFill>
                            <a:schemeClr val="tx1"/>
                          </a:solidFill>
                          <a:effectLst/>
                        </a:rPr>
                        <a:t>тяжести</a:t>
                      </a:r>
                      <a:r>
                        <a:rPr lang="ru-RU" sz="900" spc="-35">
                          <a:solidFill>
                            <a:schemeClr val="tx1"/>
                          </a:solidFill>
                          <a:effectLst/>
                        </a:rPr>
                        <a:t> </a:t>
                      </a:r>
                      <a:r>
                        <a:rPr lang="ru-RU" sz="900">
                          <a:solidFill>
                            <a:schemeClr val="tx1"/>
                          </a:solidFill>
                          <a:effectLst/>
                        </a:rPr>
                        <a:t>постоянно</a:t>
                      </a:r>
                      <a:r>
                        <a:rPr lang="ru-RU" sz="900" spc="-50">
                          <a:solidFill>
                            <a:schemeClr val="tx1"/>
                          </a:solidFill>
                          <a:effectLst/>
                        </a:rPr>
                        <a:t> </a:t>
                      </a:r>
                      <a:r>
                        <a:rPr lang="ru-RU" sz="900">
                          <a:solidFill>
                            <a:schemeClr val="tx1"/>
                          </a:solidFill>
                          <a:effectLst/>
                        </a:rPr>
                        <a:t>в</a:t>
                      </a:r>
                      <a:r>
                        <a:rPr lang="ru-RU" sz="900" spc="-35">
                          <a:solidFill>
                            <a:schemeClr val="tx1"/>
                          </a:solidFill>
                          <a:effectLst/>
                        </a:rPr>
                        <a:t> </a:t>
                      </a:r>
                      <a:r>
                        <a:rPr lang="ru-RU" sz="900">
                          <a:solidFill>
                            <a:schemeClr val="tx1"/>
                          </a:solidFill>
                          <a:effectLst/>
                        </a:rPr>
                        <a:t>течение</a:t>
                      </a:r>
                      <a:r>
                        <a:rPr lang="ru-RU" sz="900" spc="-35">
                          <a:solidFill>
                            <a:schemeClr val="tx1"/>
                          </a:solidFill>
                          <a:effectLst/>
                        </a:rPr>
                        <a:t> </a:t>
                      </a:r>
                      <a:r>
                        <a:rPr lang="ru-RU" sz="900">
                          <a:solidFill>
                            <a:schemeClr val="tx1"/>
                          </a:solidFill>
                          <a:effectLst/>
                        </a:rPr>
                        <a:t>рабочей</a:t>
                      </a:r>
                      <a:r>
                        <a:rPr lang="ru-RU" sz="900" spc="-40">
                          <a:solidFill>
                            <a:schemeClr val="tx1"/>
                          </a:solidFill>
                          <a:effectLst/>
                        </a:rPr>
                        <a:t> </a:t>
                      </a:r>
                      <a:r>
                        <a:rPr lang="ru-RU" sz="900">
                          <a:solidFill>
                            <a:schemeClr val="tx1"/>
                          </a:solidFill>
                          <a:effectLst/>
                        </a:rPr>
                        <a:t>смены,</a:t>
                      </a:r>
                      <a:r>
                        <a:rPr lang="ru-RU" sz="900" spc="-40">
                          <a:solidFill>
                            <a:schemeClr val="tx1"/>
                          </a:solidFill>
                          <a:effectLst/>
                        </a:rPr>
                        <a:t> </a:t>
                      </a:r>
                      <a:r>
                        <a:rPr lang="ru-RU" sz="900">
                          <a:solidFill>
                            <a:schemeClr val="tx1"/>
                          </a:solidFill>
                          <a:effectLst/>
                        </a:rPr>
                        <a:t>кг</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15290" marR="405130" algn="ctr">
                        <a:spcBef>
                          <a:spcPts val="45"/>
                        </a:spcBef>
                        <a:spcAft>
                          <a:spcPts val="0"/>
                        </a:spcAft>
                      </a:pPr>
                      <a:r>
                        <a:rPr lang="ru-RU" sz="900">
                          <a:solidFill>
                            <a:schemeClr val="tx1"/>
                          </a:solidFill>
                          <a:effectLst/>
                        </a:rPr>
                        <a:t>До</a:t>
                      </a:r>
                      <a:r>
                        <a:rPr lang="ru-RU" sz="900" spc="-45">
                          <a:solidFill>
                            <a:schemeClr val="tx1"/>
                          </a:solidFill>
                          <a:effectLst/>
                        </a:rPr>
                        <a:t> </a:t>
                      </a:r>
                      <a:r>
                        <a:rPr lang="ru-RU" sz="900">
                          <a:solidFill>
                            <a:schemeClr val="tx1"/>
                          </a:solidFill>
                          <a:effectLst/>
                        </a:rPr>
                        <a:t>5</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40055" marR="427355" algn="ctr">
                        <a:spcBef>
                          <a:spcPts val="45"/>
                        </a:spcBef>
                        <a:spcAft>
                          <a:spcPts val="0"/>
                        </a:spcAft>
                      </a:pPr>
                      <a:r>
                        <a:rPr lang="ru-RU" sz="900">
                          <a:solidFill>
                            <a:schemeClr val="tx1"/>
                          </a:solidFill>
                          <a:effectLst/>
                        </a:rPr>
                        <a:t>До</a:t>
                      </a:r>
                      <a:r>
                        <a:rPr lang="ru-RU" sz="900" spc="-45">
                          <a:solidFill>
                            <a:schemeClr val="tx1"/>
                          </a:solidFill>
                          <a:effectLst/>
                        </a:rPr>
                        <a:t> </a:t>
                      </a:r>
                      <a:r>
                        <a:rPr lang="ru-RU" sz="900">
                          <a:solidFill>
                            <a:schemeClr val="tx1"/>
                          </a:solidFill>
                          <a:effectLst/>
                        </a:rPr>
                        <a:t>3</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27355" marR="417195" algn="ctr">
                        <a:spcBef>
                          <a:spcPts val="45"/>
                        </a:spcBef>
                        <a:spcAft>
                          <a:spcPts val="0"/>
                        </a:spcAft>
                      </a:pPr>
                      <a:r>
                        <a:rPr lang="ru-RU" sz="900">
                          <a:solidFill>
                            <a:schemeClr val="tx1"/>
                          </a:solidFill>
                          <a:effectLst/>
                        </a:rPr>
                        <a:t>До</a:t>
                      </a:r>
                      <a:r>
                        <a:rPr lang="ru-RU" sz="900" spc="-50">
                          <a:solidFill>
                            <a:schemeClr val="tx1"/>
                          </a:solidFill>
                          <a:effectLst/>
                        </a:rPr>
                        <a:t> </a:t>
                      </a:r>
                      <a:r>
                        <a:rPr lang="ru-RU" sz="900">
                          <a:solidFill>
                            <a:schemeClr val="tx1"/>
                          </a:solidFill>
                          <a:effectLst/>
                        </a:rPr>
                        <a:t>15</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marL="457835" marR="446405" algn="ctr">
                        <a:spcBef>
                          <a:spcPts val="45"/>
                        </a:spcBef>
                        <a:spcAft>
                          <a:spcPts val="0"/>
                        </a:spcAft>
                      </a:pPr>
                      <a:r>
                        <a:rPr lang="ru-RU" sz="900">
                          <a:solidFill>
                            <a:schemeClr val="tx1"/>
                          </a:solidFill>
                          <a:effectLst/>
                        </a:rPr>
                        <a:t>До</a:t>
                      </a:r>
                      <a:r>
                        <a:rPr lang="ru-RU" sz="900" spc="-45">
                          <a:solidFill>
                            <a:schemeClr val="tx1"/>
                          </a:solidFill>
                          <a:effectLst/>
                        </a:rPr>
                        <a:t> </a:t>
                      </a:r>
                      <a:r>
                        <a:rPr lang="ru-RU" sz="900">
                          <a:solidFill>
                            <a:schemeClr val="tx1"/>
                          </a:solidFill>
                          <a:effectLst/>
                        </a:rPr>
                        <a:t>7</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4182855666"/>
                  </a:ext>
                </a:extLst>
              </a:tr>
              <a:tr h="347373">
                <a:tc rowSpan="3">
                  <a:txBody>
                    <a:bodyPr/>
                    <a:lstStyle/>
                    <a:p>
                      <a:pPr marL="8890">
                        <a:spcBef>
                          <a:spcPts val="45"/>
                        </a:spcBef>
                        <a:spcAft>
                          <a:spcPts val="0"/>
                        </a:spcAft>
                      </a:pPr>
                      <a:r>
                        <a:rPr lang="ru-RU" sz="900" spc="-5" dirty="0">
                          <a:solidFill>
                            <a:schemeClr val="tx1"/>
                          </a:solidFill>
                          <a:effectLst/>
                        </a:rPr>
                        <a:t>3.</a:t>
                      </a:r>
                      <a:r>
                        <a:rPr lang="ru-RU" sz="900" spc="-60" dirty="0">
                          <a:solidFill>
                            <a:schemeClr val="tx1"/>
                          </a:solidFill>
                          <a:effectLst/>
                        </a:rPr>
                        <a:t> </a:t>
                      </a:r>
                      <a:r>
                        <a:rPr lang="ru-RU" sz="900" spc="-5" dirty="0">
                          <a:solidFill>
                            <a:schemeClr val="tx1"/>
                          </a:solidFill>
                          <a:effectLst/>
                        </a:rPr>
                        <a:t>Суммарная</a:t>
                      </a:r>
                      <a:r>
                        <a:rPr lang="ru-RU" sz="900" spc="-45" dirty="0">
                          <a:solidFill>
                            <a:schemeClr val="tx1"/>
                          </a:solidFill>
                          <a:effectLst/>
                        </a:rPr>
                        <a:t> </a:t>
                      </a:r>
                      <a:r>
                        <a:rPr lang="ru-RU" sz="900" spc="-5" dirty="0">
                          <a:solidFill>
                            <a:schemeClr val="tx1"/>
                          </a:solidFill>
                          <a:effectLst/>
                        </a:rPr>
                        <a:t>масса</a:t>
                      </a:r>
                      <a:r>
                        <a:rPr lang="ru-RU" sz="900" spc="-55" dirty="0">
                          <a:solidFill>
                            <a:schemeClr val="tx1"/>
                          </a:solidFill>
                          <a:effectLst/>
                        </a:rPr>
                        <a:t> </a:t>
                      </a:r>
                      <a:r>
                        <a:rPr lang="ru-RU" sz="900" dirty="0">
                          <a:solidFill>
                            <a:schemeClr val="tx1"/>
                          </a:solidFill>
                          <a:effectLst/>
                        </a:rPr>
                        <a:t>грузов,</a:t>
                      </a:r>
                      <a:r>
                        <a:rPr lang="ru-RU" sz="900" spc="-30" dirty="0">
                          <a:solidFill>
                            <a:schemeClr val="tx1"/>
                          </a:solidFill>
                          <a:effectLst/>
                        </a:rPr>
                        <a:t> </a:t>
                      </a:r>
                      <a:r>
                        <a:rPr lang="ru-RU" sz="900" dirty="0">
                          <a:solidFill>
                            <a:schemeClr val="tx1"/>
                          </a:solidFill>
                          <a:effectLst/>
                        </a:rPr>
                        <a:t>перемещаемых</a:t>
                      </a:r>
                      <a:r>
                        <a:rPr lang="ru-RU" sz="900" spc="-55" dirty="0">
                          <a:solidFill>
                            <a:schemeClr val="tx1"/>
                          </a:solidFill>
                          <a:effectLst/>
                        </a:rPr>
                        <a:t> </a:t>
                      </a:r>
                      <a:r>
                        <a:rPr lang="ru-RU" sz="900" dirty="0">
                          <a:solidFill>
                            <a:schemeClr val="tx1"/>
                          </a:solidFill>
                          <a:effectLst/>
                        </a:rPr>
                        <a:t>в</a:t>
                      </a:r>
                      <a:r>
                        <a:rPr lang="ru-RU" sz="900" spc="-50" dirty="0">
                          <a:solidFill>
                            <a:schemeClr val="tx1"/>
                          </a:solidFill>
                          <a:effectLst/>
                        </a:rPr>
                        <a:t> </a:t>
                      </a:r>
                      <a:r>
                        <a:rPr lang="ru-RU" sz="900" dirty="0">
                          <a:solidFill>
                            <a:schemeClr val="tx1"/>
                          </a:solidFill>
                          <a:effectLst/>
                        </a:rPr>
                        <a:t>течение</a:t>
                      </a:r>
                      <a:r>
                        <a:rPr lang="ru-RU" sz="900" spc="-40" dirty="0">
                          <a:solidFill>
                            <a:schemeClr val="tx1"/>
                          </a:solidFill>
                          <a:effectLst/>
                        </a:rPr>
                        <a:t> </a:t>
                      </a:r>
                      <a:r>
                        <a:rPr lang="ru-RU" sz="900" dirty="0">
                          <a:solidFill>
                            <a:schemeClr val="tx1"/>
                          </a:solidFill>
                          <a:effectLst/>
                        </a:rPr>
                        <a:t>каждого</a:t>
                      </a:r>
                      <a:r>
                        <a:rPr lang="ru-RU" sz="900" spc="-55" dirty="0">
                          <a:solidFill>
                            <a:schemeClr val="tx1"/>
                          </a:solidFill>
                          <a:effectLst/>
                        </a:rPr>
                        <a:t> </a:t>
                      </a:r>
                      <a:r>
                        <a:rPr lang="ru-RU" sz="900" dirty="0">
                          <a:solidFill>
                            <a:schemeClr val="tx1"/>
                          </a:solidFill>
                          <a:effectLst/>
                        </a:rPr>
                        <a:t>часа</a:t>
                      </a:r>
                      <a:r>
                        <a:rPr lang="ru-RU" sz="900" spc="-55" dirty="0">
                          <a:solidFill>
                            <a:schemeClr val="tx1"/>
                          </a:solidFill>
                          <a:effectLst/>
                        </a:rPr>
                        <a:t> </a:t>
                      </a:r>
                      <a:r>
                        <a:rPr lang="ru-RU" sz="900" dirty="0">
                          <a:solidFill>
                            <a:schemeClr val="tx1"/>
                          </a:solidFill>
                          <a:effectLst/>
                        </a:rPr>
                        <a:t>смены,</a:t>
                      </a:r>
                      <a:r>
                        <a:rPr lang="ru-RU" sz="900" spc="-55" dirty="0">
                          <a:solidFill>
                            <a:schemeClr val="tx1"/>
                          </a:solidFill>
                          <a:effectLst/>
                        </a:rPr>
                        <a:t> </a:t>
                      </a:r>
                      <a:r>
                        <a:rPr lang="ru-RU" sz="900" dirty="0">
                          <a:solidFill>
                            <a:schemeClr val="tx1"/>
                          </a:solidFill>
                          <a:effectLst/>
                        </a:rPr>
                        <a:t>кг:</a:t>
                      </a:r>
                    </a:p>
                    <a:p>
                      <a:pPr>
                        <a:spcBef>
                          <a:spcPts val="55"/>
                        </a:spcBef>
                        <a:spcAft>
                          <a:spcPts val="0"/>
                        </a:spcAft>
                      </a:pPr>
                      <a:r>
                        <a:rPr lang="ru-RU" sz="900" dirty="0">
                          <a:solidFill>
                            <a:schemeClr val="tx1"/>
                          </a:solidFill>
                          <a:effectLst/>
                        </a:rPr>
                        <a:t> </a:t>
                      </a:r>
                    </a:p>
                    <a:p>
                      <a:pPr marL="342900" lvl="0" indent="-342900">
                        <a:spcAft>
                          <a:spcPts val="0"/>
                        </a:spcAft>
                        <a:buClr>
                          <a:srgbClr val="464C54"/>
                        </a:buClr>
                        <a:buSzPts val="1000"/>
                        <a:buFont typeface="Wingdings" panose="05000000000000000000" pitchFamily="2" charset="2"/>
                        <a:buChar char="§"/>
                        <a:tabLst>
                          <a:tab pos="86995" algn="l"/>
                        </a:tabLst>
                      </a:pPr>
                      <a:r>
                        <a:rPr lang="ru-RU" sz="900" dirty="0">
                          <a:solidFill>
                            <a:schemeClr val="tx1"/>
                          </a:solidFill>
                          <a:effectLst/>
                        </a:rPr>
                        <a:t>с</a:t>
                      </a:r>
                      <a:r>
                        <a:rPr lang="ru-RU" sz="900" spc="-30" dirty="0">
                          <a:solidFill>
                            <a:schemeClr val="tx1"/>
                          </a:solidFill>
                          <a:effectLst/>
                        </a:rPr>
                        <a:t> </a:t>
                      </a:r>
                      <a:r>
                        <a:rPr lang="ru-RU" sz="900" dirty="0">
                          <a:solidFill>
                            <a:schemeClr val="tx1"/>
                          </a:solidFill>
                          <a:effectLst/>
                        </a:rPr>
                        <a:t>рабочей</a:t>
                      </a:r>
                      <a:r>
                        <a:rPr lang="ru-RU" sz="900" spc="-35" dirty="0">
                          <a:solidFill>
                            <a:schemeClr val="tx1"/>
                          </a:solidFill>
                          <a:effectLst/>
                        </a:rPr>
                        <a:t> </a:t>
                      </a:r>
                      <a:r>
                        <a:rPr lang="ru-RU" sz="900" dirty="0">
                          <a:solidFill>
                            <a:schemeClr val="tx1"/>
                          </a:solidFill>
                          <a:effectLst/>
                        </a:rPr>
                        <a:t>поверхности,</a:t>
                      </a:r>
                    </a:p>
                    <a:p>
                      <a:pPr marL="342900" lvl="0" indent="-342900">
                        <a:lnSpc>
                          <a:spcPts val="1040"/>
                        </a:lnSpc>
                        <a:spcBef>
                          <a:spcPts val="155"/>
                        </a:spcBef>
                        <a:spcAft>
                          <a:spcPts val="0"/>
                        </a:spcAft>
                        <a:buClr>
                          <a:srgbClr val="464C54"/>
                        </a:buClr>
                        <a:buSzPts val="1000"/>
                        <a:buFont typeface="Microsoft Sans Serif" panose="020B0604020202020204" pitchFamily="34" charset="0"/>
                        <a:buChar char="-"/>
                        <a:tabLst>
                          <a:tab pos="86995" algn="l"/>
                        </a:tabLst>
                      </a:pPr>
                      <a:r>
                        <a:rPr lang="ru-RU" sz="900" dirty="0">
                          <a:solidFill>
                            <a:schemeClr val="tx1"/>
                          </a:solidFill>
                          <a:effectLst/>
                        </a:rPr>
                        <a:t>с пола</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rowSpan="3">
                  <a:txBody>
                    <a:bodyPr/>
                    <a:lstStyle/>
                    <a:p>
                      <a:pPr>
                        <a:spcAft>
                          <a:spcPts val="0"/>
                        </a:spcAft>
                      </a:pPr>
                      <a:r>
                        <a:rPr lang="ru-RU" sz="900" dirty="0">
                          <a:solidFill>
                            <a:schemeClr val="tx1"/>
                          </a:solidFill>
                          <a:effectLst/>
                        </a:rPr>
                        <a:t> </a:t>
                      </a:r>
                    </a:p>
                    <a:p>
                      <a:pPr>
                        <a:spcBef>
                          <a:spcPts val="25"/>
                        </a:spcBef>
                        <a:spcAft>
                          <a:spcPts val="0"/>
                        </a:spcAft>
                      </a:pPr>
                      <a:r>
                        <a:rPr lang="ru-RU" sz="900" dirty="0">
                          <a:solidFill>
                            <a:schemeClr val="tx1"/>
                          </a:solidFill>
                          <a:effectLst/>
                        </a:rPr>
                        <a:t> </a:t>
                      </a:r>
                    </a:p>
                    <a:p>
                      <a:pPr marL="495935" marR="485775" algn="ctr">
                        <a:spcAft>
                          <a:spcPts val="0"/>
                        </a:spcAft>
                      </a:pPr>
                      <a:r>
                        <a:rPr lang="ru-RU" sz="900" dirty="0">
                          <a:solidFill>
                            <a:schemeClr val="tx1"/>
                          </a:solidFill>
                          <a:effectLst/>
                        </a:rPr>
                        <a:t>До</a:t>
                      </a:r>
                      <a:r>
                        <a:rPr lang="ru-RU" sz="900" spc="40" dirty="0">
                          <a:solidFill>
                            <a:schemeClr val="tx1"/>
                          </a:solidFill>
                          <a:effectLst/>
                        </a:rPr>
                        <a:t> </a:t>
                      </a:r>
                      <a:r>
                        <a:rPr lang="ru-RU" sz="900" dirty="0">
                          <a:solidFill>
                            <a:schemeClr val="tx1"/>
                          </a:solidFill>
                          <a:effectLst/>
                        </a:rPr>
                        <a:t>250</a:t>
                      </a:r>
                    </a:p>
                    <a:p>
                      <a:pPr marL="495935" marR="485775" algn="ctr">
                        <a:lnSpc>
                          <a:spcPts val="1040"/>
                        </a:lnSpc>
                        <a:spcBef>
                          <a:spcPts val="150"/>
                        </a:spcBef>
                        <a:spcAft>
                          <a:spcPts val="0"/>
                        </a:spcAft>
                      </a:pPr>
                      <a:r>
                        <a:rPr lang="ru-RU" sz="900" dirty="0">
                          <a:solidFill>
                            <a:schemeClr val="tx1"/>
                          </a:solidFill>
                          <a:effectLst/>
                        </a:rPr>
                        <a:t>До</a:t>
                      </a:r>
                      <a:r>
                        <a:rPr lang="ru-RU" sz="900" spc="40" dirty="0">
                          <a:solidFill>
                            <a:schemeClr val="tx1"/>
                          </a:solidFill>
                          <a:effectLst/>
                        </a:rPr>
                        <a:t> </a:t>
                      </a:r>
                      <a:r>
                        <a:rPr lang="ru-RU" sz="900" dirty="0">
                          <a:solidFill>
                            <a:schemeClr val="tx1"/>
                          </a:solidFill>
                          <a:effectLst/>
                        </a:rPr>
                        <a:t>100</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rowSpan="3">
                  <a:txBody>
                    <a:bodyPr/>
                    <a:lstStyle/>
                    <a:p>
                      <a:pPr>
                        <a:spcAft>
                          <a:spcPts val="0"/>
                        </a:spcAft>
                      </a:pPr>
                      <a:r>
                        <a:rPr lang="ru-RU" sz="900" dirty="0">
                          <a:solidFill>
                            <a:schemeClr val="tx1"/>
                          </a:solidFill>
                          <a:effectLst/>
                        </a:rPr>
                        <a:t> </a:t>
                      </a:r>
                    </a:p>
                    <a:p>
                      <a:pPr>
                        <a:spcBef>
                          <a:spcPts val="25"/>
                        </a:spcBef>
                        <a:spcAft>
                          <a:spcPts val="0"/>
                        </a:spcAft>
                      </a:pPr>
                      <a:r>
                        <a:rPr lang="ru-RU" sz="900" dirty="0">
                          <a:solidFill>
                            <a:schemeClr val="tx1"/>
                          </a:solidFill>
                          <a:effectLst/>
                        </a:rPr>
                        <a:t> </a:t>
                      </a:r>
                    </a:p>
                    <a:p>
                      <a:pPr marL="532765" marR="520065" algn="ctr">
                        <a:spcAft>
                          <a:spcPts val="0"/>
                        </a:spcAft>
                      </a:pPr>
                      <a:r>
                        <a:rPr lang="ru-RU" sz="900" dirty="0">
                          <a:solidFill>
                            <a:schemeClr val="tx1"/>
                          </a:solidFill>
                          <a:effectLst/>
                        </a:rPr>
                        <a:t>До</a:t>
                      </a:r>
                      <a:r>
                        <a:rPr lang="ru-RU" sz="900" spc="-55" dirty="0">
                          <a:solidFill>
                            <a:schemeClr val="tx1"/>
                          </a:solidFill>
                          <a:effectLst/>
                        </a:rPr>
                        <a:t> </a:t>
                      </a:r>
                      <a:r>
                        <a:rPr lang="ru-RU" sz="900" dirty="0">
                          <a:solidFill>
                            <a:schemeClr val="tx1"/>
                          </a:solidFill>
                          <a:effectLst/>
                        </a:rPr>
                        <a:t>100</a:t>
                      </a:r>
                    </a:p>
                    <a:p>
                      <a:pPr marL="532765" marR="520065" algn="ctr">
                        <a:lnSpc>
                          <a:spcPts val="1040"/>
                        </a:lnSpc>
                        <a:spcBef>
                          <a:spcPts val="150"/>
                        </a:spcBef>
                        <a:spcAft>
                          <a:spcPts val="0"/>
                        </a:spcAft>
                      </a:pPr>
                      <a:r>
                        <a:rPr lang="ru-RU" sz="900" dirty="0">
                          <a:solidFill>
                            <a:schemeClr val="tx1"/>
                          </a:solidFill>
                          <a:effectLst/>
                        </a:rPr>
                        <a:t>До</a:t>
                      </a:r>
                      <a:r>
                        <a:rPr lang="ru-RU" sz="900" spc="-50" dirty="0">
                          <a:solidFill>
                            <a:schemeClr val="tx1"/>
                          </a:solidFill>
                          <a:effectLst/>
                        </a:rPr>
                        <a:t> </a:t>
                      </a:r>
                      <a:r>
                        <a:rPr lang="ru-RU" sz="900" dirty="0">
                          <a:solidFill>
                            <a:schemeClr val="tx1"/>
                          </a:solidFill>
                          <a:effectLst/>
                        </a:rPr>
                        <a:t>50</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rowSpan="3">
                  <a:txBody>
                    <a:bodyPr/>
                    <a:lstStyle/>
                    <a:p>
                      <a:pPr>
                        <a:spcAft>
                          <a:spcPts val="0"/>
                        </a:spcAft>
                      </a:pPr>
                      <a:r>
                        <a:rPr lang="ru-RU" sz="900" dirty="0">
                          <a:solidFill>
                            <a:schemeClr val="tx1"/>
                          </a:solidFill>
                          <a:effectLst/>
                        </a:rPr>
                        <a:t> </a:t>
                      </a:r>
                    </a:p>
                    <a:p>
                      <a:pPr>
                        <a:spcBef>
                          <a:spcPts val="25"/>
                        </a:spcBef>
                        <a:spcAft>
                          <a:spcPts val="0"/>
                        </a:spcAft>
                      </a:pPr>
                      <a:r>
                        <a:rPr lang="ru-RU" sz="900" dirty="0">
                          <a:solidFill>
                            <a:schemeClr val="tx1"/>
                          </a:solidFill>
                          <a:effectLst/>
                        </a:rPr>
                        <a:t> </a:t>
                      </a:r>
                    </a:p>
                    <a:p>
                      <a:pPr marL="427355" marR="417195" algn="ctr">
                        <a:spcAft>
                          <a:spcPts val="0"/>
                        </a:spcAft>
                      </a:pPr>
                      <a:r>
                        <a:rPr lang="ru-RU" sz="900" dirty="0">
                          <a:solidFill>
                            <a:schemeClr val="tx1"/>
                          </a:solidFill>
                          <a:effectLst/>
                        </a:rPr>
                        <a:t>До</a:t>
                      </a:r>
                      <a:r>
                        <a:rPr lang="ru-RU" sz="900" spc="40" dirty="0">
                          <a:solidFill>
                            <a:schemeClr val="tx1"/>
                          </a:solidFill>
                          <a:effectLst/>
                        </a:rPr>
                        <a:t> </a:t>
                      </a:r>
                      <a:r>
                        <a:rPr lang="ru-RU" sz="900" dirty="0">
                          <a:solidFill>
                            <a:schemeClr val="tx1"/>
                          </a:solidFill>
                          <a:effectLst/>
                        </a:rPr>
                        <a:t>870</a:t>
                      </a:r>
                    </a:p>
                    <a:p>
                      <a:pPr marL="427355" marR="417195" algn="ctr">
                        <a:lnSpc>
                          <a:spcPts val="1040"/>
                        </a:lnSpc>
                        <a:spcBef>
                          <a:spcPts val="150"/>
                        </a:spcBef>
                        <a:spcAft>
                          <a:spcPts val="0"/>
                        </a:spcAft>
                      </a:pPr>
                      <a:r>
                        <a:rPr lang="ru-RU" sz="900" dirty="0">
                          <a:solidFill>
                            <a:schemeClr val="tx1"/>
                          </a:solidFill>
                          <a:effectLst/>
                        </a:rPr>
                        <a:t>До</a:t>
                      </a:r>
                      <a:r>
                        <a:rPr lang="ru-RU" sz="900" spc="40" dirty="0">
                          <a:solidFill>
                            <a:schemeClr val="tx1"/>
                          </a:solidFill>
                          <a:effectLst/>
                        </a:rPr>
                        <a:t> </a:t>
                      </a:r>
                      <a:r>
                        <a:rPr lang="ru-RU" sz="900" dirty="0">
                          <a:solidFill>
                            <a:schemeClr val="tx1"/>
                          </a:solidFill>
                          <a:effectLst/>
                        </a:rPr>
                        <a:t>435</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a:txBody>
                    <a:bodyPr/>
                    <a:lstStyle/>
                    <a:p>
                      <a:pPr>
                        <a:spcAft>
                          <a:spcPts val="0"/>
                        </a:spcAft>
                      </a:pPr>
                      <a:r>
                        <a:rPr lang="ru-RU" sz="900">
                          <a:solidFill>
                            <a:schemeClr val="tx1"/>
                          </a:solidFill>
                          <a:effectLst/>
                        </a:rPr>
                        <a:t> </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1206728135"/>
                  </a:ext>
                </a:extLst>
              </a:tr>
              <a:tr h="20695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457835" marR="446405" algn="ctr">
                        <a:lnSpc>
                          <a:spcPts val="1040"/>
                        </a:lnSpc>
                        <a:spcBef>
                          <a:spcPts val="45"/>
                        </a:spcBef>
                        <a:spcAft>
                          <a:spcPts val="0"/>
                        </a:spcAft>
                      </a:pPr>
                      <a:r>
                        <a:rPr lang="ru-RU" sz="900">
                          <a:solidFill>
                            <a:schemeClr val="tx1"/>
                          </a:solidFill>
                          <a:effectLst/>
                        </a:rPr>
                        <a:t>До</a:t>
                      </a:r>
                      <a:r>
                        <a:rPr lang="ru-RU" sz="900" spc="-55">
                          <a:solidFill>
                            <a:schemeClr val="tx1"/>
                          </a:solidFill>
                          <a:effectLst/>
                        </a:rPr>
                        <a:t> </a:t>
                      </a:r>
                      <a:r>
                        <a:rPr lang="ru-RU" sz="900">
                          <a:solidFill>
                            <a:schemeClr val="tx1"/>
                          </a:solidFill>
                          <a:effectLst/>
                        </a:rPr>
                        <a:t>350</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1791720955"/>
                  </a:ext>
                </a:extLst>
              </a:tr>
              <a:tr h="43904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457835" marR="446405" algn="ctr">
                        <a:lnSpc>
                          <a:spcPts val="1040"/>
                        </a:lnSpc>
                        <a:spcBef>
                          <a:spcPts val="45"/>
                        </a:spcBef>
                        <a:spcAft>
                          <a:spcPts val="0"/>
                        </a:spcAft>
                      </a:pPr>
                      <a:r>
                        <a:rPr lang="ru-RU" sz="900">
                          <a:solidFill>
                            <a:schemeClr val="tx1"/>
                          </a:solidFill>
                          <a:effectLst/>
                        </a:rPr>
                        <a:t>До</a:t>
                      </a:r>
                      <a:r>
                        <a:rPr lang="ru-RU" sz="900" spc="-55">
                          <a:solidFill>
                            <a:schemeClr val="tx1"/>
                          </a:solidFill>
                          <a:effectLst/>
                        </a:rPr>
                        <a:t> </a:t>
                      </a:r>
                      <a:r>
                        <a:rPr lang="ru-RU" sz="900">
                          <a:solidFill>
                            <a:schemeClr val="tx1"/>
                          </a:solidFill>
                          <a:effectLst/>
                        </a:rPr>
                        <a:t>175</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extLst>
                  <a:ext uri="{0D108BD9-81ED-4DB2-BD59-A6C34878D82A}">
                    <a16:rowId xmlns="" xmlns:a16="http://schemas.microsoft.com/office/drawing/2014/main" val="1978562714"/>
                  </a:ext>
                </a:extLst>
              </a:tr>
              <a:tr h="1113466">
                <a:tc>
                  <a:txBody>
                    <a:bodyPr/>
                    <a:lstStyle/>
                    <a:p>
                      <a:pPr marL="8890">
                        <a:spcBef>
                          <a:spcPts val="45"/>
                        </a:spcBef>
                        <a:spcAft>
                          <a:spcPts val="0"/>
                        </a:spcAft>
                      </a:pPr>
                      <a:r>
                        <a:rPr lang="ru-RU" sz="900" dirty="0">
                          <a:solidFill>
                            <a:schemeClr val="tx1"/>
                          </a:solidFill>
                          <a:effectLst/>
                        </a:rPr>
                        <a:t>4.</a:t>
                      </a:r>
                      <a:r>
                        <a:rPr lang="ru-RU" sz="900" spc="-45" dirty="0">
                          <a:solidFill>
                            <a:schemeClr val="tx1"/>
                          </a:solidFill>
                          <a:effectLst/>
                        </a:rPr>
                        <a:t> </a:t>
                      </a:r>
                      <a:r>
                        <a:rPr lang="ru-RU" sz="900" dirty="0">
                          <a:solidFill>
                            <a:schemeClr val="tx1"/>
                          </a:solidFill>
                          <a:effectLst/>
                        </a:rPr>
                        <a:t>Рабочая</a:t>
                      </a:r>
                      <a:r>
                        <a:rPr lang="ru-RU" sz="900" spc="-35" dirty="0">
                          <a:solidFill>
                            <a:schemeClr val="tx1"/>
                          </a:solidFill>
                          <a:effectLst/>
                        </a:rPr>
                        <a:t> </a:t>
                      </a:r>
                      <a:r>
                        <a:rPr lang="ru-RU" sz="900" dirty="0">
                          <a:solidFill>
                            <a:schemeClr val="tx1"/>
                          </a:solidFill>
                          <a:effectLst/>
                        </a:rPr>
                        <a:t>поза</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gridSpan="2">
                  <a:txBody>
                    <a:bodyPr/>
                    <a:lstStyle/>
                    <a:p>
                      <a:pPr marL="9525">
                        <a:lnSpc>
                          <a:spcPct val="105000"/>
                        </a:lnSpc>
                        <a:spcBef>
                          <a:spcPts val="45"/>
                        </a:spcBef>
                        <a:spcAft>
                          <a:spcPts val="0"/>
                        </a:spcAft>
                      </a:pPr>
                      <a:r>
                        <a:rPr lang="ru-RU" sz="900" spc="-5" dirty="0">
                          <a:solidFill>
                            <a:schemeClr val="tx1"/>
                          </a:solidFill>
                          <a:effectLst/>
                        </a:rPr>
                        <a:t>Свободная,</a:t>
                      </a:r>
                      <a:r>
                        <a:rPr lang="ru-RU" sz="900" spc="-60" dirty="0">
                          <a:solidFill>
                            <a:schemeClr val="tx1"/>
                          </a:solidFill>
                          <a:effectLst/>
                        </a:rPr>
                        <a:t> </a:t>
                      </a:r>
                      <a:r>
                        <a:rPr lang="ru-RU" sz="900" dirty="0">
                          <a:solidFill>
                            <a:schemeClr val="tx1"/>
                          </a:solidFill>
                          <a:effectLst/>
                        </a:rPr>
                        <a:t>удобная,</a:t>
                      </a:r>
                      <a:r>
                        <a:rPr lang="ru-RU" sz="900" spc="-45" dirty="0">
                          <a:solidFill>
                            <a:schemeClr val="tx1"/>
                          </a:solidFill>
                          <a:effectLst/>
                        </a:rPr>
                        <a:t> </a:t>
                      </a:r>
                      <a:r>
                        <a:rPr lang="ru-RU" sz="900" dirty="0">
                          <a:solidFill>
                            <a:schemeClr val="tx1"/>
                          </a:solidFill>
                          <a:effectLst/>
                        </a:rPr>
                        <a:t>возможность</a:t>
                      </a:r>
                      <a:r>
                        <a:rPr lang="ru-RU" sz="900" spc="-50" dirty="0">
                          <a:solidFill>
                            <a:schemeClr val="tx1"/>
                          </a:solidFill>
                          <a:effectLst/>
                        </a:rPr>
                        <a:t> </a:t>
                      </a:r>
                      <a:r>
                        <a:rPr lang="ru-RU" sz="900" dirty="0">
                          <a:solidFill>
                            <a:schemeClr val="tx1"/>
                          </a:solidFill>
                          <a:effectLst/>
                        </a:rPr>
                        <a:t>смены</a:t>
                      </a:r>
                      <a:r>
                        <a:rPr lang="ru-RU" sz="900" spc="-65" dirty="0">
                          <a:solidFill>
                            <a:schemeClr val="tx1"/>
                          </a:solidFill>
                          <a:effectLst/>
                        </a:rPr>
                        <a:t> </a:t>
                      </a:r>
                      <a:r>
                        <a:rPr lang="ru-RU" sz="900" dirty="0" err="1">
                          <a:solidFill>
                            <a:schemeClr val="tx1"/>
                          </a:solidFill>
                          <a:effectLst/>
                        </a:rPr>
                        <a:t>рабоч</a:t>
                      </a:r>
                      <a:r>
                        <a:rPr lang="ru-RU" sz="900" spc="-250" dirty="0">
                          <a:solidFill>
                            <a:schemeClr val="tx1"/>
                          </a:solidFill>
                          <a:effectLst/>
                        </a:rPr>
                        <a:t> </a:t>
                      </a:r>
                      <a:r>
                        <a:rPr lang="ru-RU" sz="900" dirty="0">
                          <a:solidFill>
                            <a:schemeClr val="tx1"/>
                          </a:solidFill>
                          <a:effectLst/>
                        </a:rPr>
                        <a:t>его положения</a:t>
                      </a:r>
                      <a:r>
                        <a:rPr lang="ru-RU" sz="900" spc="15" dirty="0">
                          <a:solidFill>
                            <a:schemeClr val="tx1"/>
                          </a:solidFill>
                          <a:effectLst/>
                        </a:rPr>
                        <a:t> </a:t>
                      </a:r>
                      <a:r>
                        <a:rPr lang="ru-RU" sz="900" dirty="0">
                          <a:solidFill>
                            <a:schemeClr val="tx1"/>
                          </a:solidFill>
                          <a:effectLst/>
                        </a:rPr>
                        <a:t>тела</a:t>
                      </a:r>
                      <a:r>
                        <a:rPr lang="ru-RU" sz="900" spc="10" dirty="0">
                          <a:solidFill>
                            <a:schemeClr val="tx1"/>
                          </a:solidFill>
                          <a:effectLst/>
                        </a:rPr>
                        <a:t> </a:t>
                      </a:r>
                      <a:r>
                        <a:rPr lang="ru-RU" sz="900" dirty="0">
                          <a:solidFill>
                            <a:schemeClr val="tx1"/>
                          </a:solidFill>
                          <a:effectLst/>
                        </a:rPr>
                        <a:t>(сидя,</a:t>
                      </a:r>
                      <a:r>
                        <a:rPr lang="ru-RU" sz="900" spc="15" dirty="0">
                          <a:solidFill>
                            <a:schemeClr val="tx1"/>
                          </a:solidFill>
                          <a:effectLst/>
                        </a:rPr>
                        <a:t> </a:t>
                      </a:r>
                      <a:r>
                        <a:rPr lang="ru-RU" sz="900" dirty="0">
                          <a:solidFill>
                            <a:schemeClr val="tx1"/>
                          </a:solidFill>
                          <a:effectLst/>
                        </a:rPr>
                        <a:t>стоя)</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tc gridSpan="2">
                  <a:txBody>
                    <a:bodyPr/>
                    <a:lstStyle/>
                    <a:p>
                      <a:pPr marL="10160" marR="3175">
                        <a:lnSpc>
                          <a:spcPct val="105000"/>
                        </a:lnSpc>
                        <a:spcBef>
                          <a:spcPts val="45"/>
                        </a:spcBef>
                        <a:spcAft>
                          <a:spcPts val="0"/>
                        </a:spcAft>
                      </a:pPr>
                      <a:r>
                        <a:rPr lang="ru-RU" sz="900" spc="-5" dirty="0">
                          <a:solidFill>
                            <a:schemeClr val="tx1"/>
                          </a:solidFill>
                          <a:effectLst/>
                        </a:rPr>
                        <a:t>Периодическое,</a:t>
                      </a:r>
                      <a:r>
                        <a:rPr lang="ru-RU" sz="900" spc="-25" dirty="0">
                          <a:solidFill>
                            <a:schemeClr val="tx1"/>
                          </a:solidFill>
                          <a:effectLst/>
                        </a:rPr>
                        <a:t> </a:t>
                      </a:r>
                      <a:r>
                        <a:rPr lang="ru-RU" sz="900" dirty="0">
                          <a:solidFill>
                            <a:schemeClr val="tx1"/>
                          </a:solidFill>
                          <a:effectLst/>
                        </a:rPr>
                        <a:t>до</a:t>
                      </a:r>
                      <a:r>
                        <a:rPr lang="ru-RU" sz="900" spc="-45" dirty="0">
                          <a:solidFill>
                            <a:schemeClr val="tx1"/>
                          </a:solidFill>
                          <a:effectLst/>
                        </a:rPr>
                        <a:t> </a:t>
                      </a:r>
                      <a:r>
                        <a:rPr lang="ru-RU" sz="900" dirty="0">
                          <a:solidFill>
                            <a:schemeClr val="tx1"/>
                          </a:solidFill>
                          <a:effectLst/>
                        </a:rPr>
                        <a:t>25%</a:t>
                      </a:r>
                      <a:r>
                        <a:rPr lang="ru-RU" sz="900" spc="-55" dirty="0">
                          <a:solidFill>
                            <a:schemeClr val="tx1"/>
                          </a:solidFill>
                          <a:effectLst/>
                        </a:rPr>
                        <a:t> </a:t>
                      </a:r>
                      <a:r>
                        <a:rPr lang="ru-RU" sz="900" dirty="0">
                          <a:solidFill>
                            <a:schemeClr val="tx1"/>
                          </a:solidFill>
                          <a:effectLst/>
                        </a:rPr>
                        <a:t>времени</a:t>
                      </a:r>
                      <a:r>
                        <a:rPr lang="ru-RU" sz="900" spc="-45" dirty="0">
                          <a:solidFill>
                            <a:schemeClr val="tx1"/>
                          </a:solidFill>
                          <a:effectLst/>
                        </a:rPr>
                        <a:t> </a:t>
                      </a:r>
                      <a:r>
                        <a:rPr lang="ru-RU" sz="900" dirty="0">
                          <a:solidFill>
                            <a:schemeClr val="tx1"/>
                          </a:solidFill>
                          <a:effectLst/>
                        </a:rPr>
                        <a:t>смены,</a:t>
                      </a:r>
                      <a:r>
                        <a:rPr lang="ru-RU" sz="900" spc="-50" dirty="0">
                          <a:solidFill>
                            <a:schemeClr val="tx1"/>
                          </a:solidFill>
                          <a:effectLst/>
                        </a:rPr>
                        <a:t> </a:t>
                      </a:r>
                      <a:r>
                        <a:rPr lang="ru-RU" sz="900" dirty="0" err="1">
                          <a:solidFill>
                            <a:schemeClr val="tx1"/>
                          </a:solidFill>
                          <a:effectLst/>
                        </a:rPr>
                        <a:t>нахожде</a:t>
                      </a:r>
                      <a:r>
                        <a:rPr lang="ru-RU" sz="900" spc="-250" dirty="0">
                          <a:solidFill>
                            <a:schemeClr val="tx1"/>
                          </a:solidFill>
                          <a:effectLst/>
                        </a:rPr>
                        <a:t> </a:t>
                      </a:r>
                      <a:r>
                        <a:rPr lang="ru-RU" sz="900" dirty="0" err="1">
                          <a:solidFill>
                            <a:schemeClr val="tx1"/>
                          </a:solidFill>
                          <a:effectLst/>
                        </a:rPr>
                        <a:t>ние</a:t>
                      </a:r>
                      <a:r>
                        <a:rPr lang="ru-RU" sz="900" dirty="0">
                          <a:solidFill>
                            <a:schemeClr val="tx1"/>
                          </a:solidFill>
                          <a:effectLst/>
                        </a:rPr>
                        <a:t> в неудобной (работа с поворотом туловища,</a:t>
                      </a:r>
                      <a:r>
                        <a:rPr lang="ru-RU" sz="900" spc="5" dirty="0">
                          <a:solidFill>
                            <a:schemeClr val="tx1"/>
                          </a:solidFill>
                          <a:effectLst/>
                        </a:rPr>
                        <a:t> </a:t>
                      </a:r>
                      <a:r>
                        <a:rPr lang="ru-RU" sz="900" spc="-10" dirty="0">
                          <a:solidFill>
                            <a:schemeClr val="tx1"/>
                          </a:solidFill>
                          <a:effectLst/>
                        </a:rPr>
                        <a:t>поднятыми</a:t>
                      </a:r>
                      <a:r>
                        <a:rPr lang="ru-RU" sz="900" spc="-55" dirty="0">
                          <a:solidFill>
                            <a:schemeClr val="tx1"/>
                          </a:solidFill>
                          <a:effectLst/>
                        </a:rPr>
                        <a:t> </a:t>
                      </a:r>
                      <a:r>
                        <a:rPr lang="ru-RU" sz="900" spc="-10" dirty="0">
                          <a:solidFill>
                            <a:schemeClr val="tx1"/>
                          </a:solidFill>
                          <a:effectLst/>
                        </a:rPr>
                        <a:t>руками,</a:t>
                      </a:r>
                      <a:r>
                        <a:rPr lang="ru-RU" sz="900" spc="-25" dirty="0">
                          <a:solidFill>
                            <a:schemeClr val="tx1"/>
                          </a:solidFill>
                          <a:effectLst/>
                        </a:rPr>
                        <a:t> </a:t>
                      </a:r>
                      <a:r>
                        <a:rPr lang="ru-RU" sz="900" spc="-5" dirty="0">
                          <a:solidFill>
                            <a:schemeClr val="tx1"/>
                          </a:solidFill>
                          <a:effectLst/>
                        </a:rPr>
                        <a:t>неудобным</a:t>
                      </a:r>
                      <a:r>
                        <a:rPr lang="ru-RU" sz="900" spc="-30" dirty="0">
                          <a:solidFill>
                            <a:schemeClr val="tx1"/>
                          </a:solidFill>
                          <a:effectLst/>
                        </a:rPr>
                        <a:t> </a:t>
                      </a:r>
                      <a:r>
                        <a:rPr lang="ru-RU" sz="900" spc="-5" dirty="0">
                          <a:solidFill>
                            <a:schemeClr val="tx1"/>
                          </a:solidFill>
                          <a:effectLst/>
                        </a:rPr>
                        <a:t>размещением</a:t>
                      </a:r>
                      <a:r>
                        <a:rPr lang="ru-RU" sz="900" spc="-55" dirty="0">
                          <a:solidFill>
                            <a:schemeClr val="tx1"/>
                          </a:solidFill>
                          <a:effectLst/>
                        </a:rPr>
                        <a:t> </a:t>
                      </a:r>
                      <a:r>
                        <a:rPr lang="ru-RU" sz="900" spc="-5" dirty="0" smtClean="0">
                          <a:solidFill>
                            <a:schemeClr val="tx1"/>
                          </a:solidFill>
                          <a:effectLst/>
                        </a:rPr>
                        <a:t>конечностей</a:t>
                      </a:r>
                      <a:r>
                        <a:rPr lang="ru-RU" sz="900" spc="-5" dirty="0">
                          <a:solidFill>
                            <a:schemeClr val="tx1"/>
                          </a:solidFill>
                          <a:effectLst/>
                        </a:rPr>
                        <a:t>) и/или фиксированной </a:t>
                      </a:r>
                      <a:r>
                        <a:rPr lang="ru-RU" sz="900" dirty="0">
                          <a:solidFill>
                            <a:schemeClr val="tx1"/>
                          </a:solidFill>
                          <a:effectLst/>
                        </a:rPr>
                        <a:t>позе (</a:t>
                      </a:r>
                      <a:r>
                        <a:rPr lang="ru-RU" sz="900" dirty="0" smtClean="0">
                          <a:solidFill>
                            <a:schemeClr val="tx1"/>
                          </a:solidFill>
                          <a:effectLst/>
                        </a:rPr>
                        <a:t>невозможность</a:t>
                      </a:r>
                      <a:r>
                        <a:rPr lang="ru-RU" sz="900" spc="-60" dirty="0" smtClean="0">
                          <a:solidFill>
                            <a:schemeClr val="tx1"/>
                          </a:solidFill>
                          <a:effectLst/>
                        </a:rPr>
                        <a:t> </a:t>
                      </a:r>
                      <a:r>
                        <a:rPr lang="ru-RU" sz="900" dirty="0">
                          <a:solidFill>
                            <a:schemeClr val="tx1"/>
                          </a:solidFill>
                          <a:effectLst/>
                        </a:rPr>
                        <a:t>изменения</a:t>
                      </a:r>
                      <a:r>
                        <a:rPr lang="ru-RU" sz="900" spc="-60" dirty="0">
                          <a:solidFill>
                            <a:schemeClr val="tx1"/>
                          </a:solidFill>
                          <a:effectLst/>
                        </a:rPr>
                        <a:t> </a:t>
                      </a:r>
                      <a:r>
                        <a:rPr lang="ru-RU" sz="900" dirty="0">
                          <a:solidFill>
                            <a:schemeClr val="tx1"/>
                          </a:solidFill>
                          <a:effectLst/>
                        </a:rPr>
                        <a:t>взаимного</a:t>
                      </a:r>
                      <a:r>
                        <a:rPr lang="ru-RU" sz="900" spc="-45" dirty="0">
                          <a:solidFill>
                            <a:schemeClr val="tx1"/>
                          </a:solidFill>
                          <a:effectLst/>
                        </a:rPr>
                        <a:t> </a:t>
                      </a:r>
                      <a:r>
                        <a:rPr lang="ru-RU" sz="900" dirty="0">
                          <a:solidFill>
                            <a:schemeClr val="tx1"/>
                          </a:solidFill>
                          <a:effectLst/>
                        </a:rPr>
                        <a:t>положения</a:t>
                      </a:r>
                      <a:r>
                        <a:rPr lang="ru-RU" sz="900" spc="-55" dirty="0">
                          <a:solidFill>
                            <a:schemeClr val="tx1"/>
                          </a:solidFill>
                          <a:effectLst/>
                        </a:rPr>
                        <a:t> </a:t>
                      </a:r>
                      <a:r>
                        <a:rPr lang="ru-RU" sz="900" dirty="0">
                          <a:solidFill>
                            <a:schemeClr val="tx1"/>
                          </a:solidFill>
                          <a:effectLst/>
                        </a:rPr>
                        <a:t>тела</a:t>
                      </a:r>
                      <a:r>
                        <a:rPr lang="ru-RU" sz="900" spc="-55" dirty="0">
                          <a:solidFill>
                            <a:schemeClr val="tx1"/>
                          </a:solidFill>
                          <a:effectLst/>
                        </a:rPr>
                        <a:t> </a:t>
                      </a:r>
                      <a:r>
                        <a:rPr lang="ru-RU" sz="900" dirty="0">
                          <a:solidFill>
                            <a:schemeClr val="tx1"/>
                          </a:solidFill>
                          <a:effectLst/>
                        </a:rPr>
                        <a:t>относ</a:t>
                      </a:r>
                      <a:r>
                        <a:rPr lang="ru-RU" sz="900" spc="-250" dirty="0">
                          <a:solidFill>
                            <a:schemeClr val="tx1"/>
                          </a:solidFill>
                          <a:effectLst/>
                        </a:rPr>
                        <a:t> </a:t>
                      </a:r>
                      <a:r>
                        <a:rPr lang="ru-RU" sz="900" dirty="0" err="1">
                          <a:solidFill>
                            <a:schemeClr val="tx1"/>
                          </a:solidFill>
                          <a:effectLst/>
                        </a:rPr>
                        <a:t>ительно</a:t>
                      </a:r>
                      <a:r>
                        <a:rPr lang="ru-RU" sz="900" spc="35" dirty="0">
                          <a:solidFill>
                            <a:schemeClr val="tx1"/>
                          </a:solidFill>
                          <a:effectLst/>
                        </a:rPr>
                        <a:t> </a:t>
                      </a:r>
                      <a:r>
                        <a:rPr lang="ru-RU" sz="900" dirty="0">
                          <a:solidFill>
                            <a:schemeClr val="tx1"/>
                          </a:solidFill>
                          <a:effectLst/>
                        </a:rPr>
                        <a:t>друг</a:t>
                      </a:r>
                      <a:r>
                        <a:rPr lang="ru-RU" sz="900" spc="35" dirty="0">
                          <a:solidFill>
                            <a:schemeClr val="tx1"/>
                          </a:solidFill>
                          <a:effectLst/>
                        </a:rPr>
                        <a:t> </a:t>
                      </a:r>
                      <a:r>
                        <a:rPr lang="ru-RU" sz="900" dirty="0">
                          <a:solidFill>
                            <a:schemeClr val="tx1"/>
                          </a:solidFill>
                          <a:effectLst/>
                        </a:rPr>
                        <a:t>друга)</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4273260670"/>
                  </a:ext>
                </a:extLst>
              </a:tr>
              <a:tr h="288995">
                <a:tc>
                  <a:txBody>
                    <a:bodyPr/>
                    <a:lstStyle/>
                    <a:p>
                      <a:pPr marL="8890">
                        <a:spcBef>
                          <a:spcPts val="45"/>
                        </a:spcBef>
                        <a:spcAft>
                          <a:spcPts val="0"/>
                        </a:spcAft>
                      </a:pPr>
                      <a:r>
                        <a:rPr lang="ru-RU" sz="900">
                          <a:solidFill>
                            <a:schemeClr val="tx1"/>
                          </a:solidFill>
                          <a:effectLst/>
                        </a:rPr>
                        <a:t>5.</a:t>
                      </a:r>
                      <a:r>
                        <a:rPr lang="ru-RU" sz="900" spc="-60">
                          <a:solidFill>
                            <a:schemeClr val="tx1"/>
                          </a:solidFill>
                          <a:effectLst/>
                        </a:rPr>
                        <a:t> </a:t>
                      </a:r>
                      <a:r>
                        <a:rPr lang="ru-RU" sz="900">
                          <a:solidFill>
                            <a:schemeClr val="tx1"/>
                          </a:solidFill>
                          <a:effectLst/>
                        </a:rPr>
                        <a:t>Наклоны</a:t>
                      </a:r>
                      <a:r>
                        <a:rPr lang="ru-RU" sz="900" spc="-50">
                          <a:solidFill>
                            <a:schemeClr val="tx1"/>
                          </a:solidFill>
                          <a:effectLst/>
                        </a:rPr>
                        <a:t> </a:t>
                      </a:r>
                      <a:r>
                        <a:rPr lang="ru-RU" sz="900">
                          <a:solidFill>
                            <a:schemeClr val="tx1"/>
                          </a:solidFill>
                          <a:effectLst/>
                        </a:rPr>
                        <a:t>корпуса</a:t>
                      </a:r>
                      <a:r>
                        <a:rPr lang="ru-RU" sz="900" spc="-40">
                          <a:solidFill>
                            <a:schemeClr val="tx1"/>
                          </a:solidFill>
                          <a:effectLst/>
                        </a:rPr>
                        <a:t> </a:t>
                      </a:r>
                      <a:r>
                        <a:rPr lang="ru-RU" sz="900">
                          <a:solidFill>
                            <a:schemeClr val="tx1"/>
                          </a:solidFill>
                          <a:effectLst/>
                        </a:rPr>
                        <a:t>(вынужденные</a:t>
                      </a:r>
                      <a:r>
                        <a:rPr lang="ru-RU" sz="900" spc="-10">
                          <a:solidFill>
                            <a:schemeClr val="tx1"/>
                          </a:solidFill>
                          <a:effectLst/>
                        </a:rPr>
                        <a:t> </a:t>
                      </a:r>
                      <a:r>
                        <a:rPr lang="ru-RU" sz="900">
                          <a:solidFill>
                            <a:schemeClr val="tx1"/>
                          </a:solidFill>
                          <a:effectLst/>
                        </a:rPr>
                        <a:t>более</a:t>
                      </a:r>
                      <a:r>
                        <a:rPr lang="ru-RU" sz="900" spc="-60">
                          <a:solidFill>
                            <a:schemeClr val="tx1"/>
                          </a:solidFill>
                          <a:effectLst/>
                        </a:rPr>
                        <a:t> </a:t>
                      </a:r>
                      <a:r>
                        <a:rPr lang="ru-RU" sz="900">
                          <a:solidFill>
                            <a:schemeClr val="tx1"/>
                          </a:solidFill>
                          <a:effectLst/>
                        </a:rPr>
                        <a:t>30°),</a:t>
                      </a:r>
                      <a:r>
                        <a:rPr lang="ru-RU" sz="900" spc="-55">
                          <a:solidFill>
                            <a:schemeClr val="tx1"/>
                          </a:solidFill>
                          <a:effectLst/>
                        </a:rPr>
                        <a:t> </a:t>
                      </a:r>
                      <a:r>
                        <a:rPr lang="ru-RU" sz="900">
                          <a:solidFill>
                            <a:schemeClr val="tx1"/>
                          </a:solidFill>
                          <a:effectLst/>
                        </a:rPr>
                        <a:t>количество</a:t>
                      </a:r>
                      <a:r>
                        <a:rPr lang="ru-RU" sz="900" spc="-25">
                          <a:solidFill>
                            <a:schemeClr val="tx1"/>
                          </a:solidFill>
                          <a:effectLst/>
                        </a:rPr>
                        <a:t> </a:t>
                      </a:r>
                      <a:r>
                        <a:rPr lang="ru-RU" sz="900">
                          <a:solidFill>
                            <a:schemeClr val="tx1"/>
                          </a:solidFill>
                          <a:effectLst/>
                        </a:rPr>
                        <a:t>за</a:t>
                      </a:r>
                      <a:r>
                        <a:rPr lang="ru-RU" sz="900" spc="-55">
                          <a:solidFill>
                            <a:schemeClr val="tx1"/>
                          </a:solidFill>
                          <a:effectLst/>
                        </a:rPr>
                        <a:t> </a:t>
                      </a:r>
                      <a:r>
                        <a:rPr lang="ru-RU" sz="900">
                          <a:solidFill>
                            <a:schemeClr val="tx1"/>
                          </a:solidFill>
                          <a:effectLst/>
                        </a:rPr>
                        <a:t>смену</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gridSpan="2">
                  <a:txBody>
                    <a:bodyPr/>
                    <a:lstStyle/>
                    <a:p>
                      <a:pPr marL="1029335" marR="1017905" algn="ctr">
                        <a:spcBef>
                          <a:spcPts val="45"/>
                        </a:spcBef>
                        <a:spcAft>
                          <a:spcPts val="0"/>
                        </a:spcAft>
                      </a:pPr>
                      <a:r>
                        <a:rPr lang="ru-RU" sz="900" dirty="0">
                          <a:solidFill>
                            <a:schemeClr val="tx1"/>
                          </a:solidFill>
                          <a:effectLst/>
                        </a:rPr>
                        <a:t>До</a:t>
                      </a:r>
                      <a:r>
                        <a:rPr lang="ru-RU" sz="900" spc="-50" dirty="0">
                          <a:solidFill>
                            <a:schemeClr val="tx1"/>
                          </a:solidFill>
                          <a:effectLst/>
                        </a:rPr>
                        <a:t> </a:t>
                      </a:r>
                      <a:r>
                        <a:rPr lang="ru-RU" sz="900" dirty="0">
                          <a:solidFill>
                            <a:schemeClr val="tx1"/>
                          </a:solidFill>
                          <a:effectLst/>
                        </a:rPr>
                        <a:t>50</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tc gridSpan="2">
                  <a:txBody>
                    <a:bodyPr/>
                    <a:lstStyle/>
                    <a:p>
                      <a:pPr marL="1099185" marR="1087755" algn="ctr">
                        <a:spcBef>
                          <a:spcPts val="45"/>
                        </a:spcBef>
                        <a:spcAft>
                          <a:spcPts val="0"/>
                        </a:spcAft>
                      </a:pPr>
                      <a:r>
                        <a:rPr lang="ru-RU" sz="900">
                          <a:solidFill>
                            <a:schemeClr val="tx1"/>
                          </a:solidFill>
                          <a:effectLst/>
                        </a:rPr>
                        <a:t>51-100</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2224356974"/>
                  </a:ext>
                </a:extLst>
              </a:tr>
              <a:tr h="253682">
                <a:tc>
                  <a:txBody>
                    <a:bodyPr/>
                    <a:lstStyle/>
                    <a:p>
                      <a:pPr marL="8890">
                        <a:spcBef>
                          <a:spcPts val="50"/>
                        </a:spcBef>
                        <a:spcAft>
                          <a:spcPts val="0"/>
                        </a:spcAft>
                      </a:pPr>
                      <a:r>
                        <a:rPr lang="ru-RU" sz="900" spc="-5" dirty="0">
                          <a:solidFill>
                            <a:schemeClr val="tx1"/>
                          </a:solidFill>
                          <a:effectLst/>
                        </a:rPr>
                        <a:t>6.</a:t>
                      </a:r>
                      <a:r>
                        <a:rPr lang="ru-RU" sz="900" spc="-45" dirty="0">
                          <a:solidFill>
                            <a:schemeClr val="tx1"/>
                          </a:solidFill>
                          <a:effectLst/>
                        </a:rPr>
                        <a:t> </a:t>
                      </a:r>
                      <a:r>
                        <a:rPr lang="ru-RU" sz="900" spc="-5" dirty="0">
                          <a:solidFill>
                            <a:schemeClr val="tx1"/>
                          </a:solidFill>
                          <a:effectLst/>
                        </a:rPr>
                        <a:t>Перемещения</a:t>
                      </a:r>
                      <a:r>
                        <a:rPr lang="ru-RU" sz="900" spc="-35" dirty="0">
                          <a:solidFill>
                            <a:schemeClr val="tx1"/>
                          </a:solidFill>
                          <a:effectLst/>
                        </a:rPr>
                        <a:t> </a:t>
                      </a:r>
                      <a:r>
                        <a:rPr lang="ru-RU" sz="900" spc="-5" dirty="0">
                          <a:solidFill>
                            <a:schemeClr val="tx1"/>
                          </a:solidFill>
                          <a:effectLst/>
                        </a:rPr>
                        <a:t>в</a:t>
                      </a:r>
                      <a:r>
                        <a:rPr lang="ru-RU" sz="900" spc="-40" dirty="0">
                          <a:solidFill>
                            <a:schemeClr val="tx1"/>
                          </a:solidFill>
                          <a:effectLst/>
                        </a:rPr>
                        <a:t> </a:t>
                      </a:r>
                      <a:r>
                        <a:rPr lang="ru-RU" sz="900" spc="-5" dirty="0">
                          <a:solidFill>
                            <a:schemeClr val="tx1"/>
                          </a:solidFill>
                          <a:effectLst/>
                        </a:rPr>
                        <a:t>пространстве,</a:t>
                      </a:r>
                      <a:r>
                        <a:rPr lang="ru-RU" sz="900" spc="-45" dirty="0">
                          <a:solidFill>
                            <a:schemeClr val="tx1"/>
                          </a:solidFill>
                          <a:effectLst/>
                        </a:rPr>
                        <a:t> </a:t>
                      </a:r>
                      <a:r>
                        <a:rPr lang="ru-RU" sz="900" spc="-5" dirty="0">
                          <a:solidFill>
                            <a:schemeClr val="tx1"/>
                          </a:solidFill>
                          <a:effectLst/>
                        </a:rPr>
                        <a:t>обусловленные</a:t>
                      </a:r>
                      <a:r>
                        <a:rPr lang="ru-RU" sz="900" spc="5" dirty="0">
                          <a:solidFill>
                            <a:schemeClr val="tx1"/>
                          </a:solidFill>
                          <a:effectLst/>
                        </a:rPr>
                        <a:t> </a:t>
                      </a:r>
                      <a:r>
                        <a:rPr lang="ru-RU" sz="900" dirty="0">
                          <a:solidFill>
                            <a:schemeClr val="tx1"/>
                          </a:solidFill>
                          <a:effectLst/>
                        </a:rPr>
                        <a:t>технологическим</a:t>
                      </a:r>
                      <a:r>
                        <a:rPr lang="ru-RU" sz="900" spc="-15" dirty="0">
                          <a:solidFill>
                            <a:schemeClr val="tx1"/>
                          </a:solidFill>
                          <a:effectLst/>
                        </a:rPr>
                        <a:t> </a:t>
                      </a:r>
                      <a:r>
                        <a:rPr lang="ru-RU" sz="900" dirty="0">
                          <a:solidFill>
                            <a:schemeClr val="tx1"/>
                          </a:solidFill>
                          <a:effectLst/>
                        </a:rPr>
                        <a:t>процессом,</a:t>
                      </a:r>
                      <a:r>
                        <a:rPr lang="ru-RU" sz="900" spc="-60" dirty="0">
                          <a:solidFill>
                            <a:schemeClr val="tx1"/>
                          </a:solidFill>
                          <a:effectLst/>
                        </a:rPr>
                        <a:t> </a:t>
                      </a:r>
                      <a:r>
                        <a:rPr lang="ru-RU" sz="900" dirty="0">
                          <a:solidFill>
                            <a:schemeClr val="tx1"/>
                          </a:solidFill>
                          <a:effectLst/>
                        </a:rPr>
                        <a:t>км</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gridSpan="2">
                  <a:txBody>
                    <a:bodyPr/>
                    <a:lstStyle/>
                    <a:p>
                      <a:pPr marL="1029335" marR="1017905" algn="ctr">
                        <a:spcBef>
                          <a:spcPts val="50"/>
                        </a:spcBef>
                        <a:spcAft>
                          <a:spcPts val="0"/>
                        </a:spcAft>
                      </a:pPr>
                      <a:r>
                        <a:rPr lang="ru-RU" sz="900">
                          <a:solidFill>
                            <a:schemeClr val="tx1"/>
                          </a:solidFill>
                          <a:effectLst/>
                        </a:rPr>
                        <a:t>До</a:t>
                      </a:r>
                      <a:r>
                        <a:rPr lang="ru-RU" sz="900" spc="-45">
                          <a:solidFill>
                            <a:schemeClr val="tx1"/>
                          </a:solidFill>
                          <a:effectLst/>
                        </a:rPr>
                        <a:t> </a:t>
                      </a:r>
                      <a:r>
                        <a:rPr lang="ru-RU" sz="900">
                          <a:solidFill>
                            <a:schemeClr val="tx1"/>
                          </a:solidFill>
                          <a:effectLst/>
                        </a:rPr>
                        <a:t>4</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tc gridSpan="2">
                  <a:txBody>
                    <a:bodyPr/>
                    <a:lstStyle/>
                    <a:p>
                      <a:pPr marL="1099185" marR="1085850" algn="ctr">
                        <a:spcBef>
                          <a:spcPts val="50"/>
                        </a:spcBef>
                        <a:spcAft>
                          <a:spcPts val="0"/>
                        </a:spcAft>
                      </a:pPr>
                      <a:r>
                        <a:rPr lang="ru-RU" sz="900">
                          <a:solidFill>
                            <a:schemeClr val="tx1"/>
                          </a:solidFill>
                          <a:effectLst/>
                        </a:rPr>
                        <a:t>До</a:t>
                      </a:r>
                      <a:r>
                        <a:rPr lang="ru-RU" sz="900" spc="-45">
                          <a:solidFill>
                            <a:schemeClr val="tx1"/>
                          </a:solidFill>
                          <a:effectLst/>
                        </a:rPr>
                        <a:t> </a:t>
                      </a:r>
                      <a:r>
                        <a:rPr lang="ru-RU" sz="900">
                          <a:solidFill>
                            <a:schemeClr val="tx1"/>
                          </a:solidFill>
                          <a:effectLst/>
                        </a:rPr>
                        <a:t>8</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254982917"/>
                  </a:ext>
                </a:extLst>
              </a:tr>
              <a:tr h="455293">
                <a:tc rowSpan="2">
                  <a:txBody>
                    <a:bodyPr/>
                    <a:lstStyle/>
                    <a:p>
                      <a:pPr marL="342900" lvl="0" indent="-342900">
                        <a:spcBef>
                          <a:spcPts val="50"/>
                        </a:spcBef>
                        <a:spcAft>
                          <a:spcPts val="0"/>
                        </a:spcAft>
                        <a:buClr>
                          <a:srgbClr val="464C54"/>
                        </a:buClr>
                        <a:buSzPts val="1000"/>
                        <a:buFont typeface="Microsoft Sans Serif" panose="020B0604020202020204" pitchFamily="34" charset="0"/>
                        <a:buAutoNum type="arabicPeriod" startAt="7"/>
                        <a:tabLst>
                          <a:tab pos="149225" algn="l"/>
                        </a:tabLst>
                      </a:pPr>
                      <a:r>
                        <a:rPr lang="ru-RU" sz="900" spc="-10">
                          <a:solidFill>
                            <a:schemeClr val="tx1"/>
                          </a:solidFill>
                          <a:effectLst/>
                        </a:rPr>
                        <a:t>Монотонность</a:t>
                      </a:r>
                      <a:r>
                        <a:rPr lang="ru-RU" sz="900" spc="-45">
                          <a:solidFill>
                            <a:schemeClr val="tx1"/>
                          </a:solidFill>
                          <a:effectLst/>
                        </a:rPr>
                        <a:t> </a:t>
                      </a:r>
                      <a:r>
                        <a:rPr lang="ru-RU" sz="900" spc="-5">
                          <a:solidFill>
                            <a:schemeClr val="tx1"/>
                          </a:solidFill>
                          <a:effectLst/>
                        </a:rPr>
                        <a:t>нагрузок</a:t>
                      </a:r>
                    </a:p>
                    <a:p>
                      <a:pPr marL="742950" lvl="1" indent="-285750">
                        <a:spcBef>
                          <a:spcPts val="150"/>
                        </a:spcBef>
                        <a:spcAft>
                          <a:spcPts val="0"/>
                        </a:spcAft>
                        <a:buClr>
                          <a:srgbClr val="464C54"/>
                        </a:buClr>
                        <a:buSzPts val="1000"/>
                        <a:buFont typeface="Microsoft Sans Serif" panose="020B0604020202020204" pitchFamily="34" charset="0"/>
                        <a:buAutoNum type="arabicPeriod"/>
                        <a:tabLst>
                          <a:tab pos="253365" algn="l"/>
                        </a:tabLst>
                      </a:pPr>
                      <a:r>
                        <a:rPr lang="ru-RU" sz="900" spc="-5">
                          <a:solidFill>
                            <a:schemeClr val="tx1"/>
                          </a:solidFill>
                          <a:effectLst/>
                        </a:rPr>
                        <a:t>Число</a:t>
                      </a:r>
                      <a:r>
                        <a:rPr lang="ru-RU" sz="900" spc="-20">
                          <a:solidFill>
                            <a:schemeClr val="tx1"/>
                          </a:solidFill>
                          <a:effectLst/>
                        </a:rPr>
                        <a:t> </a:t>
                      </a:r>
                      <a:r>
                        <a:rPr lang="ru-RU" sz="900" spc="-5">
                          <a:solidFill>
                            <a:schemeClr val="tx1"/>
                          </a:solidFill>
                          <a:effectLst/>
                        </a:rPr>
                        <a:t>элементов</a:t>
                      </a:r>
                      <a:r>
                        <a:rPr lang="ru-RU" sz="900" spc="-15">
                          <a:solidFill>
                            <a:schemeClr val="tx1"/>
                          </a:solidFill>
                          <a:effectLst/>
                        </a:rPr>
                        <a:t> </a:t>
                      </a:r>
                      <a:r>
                        <a:rPr lang="ru-RU" sz="900" spc="-5">
                          <a:solidFill>
                            <a:schemeClr val="tx1"/>
                          </a:solidFill>
                          <a:effectLst/>
                        </a:rPr>
                        <a:t>или</a:t>
                      </a:r>
                      <a:r>
                        <a:rPr lang="ru-RU" sz="900" spc="-10">
                          <a:solidFill>
                            <a:schemeClr val="tx1"/>
                          </a:solidFill>
                          <a:effectLst/>
                        </a:rPr>
                        <a:t> </a:t>
                      </a:r>
                      <a:r>
                        <a:rPr lang="ru-RU" sz="900" spc="-5">
                          <a:solidFill>
                            <a:schemeClr val="tx1"/>
                          </a:solidFill>
                          <a:effectLst/>
                        </a:rPr>
                        <a:t>повторяющихся</a:t>
                      </a:r>
                      <a:r>
                        <a:rPr lang="ru-RU" sz="900" spc="-15">
                          <a:solidFill>
                            <a:schemeClr val="tx1"/>
                          </a:solidFill>
                          <a:effectLst/>
                        </a:rPr>
                        <a:t> </a:t>
                      </a:r>
                      <a:r>
                        <a:rPr lang="ru-RU" sz="900" spc="-5">
                          <a:solidFill>
                            <a:schemeClr val="tx1"/>
                          </a:solidFill>
                          <a:effectLst/>
                        </a:rPr>
                        <a:t>операций</a:t>
                      </a:r>
                    </a:p>
                    <a:p>
                      <a:pPr marL="742950" lvl="1" indent="-285750">
                        <a:lnSpc>
                          <a:spcPts val="1035"/>
                        </a:lnSpc>
                        <a:spcBef>
                          <a:spcPts val="575"/>
                        </a:spcBef>
                        <a:spcAft>
                          <a:spcPts val="0"/>
                        </a:spcAft>
                        <a:buClr>
                          <a:srgbClr val="464C54"/>
                        </a:buClr>
                        <a:buSzPts val="1000"/>
                        <a:buFont typeface="Microsoft Sans Serif" panose="020B0604020202020204" pitchFamily="34" charset="0"/>
                        <a:buAutoNum type="arabicPeriod"/>
                        <a:tabLst>
                          <a:tab pos="253365" algn="l"/>
                        </a:tabLst>
                      </a:pPr>
                      <a:r>
                        <a:rPr lang="ru-RU" sz="900" spc="-5">
                          <a:solidFill>
                            <a:schemeClr val="tx1"/>
                          </a:solidFill>
                          <a:effectLst/>
                        </a:rPr>
                        <a:t>Продолжительность выполнения</a:t>
                      </a:r>
                      <a:r>
                        <a:rPr lang="ru-RU" sz="900" spc="-30">
                          <a:solidFill>
                            <a:schemeClr val="tx1"/>
                          </a:solidFill>
                          <a:effectLst/>
                        </a:rPr>
                        <a:t> </a:t>
                      </a:r>
                      <a:r>
                        <a:rPr lang="ru-RU" sz="900" spc="-5">
                          <a:solidFill>
                            <a:schemeClr val="tx1"/>
                          </a:solidFill>
                          <a:effectLst/>
                        </a:rPr>
                        <a:t>элементов</a:t>
                      </a:r>
                      <a:r>
                        <a:rPr lang="ru-RU" sz="900" spc="-30">
                          <a:solidFill>
                            <a:schemeClr val="tx1"/>
                          </a:solidFill>
                          <a:effectLst/>
                        </a:rPr>
                        <a:t> </a:t>
                      </a:r>
                      <a:r>
                        <a:rPr lang="ru-RU" sz="900" spc="-5">
                          <a:solidFill>
                            <a:schemeClr val="tx1"/>
                          </a:solidFill>
                          <a:effectLst/>
                        </a:rPr>
                        <a:t>или</a:t>
                      </a:r>
                      <a:r>
                        <a:rPr lang="ru-RU" sz="900" spc="-25">
                          <a:solidFill>
                            <a:schemeClr val="tx1"/>
                          </a:solidFill>
                          <a:effectLst/>
                        </a:rPr>
                        <a:t> </a:t>
                      </a:r>
                      <a:r>
                        <a:rPr lang="ru-RU" sz="900" spc="-5">
                          <a:solidFill>
                            <a:schemeClr val="tx1"/>
                          </a:solidFill>
                          <a:effectLst/>
                        </a:rPr>
                        <a:t>повторяющихся</a:t>
                      </a:r>
                      <a:r>
                        <a:rPr lang="ru-RU" sz="900" spc="-30">
                          <a:solidFill>
                            <a:schemeClr val="tx1"/>
                          </a:solidFill>
                          <a:effectLst/>
                        </a:rPr>
                        <a:t> </a:t>
                      </a:r>
                      <a:r>
                        <a:rPr lang="ru-RU" sz="900" spc="-5">
                          <a:solidFill>
                            <a:schemeClr val="tx1"/>
                          </a:solidFill>
                          <a:effectLst/>
                        </a:rPr>
                        <a:t>заданий</a:t>
                      </a:r>
                      <a:r>
                        <a:rPr lang="ru-RU" sz="900" spc="-35">
                          <a:solidFill>
                            <a:schemeClr val="tx1"/>
                          </a:solidFill>
                          <a:effectLst/>
                        </a:rPr>
                        <a:t> </a:t>
                      </a:r>
                      <a:r>
                        <a:rPr lang="ru-RU" sz="900" spc="-5">
                          <a:solidFill>
                            <a:schemeClr val="tx1"/>
                          </a:solidFill>
                          <a:effectLst/>
                        </a:rPr>
                        <a:t>(операций)</a:t>
                      </a:r>
                      <a:r>
                        <a:rPr lang="ru-RU" sz="900" spc="-40">
                          <a:solidFill>
                            <a:schemeClr val="tx1"/>
                          </a:solidFill>
                          <a:effectLst/>
                        </a:rPr>
                        <a:t> </a:t>
                      </a:r>
                      <a:r>
                        <a:rPr lang="ru-RU" sz="900" spc="-5">
                          <a:solidFill>
                            <a:schemeClr val="tx1"/>
                          </a:solidFill>
                          <a:effectLst/>
                        </a:rPr>
                        <a:t>в</a:t>
                      </a:r>
                      <a:r>
                        <a:rPr lang="ru-RU" sz="900" spc="-40">
                          <a:solidFill>
                            <a:schemeClr val="tx1"/>
                          </a:solidFill>
                          <a:effectLst/>
                        </a:rPr>
                        <a:t> </a:t>
                      </a:r>
                      <a:r>
                        <a:rPr lang="ru-RU" sz="900" spc="-5">
                          <a:solidFill>
                            <a:schemeClr val="tx1"/>
                          </a:solidFill>
                          <a:effectLst/>
                        </a:rPr>
                        <a:t>сек.</a:t>
                      </a:r>
                      <a:endParaRPr lang="ru-RU" sz="900" spc="-5">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rowSpan="2" gridSpan="2">
                  <a:txBody>
                    <a:bodyPr/>
                    <a:lstStyle/>
                    <a:p>
                      <a:pPr>
                        <a:spcBef>
                          <a:spcPts val="30"/>
                        </a:spcBef>
                        <a:spcAft>
                          <a:spcPts val="0"/>
                        </a:spcAft>
                      </a:pPr>
                      <a:r>
                        <a:rPr lang="ru-RU" sz="900" dirty="0">
                          <a:solidFill>
                            <a:schemeClr val="tx1"/>
                          </a:solidFill>
                          <a:effectLst/>
                        </a:rPr>
                        <a:t> </a:t>
                      </a:r>
                    </a:p>
                    <a:p>
                      <a:pPr marL="1029335" marR="1017905" algn="ctr">
                        <a:spcAft>
                          <a:spcPts val="0"/>
                        </a:spcAft>
                      </a:pPr>
                      <a:r>
                        <a:rPr lang="ru-RU" sz="900" dirty="0">
                          <a:solidFill>
                            <a:schemeClr val="tx1"/>
                          </a:solidFill>
                          <a:effectLst/>
                        </a:rPr>
                        <a:t>Более</a:t>
                      </a:r>
                      <a:r>
                        <a:rPr lang="ru-RU" sz="900" spc="5" dirty="0">
                          <a:solidFill>
                            <a:schemeClr val="tx1"/>
                          </a:solidFill>
                          <a:effectLst/>
                        </a:rPr>
                        <a:t> </a:t>
                      </a:r>
                      <a:r>
                        <a:rPr lang="ru-RU" sz="900" dirty="0">
                          <a:solidFill>
                            <a:schemeClr val="tx1"/>
                          </a:solidFill>
                          <a:effectLst/>
                        </a:rPr>
                        <a:t>10</a:t>
                      </a:r>
                    </a:p>
                    <a:p>
                      <a:pPr marL="1029335" marR="1017905" algn="ctr">
                        <a:lnSpc>
                          <a:spcPts val="1035"/>
                        </a:lnSpc>
                        <a:spcBef>
                          <a:spcPts val="150"/>
                        </a:spcBef>
                        <a:spcAft>
                          <a:spcPts val="0"/>
                        </a:spcAft>
                      </a:pPr>
                      <a:r>
                        <a:rPr lang="ru-RU" sz="900" dirty="0">
                          <a:solidFill>
                            <a:schemeClr val="tx1"/>
                          </a:solidFill>
                          <a:effectLst/>
                        </a:rPr>
                        <a:t>Более 100</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rowSpan="2" hMerge="1">
                  <a:txBody>
                    <a:bodyPr/>
                    <a:lstStyle/>
                    <a:p>
                      <a:endParaRPr lang="ru-RU"/>
                    </a:p>
                  </a:txBody>
                  <a:tcPr/>
                </a:tc>
                <a:tc gridSpan="2">
                  <a:txBody>
                    <a:bodyPr/>
                    <a:lstStyle/>
                    <a:p>
                      <a:pPr>
                        <a:spcBef>
                          <a:spcPts val="30"/>
                        </a:spcBef>
                        <a:spcAft>
                          <a:spcPts val="0"/>
                        </a:spcAft>
                      </a:pPr>
                      <a:r>
                        <a:rPr lang="ru-RU" sz="900" dirty="0">
                          <a:solidFill>
                            <a:schemeClr val="tx1"/>
                          </a:solidFill>
                          <a:effectLst/>
                        </a:rPr>
                        <a:t> </a:t>
                      </a:r>
                    </a:p>
                    <a:p>
                      <a:pPr marL="1099185" marR="1087755" algn="ctr">
                        <a:lnSpc>
                          <a:spcPts val="1035"/>
                        </a:lnSpc>
                        <a:spcAft>
                          <a:spcPts val="0"/>
                        </a:spcAft>
                      </a:pPr>
                      <a:r>
                        <a:rPr lang="ru-RU" sz="900" dirty="0">
                          <a:solidFill>
                            <a:schemeClr val="tx1"/>
                          </a:solidFill>
                          <a:effectLst/>
                        </a:rPr>
                        <a:t>От 9 до</a:t>
                      </a:r>
                      <a:r>
                        <a:rPr lang="ru-RU" sz="900" spc="5" dirty="0">
                          <a:solidFill>
                            <a:schemeClr val="tx1"/>
                          </a:solidFill>
                          <a:effectLst/>
                        </a:rPr>
                        <a:t> </a:t>
                      </a:r>
                      <a:r>
                        <a:rPr lang="ru-RU" sz="900" dirty="0">
                          <a:solidFill>
                            <a:schemeClr val="tx1"/>
                          </a:solidFill>
                          <a:effectLst/>
                        </a:rPr>
                        <a:t>6</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3656565699"/>
                  </a:ext>
                </a:extLst>
              </a:tr>
              <a:tr h="413902">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a:txBody>
                    <a:bodyPr/>
                    <a:lstStyle/>
                    <a:p>
                      <a:pPr marL="1099185" marR="1087755" algn="ctr">
                        <a:lnSpc>
                          <a:spcPts val="1035"/>
                        </a:lnSpc>
                        <a:spcBef>
                          <a:spcPts val="50"/>
                        </a:spcBef>
                        <a:spcAft>
                          <a:spcPts val="0"/>
                        </a:spcAft>
                      </a:pPr>
                      <a:r>
                        <a:rPr lang="ru-RU" sz="900">
                          <a:solidFill>
                            <a:schemeClr val="tx1"/>
                          </a:solidFill>
                          <a:effectLst/>
                        </a:rPr>
                        <a:t>От</a:t>
                      </a:r>
                      <a:r>
                        <a:rPr lang="ru-RU" sz="900" spc="-5">
                          <a:solidFill>
                            <a:schemeClr val="tx1"/>
                          </a:solidFill>
                          <a:effectLst/>
                        </a:rPr>
                        <a:t> </a:t>
                      </a:r>
                      <a:r>
                        <a:rPr lang="ru-RU" sz="900">
                          <a:solidFill>
                            <a:schemeClr val="tx1"/>
                          </a:solidFill>
                          <a:effectLst/>
                        </a:rPr>
                        <a:t>100</a:t>
                      </a:r>
                      <a:r>
                        <a:rPr lang="ru-RU" sz="900" spc="-20">
                          <a:solidFill>
                            <a:schemeClr val="tx1"/>
                          </a:solidFill>
                          <a:effectLst/>
                        </a:rPr>
                        <a:t> </a:t>
                      </a:r>
                      <a:r>
                        <a:rPr lang="ru-RU" sz="900">
                          <a:solidFill>
                            <a:schemeClr val="tx1"/>
                          </a:solidFill>
                          <a:effectLst/>
                        </a:rPr>
                        <a:t>до</a:t>
                      </a:r>
                      <a:r>
                        <a:rPr lang="ru-RU" sz="900" spc="5">
                          <a:solidFill>
                            <a:schemeClr val="tx1"/>
                          </a:solidFill>
                          <a:effectLst/>
                        </a:rPr>
                        <a:t> </a:t>
                      </a:r>
                      <a:r>
                        <a:rPr lang="ru-RU" sz="900">
                          <a:solidFill>
                            <a:schemeClr val="tx1"/>
                          </a:solidFill>
                          <a:effectLst/>
                        </a:rPr>
                        <a:t>25</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344698381"/>
                  </a:ext>
                </a:extLst>
              </a:tr>
              <a:tr h="170082">
                <a:tc rowSpan="3">
                  <a:txBody>
                    <a:bodyPr/>
                    <a:lstStyle/>
                    <a:p>
                      <a:pPr marL="342900" lvl="0" indent="-342900">
                        <a:spcBef>
                          <a:spcPts val="50"/>
                        </a:spcBef>
                        <a:spcAft>
                          <a:spcPts val="0"/>
                        </a:spcAft>
                        <a:buClr>
                          <a:srgbClr val="464C54"/>
                        </a:buClr>
                        <a:buSzPts val="1000"/>
                        <a:buFont typeface="Microsoft Sans Serif" panose="020B0604020202020204" pitchFamily="34" charset="0"/>
                        <a:buAutoNum type="arabicPeriod" startAt="8"/>
                        <a:tabLst>
                          <a:tab pos="149225" algn="l"/>
                        </a:tabLst>
                      </a:pPr>
                      <a:r>
                        <a:rPr lang="ru-RU" sz="900" spc="-5" dirty="0">
                          <a:solidFill>
                            <a:schemeClr val="tx1"/>
                          </a:solidFill>
                          <a:effectLst/>
                        </a:rPr>
                        <a:t>Сенсорные</a:t>
                      </a:r>
                      <a:r>
                        <a:rPr lang="ru-RU" sz="900" spc="100" dirty="0">
                          <a:solidFill>
                            <a:schemeClr val="tx1"/>
                          </a:solidFill>
                          <a:effectLst/>
                        </a:rPr>
                        <a:t> </a:t>
                      </a:r>
                      <a:r>
                        <a:rPr lang="ru-RU" sz="900" spc="-5" dirty="0">
                          <a:solidFill>
                            <a:schemeClr val="tx1"/>
                          </a:solidFill>
                          <a:effectLst/>
                        </a:rPr>
                        <a:t>нагрузки</a:t>
                      </a:r>
                    </a:p>
                    <a:p>
                      <a:pPr marL="742950" lvl="1" indent="-285750">
                        <a:spcBef>
                          <a:spcPts val="150"/>
                        </a:spcBef>
                        <a:spcAft>
                          <a:spcPts val="0"/>
                        </a:spcAft>
                        <a:buClr>
                          <a:srgbClr val="464C54"/>
                        </a:buClr>
                        <a:buSzPts val="1000"/>
                        <a:buFont typeface="Microsoft Sans Serif" panose="020B0604020202020204" pitchFamily="34" charset="0"/>
                        <a:buAutoNum type="arabicPeriod"/>
                        <a:tabLst>
                          <a:tab pos="253365" algn="l"/>
                        </a:tabLst>
                      </a:pPr>
                      <a:r>
                        <a:rPr lang="ru-RU" sz="900" spc="-5" dirty="0">
                          <a:solidFill>
                            <a:schemeClr val="tx1"/>
                          </a:solidFill>
                          <a:effectLst/>
                        </a:rPr>
                        <a:t>Длительность</a:t>
                      </a:r>
                      <a:r>
                        <a:rPr lang="ru-RU" sz="900" spc="-10" dirty="0">
                          <a:solidFill>
                            <a:schemeClr val="tx1"/>
                          </a:solidFill>
                          <a:effectLst/>
                        </a:rPr>
                        <a:t> </a:t>
                      </a:r>
                      <a:r>
                        <a:rPr lang="ru-RU" sz="900" spc="-5" dirty="0">
                          <a:solidFill>
                            <a:schemeClr val="tx1"/>
                          </a:solidFill>
                          <a:effectLst/>
                        </a:rPr>
                        <a:t>сосредоточенного</a:t>
                      </a:r>
                      <a:r>
                        <a:rPr lang="ru-RU" sz="900" spc="-55" dirty="0">
                          <a:solidFill>
                            <a:schemeClr val="tx1"/>
                          </a:solidFill>
                          <a:effectLst/>
                        </a:rPr>
                        <a:t> </a:t>
                      </a:r>
                      <a:r>
                        <a:rPr lang="ru-RU" sz="900" spc="-5" dirty="0">
                          <a:solidFill>
                            <a:schemeClr val="tx1"/>
                          </a:solidFill>
                          <a:effectLst/>
                        </a:rPr>
                        <a:t>наблюдения</a:t>
                      </a:r>
                      <a:r>
                        <a:rPr lang="ru-RU" sz="900" spc="-35" dirty="0">
                          <a:solidFill>
                            <a:schemeClr val="tx1"/>
                          </a:solidFill>
                          <a:effectLst/>
                        </a:rPr>
                        <a:t> </a:t>
                      </a:r>
                      <a:r>
                        <a:rPr lang="ru-RU" sz="900" spc="-5" dirty="0">
                          <a:solidFill>
                            <a:schemeClr val="tx1"/>
                          </a:solidFill>
                          <a:effectLst/>
                        </a:rPr>
                        <a:t>(%</a:t>
                      </a:r>
                      <a:r>
                        <a:rPr lang="ru-RU" sz="900" spc="-55" dirty="0">
                          <a:solidFill>
                            <a:schemeClr val="tx1"/>
                          </a:solidFill>
                          <a:effectLst/>
                        </a:rPr>
                        <a:t> </a:t>
                      </a:r>
                      <a:r>
                        <a:rPr lang="ru-RU" sz="900" spc="-5" dirty="0">
                          <a:solidFill>
                            <a:schemeClr val="tx1"/>
                          </a:solidFill>
                          <a:effectLst/>
                        </a:rPr>
                        <a:t>от</a:t>
                      </a:r>
                      <a:r>
                        <a:rPr lang="ru-RU" sz="900" spc="-45" dirty="0">
                          <a:solidFill>
                            <a:schemeClr val="tx1"/>
                          </a:solidFill>
                          <a:effectLst/>
                        </a:rPr>
                        <a:t> </a:t>
                      </a:r>
                      <a:r>
                        <a:rPr lang="ru-RU" sz="900" spc="-5" dirty="0">
                          <a:solidFill>
                            <a:schemeClr val="tx1"/>
                          </a:solidFill>
                          <a:effectLst/>
                        </a:rPr>
                        <a:t>времени</a:t>
                      </a:r>
                      <a:r>
                        <a:rPr lang="ru-RU" sz="900" spc="-50" dirty="0">
                          <a:solidFill>
                            <a:schemeClr val="tx1"/>
                          </a:solidFill>
                          <a:effectLst/>
                        </a:rPr>
                        <a:t> </a:t>
                      </a:r>
                      <a:r>
                        <a:rPr lang="ru-RU" sz="900" spc="-5" dirty="0">
                          <a:solidFill>
                            <a:schemeClr val="tx1"/>
                          </a:solidFill>
                          <a:effectLst/>
                        </a:rPr>
                        <a:t>смены)</a:t>
                      </a:r>
                    </a:p>
                    <a:p>
                      <a:pPr marL="742950" lvl="1" indent="-285750">
                        <a:spcBef>
                          <a:spcPts val="980"/>
                        </a:spcBef>
                        <a:spcAft>
                          <a:spcPts val="0"/>
                        </a:spcAft>
                        <a:buClr>
                          <a:srgbClr val="464C54"/>
                        </a:buClr>
                        <a:buSzPts val="1000"/>
                        <a:buFont typeface="Microsoft Sans Serif" panose="020B0604020202020204" pitchFamily="34" charset="0"/>
                        <a:buAutoNum type="arabicPeriod"/>
                        <a:tabLst>
                          <a:tab pos="253365" algn="l"/>
                        </a:tabLst>
                      </a:pPr>
                      <a:r>
                        <a:rPr lang="ru-RU" sz="900" spc="-5" dirty="0">
                          <a:solidFill>
                            <a:schemeClr val="tx1"/>
                          </a:solidFill>
                          <a:effectLst/>
                        </a:rPr>
                        <a:t>Плотность</a:t>
                      </a:r>
                      <a:r>
                        <a:rPr lang="ru-RU" sz="900" spc="-20" dirty="0">
                          <a:solidFill>
                            <a:schemeClr val="tx1"/>
                          </a:solidFill>
                          <a:effectLst/>
                        </a:rPr>
                        <a:t> </a:t>
                      </a:r>
                      <a:r>
                        <a:rPr lang="ru-RU" sz="900" spc="-5" dirty="0">
                          <a:solidFill>
                            <a:schemeClr val="tx1"/>
                          </a:solidFill>
                          <a:effectLst/>
                        </a:rPr>
                        <a:t>сигналов</a:t>
                      </a:r>
                      <a:r>
                        <a:rPr lang="ru-RU" sz="900" spc="-20" dirty="0">
                          <a:solidFill>
                            <a:schemeClr val="tx1"/>
                          </a:solidFill>
                          <a:effectLst/>
                        </a:rPr>
                        <a:t> </a:t>
                      </a:r>
                      <a:r>
                        <a:rPr lang="ru-RU" sz="900" spc="-5" dirty="0">
                          <a:solidFill>
                            <a:schemeClr val="tx1"/>
                          </a:solidFill>
                          <a:effectLst/>
                        </a:rPr>
                        <a:t>(световых,</a:t>
                      </a:r>
                      <a:r>
                        <a:rPr lang="ru-RU" sz="900" spc="-35" dirty="0">
                          <a:solidFill>
                            <a:schemeClr val="tx1"/>
                          </a:solidFill>
                          <a:effectLst/>
                        </a:rPr>
                        <a:t> </a:t>
                      </a:r>
                      <a:r>
                        <a:rPr lang="ru-RU" sz="900" spc="-5" dirty="0">
                          <a:solidFill>
                            <a:schemeClr val="tx1"/>
                          </a:solidFill>
                          <a:effectLst/>
                        </a:rPr>
                        <a:t>звуковых)</a:t>
                      </a:r>
                      <a:r>
                        <a:rPr lang="ru-RU" sz="900" spc="5" dirty="0">
                          <a:solidFill>
                            <a:schemeClr val="tx1"/>
                          </a:solidFill>
                          <a:effectLst/>
                        </a:rPr>
                        <a:t> </a:t>
                      </a:r>
                      <a:r>
                        <a:rPr lang="ru-RU" sz="900" spc="-5" dirty="0">
                          <a:solidFill>
                            <a:schemeClr val="tx1"/>
                          </a:solidFill>
                          <a:effectLst/>
                        </a:rPr>
                        <a:t>в</a:t>
                      </a:r>
                      <a:r>
                        <a:rPr lang="ru-RU" sz="900" spc="-40" dirty="0">
                          <a:solidFill>
                            <a:schemeClr val="tx1"/>
                          </a:solidFill>
                          <a:effectLst/>
                        </a:rPr>
                        <a:t> </a:t>
                      </a:r>
                      <a:r>
                        <a:rPr lang="ru-RU" sz="900" spc="-5" dirty="0">
                          <a:solidFill>
                            <a:schemeClr val="tx1"/>
                          </a:solidFill>
                          <a:effectLst/>
                        </a:rPr>
                        <a:t>среднем</a:t>
                      </a:r>
                      <a:r>
                        <a:rPr lang="ru-RU" sz="900" spc="-40" dirty="0">
                          <a:solidFill>
                            <a:schemeClr val="tx1"/>
                          </a:solidFill>
                          <a:effectLst/>
                        </a:rPr>
                        <a:t> </a:t>
                      </a:r>
                      <a:r>
                        <a:rPr lang="ru-RU" sz="900" spc="-5" dirty="0">
                          <a:solidFill>
                            <a:schemeClr val="tx1"/>
                          </a:solidFill>
                          <a:effectLst/>
                        </a:rPr>
                        <a:t>за</a:t>
                      </a:r>
                      <a:r>
                        <a:rPr lang="ru-RU" sz="900" spc="-35" dirty="0">
                          <a:solidFill>
                            <a:schemeClr val="tx1"/>
                          </a:solidFill>
                          <a:effectLst/>
                        </a:rPr>
                        <a:t> </a:t>
                      </a:r>
                      <a:r>
                        <a:rPr lang="ru-RU" sz="900" spc="-5" dirty="0">
                          <a:solidFill>
                            <a:schemeClr val="tx1"/>
                          </a:solidFill>
                          <a:effectLst/>
                        </a:rPr>
                        <a:t>час</a:t>
                      </a:r>
                      <a:r>
                        <a:rPr lang="ru-RU" sz="900" spc="-35" dirty="0">
                          <a:solidFill>
                            <a:schemeClr val="tx1"/>
                          </a:solidFill>
                          <a:effectLst/>
                        </a:rPr>
                        <a:t> </a:t>
                      </a:r>
                      <a:r>
                        <a:rPr lang="ru-RU" sz="900" spc="-5" dirty="0">
                          <a:solidFill>
                            <a:schemeClr val="tx1"/>
                          </a:solidFill>
                          <a:effectLst/>
                        </a:rPr>
                        <a:t>работы</a:t>
                      </a:r>
                    </a:p>
                    <a:p>
                      <a:pPr marL="742950" lvl="1" indent="-285750">
                        <a:lnSpc>
                          <a:spcPts val="1055"/>
                        </a:lnSpc>
                        <a:spcBef>
                          <a:spcPts val="975"/>
                        </a:spcBef>
                        <a:spcAft>
                          <a:spcPts val="0"/>
                        </a:spcAft>
                        <a:buClr>
                          <a:srgbClr val="464C54"/>
                        </a:buClr>
                        <a:buSzPts val="1000"/>
                        <a:buFont typeface="Microsoft Sans Serif" panose="020B0604020202020204" pitchFamily="34" charset="0"/>
                        <a:buAutoNum type="arabicPeriod"/>
                        <a:tabLst>
                          <a:tab pos="253365" algn="l"/>
                        </a:tabLst>
                      </a:pPr>
                      <a:r>
                        <a:rPr lang="ru-RU" sz="900" spc="-5" dirty="0">
                          <a:solidFill>
                            <a:schemeClr val="tx1"/>
                          </a:solidFill>
                          <a:effectLst/>
                        </a:rPr>
                        <a:t>Число</a:t>
                      </a:r>
                      <a:r>
                        <a:rPr lang="ru-RU" sz="900" spc="-30" dirty="0">
                          <a:solidFill>
                            <a:schemeClr val="tx1"/>
                          </a:solidFill>
                          <a:effectLst/>
                        </a:rPr>
                        <a:t> </a:t>
                      </a:r>
                      <a:r>
                        <a:rPr lang="ru-RU" sz="900" spc="-5" dirty="0">
                          <a:solidFill>
                            <a:schemeClr val="tx1"/>
                          </a:solidFill>
                          <a:effectLst/>
                        </a:rPr>
                        <a:t>объектов</a:t>
                      </a:r>
                      <a:r>
                        <a:rPr lang="ru-RU" sz="900" spc="-40" dirty="0">
                          <a:solidFill>
                            <a:schemeClr val="tx1"/>
                          </a:solidFill>
                          <a:effectLst/>
                        </a:rPr>
                        <a:t> </a:t>
                      </a:r>
                      <a:r>
                        <a:rPr lang="ru-RU" sz="900" spc="-5" dirty="0">
                          <a:solidFill>
                            <a:schemeClr val="tx1"/>
                          </a:solidFill>
                          <a:effectLst/>
                        </a:rPr>
                        <a:t>наблюдения</a:t>
                      </a:r>
                      <a:endParaRPr lang="ru-RU" sz="900" spc="-5"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rowSpan="3" gridSpan="2">
                  <a:txBody>
                    <a:bodyPr/>
                    <a:lstStyle/>
                    <a:p>
                      <a:pPr>
                        <a:spcAft>
                          <a:spcPts val="0"/>
                        </a:spcAft>
                      </a:pPr>
                      <a:r>
                        <a:rPr lang="ru-RU" sz="900">
                          <a:solidFill>
                            <a:schemeClr val="tx1"/>
                          </a:solidFill>
                          <a:effectLst/>
                        </a:rPr>
                        <a:t> </a:t>
                      </a:r>
                    </a:p>
                    <a:p>
                      <a:pPr marL="1029335" marR="1017905" algn="ctr">
                        <a:spcBef>
                          <a:spcPts val="895"/>
                        </a:spcBef>
                        <a:spcAft>
                          <a:spcPts val="0"/>
                        </a:spcAft>
                      </a:pPr>
                      <a:r>
                        <a:rPr lang="ru-RU" sz="900">
                          <a:solidFill>
                            <a:schemeClr val="tx1"/>
                          </a:solidFill>
                          <a:effectLst/>
                        </a:rPr>
                        <a:t>До</a:t>
                      </a:r>
                      <a:r>
                        <a:rPr lang="ru-RU" sz="900" spc="15">
                          <a:solidFill>
                            <a:schemeClr val="tx1"/>
                          </a:solidFill>
                          <a:effectLst/>
                        </a:rPr>
                        <a:t> </a:t>
                      </a:r>
                      <a:r>
                        <a:rPr lang="ru-RU" sz="900">
                          <a:solidFill>
                            <a:schemeClr val="tx1"/>
                          </a:solidFill>
                          <a:effectLst/>
                        </a:rPr>
                        <a:t>25</a:t>
                      </a:r>
                    </a:p>
                    <a:p>
                      <a:pPr marL="1029335" marR="1017905" algn="ctr">
                        <a:spcBef>
                          <a:spcPts val="975"/>
                        </a:spcBef>
                        <a:spcAft>
                          <a:spcPts val="0"/>
                        </a:spcAft>
                      </a:pPr>
                      <a:r>
                        <a:rPr lang="ru-RU" sz="900">
                          <a:solidFill>
                            <a:schemeClr val="tx1"/>
                          </a:solidFill>
                          <a:effectLst/>
                        </a:rPr>
                        <a:t>До</a:t>
                      </a:r>
                      <a:r>
                        <a:rPr lang="ru-RU" sz="900" spc="15">
                          <a:solidFill>
                            <a:schemeClr val="tx1"/>
                          </a:solidFill>
                          <a:effectLst/>
                        </a:rPr>
                        <a:t> </a:t>
                      </a:r>
                      <a:r>
                        <a:rPr lang="ru-RU" sz="900">
                          <a:solidFill>
                            <a:schemeClr val="tx1"/>
                          </a:solidFill>
                          <a:effectLst/>
                        </a:rPr>
                        <a:t>75</a:t>
                      </a:r>
                    </a:p>
                    <a:p>
                      <a:pPr marL="1029335" marR="1017905" algn="ctr">
                        <a:lnSpc>
                          <a:spcPts val="1030"/>
                        </a:lnSpc>
                        <a:spcBef>
                          <a:spcPts val="175"/>
                        </a:spcBef>
                        <a:spcAft>
                          <a:spcPts val="0"/>
                        </a:spcAft>
                      </a:pPr>
                      <a:r>
                        <a:rPr lang="ru-RU" sz="900">
                          <a:solidFill>
                            <a:schemeClr val="tx1"/>
                          </a:solidFill>
                          <a:effectLst/>
                        </a:rPr>
                        <a:t>До</a:t>
                      </a:r>
                      <a:r>
                        <a:rPr lang="ru-RU" sz="900" spc="-45">
                          <a:solidFill>
                            <a:schemeClr val="tx1"/>
                          </a:solidFill>
                          <a:effectLst/>
                        </a:rPr>
                        <a:t> </a:t>
                      </a:r>
                      <a:r>
                        <a:rPr lang="ru-RU" sz="900">
                          <a:solidFill>
                            <a:schemeClr val="tx1"/>
                          </a:solidFill>
                          <a:effectLst/>
                        </a:rPr>
                        <a:t>5</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rowSpan="3" hMerge="1">
                  <a:txBody>
                    <a:bodyPr/>
                    <a:lstStyle/>
                    <a:p>
                      <a:endParaRPr lang="ru-RU"/>
                    </a:p>
                  </a:txBody>
                  <a:tcPr/>
                </a:tc>
                <a:tc gridSpan="2">
                  <a:txBody>
                    <a:bodyPr/>
                    <a:lstStyle/>
                    <a:p>
                      <a:pPr>
                        <a:spcAft>
                          <a:spcPts val="0"/>
                        </a:spcAft>
                      </a:pPr>
                      <a:r>
                        <a:rPr lang="ru-RU" sz="900" dirty="0">
                          <a:solidFill>
                            <a:schemeClr val="tx1"/>
                          </a:solidFill>
                          <a:effectLst/>
                        </a:rPr>
                        <a:t> </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2318318404"/>
                  </a:ext>
                </a:extLst>
              </a:tr>
              <a:tr h="288995">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a:txBody>
                    <a:bodyPr/>
                    <a:lstStyle/>
                    <a:p>
                      <a:pPr marL="1099185" marR="1087755" algn="ctr">
                        <a:lnSpc>
                          <a:spcPts val="1035"/>
                        </a:lnSpc>
                        <a:spcBef>
                          <a:spcPts val="875"/>
                        </a:spcBef>
                        <a:spcAft>
                          <a:spcPts val="0"/>
                        </a:spcAft>
                      </a:pPr>
                      <a:r>
                        <a:rPr lang="ru-RU" sz="900">
                          <a:solidFill>
                            <a:schemeClr val="tx1"/>
                          </a:solidFill>
                          <a:effectLst/>
                        </a:rPr>
                        <a:t>От 26</a:t>
                      </a:r>
                      <a:r>
                        <a:rPr lang="ru-RU" sz="900" spc="-5">
                          <a:solidFill>
                            <a:schemeClr val="tx1"/>
                          </a:solidFill>
                          <a:effectLst/>
                        </a:rPr>
                        <a:t> </a:t>
                      </a:r>
                      <a:r>
                        <a:rPr lang="ru-RU" sz="900">
                          <a:solidFill>
                            <a:schemeClr val="tx1"/>
                          </a:solidFill>
                          <a:effectLst/>
                        </a:rPr>
                        <a:t>до 50</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3125434138"/>
                  </a:ext>
                </a:extLst>
              </a:tr>
              <a:tr h="745380">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a:txBody>
                    <a:bodyPr/>
                    <a:lstStyle/>
                    <a:p>
                      <a:pPr marL="1099185" marR="1087755" algn="ctr">
                        <a:spcBef>
                          <a:spcPts val="875"/>
                        </a:spcBef>
                        <a:spcAft>
                          <a:spcPts val="0"/>
                        </a:spcAft>
                      </a:pPr>
                      <a:r>
                        <a:rPr lang="ru-RU" sz="900" dirty="0">
                          <a:solidFill>
                            <a:schemeClr val="tx1"/>
                          </a:solidFill>
                          <a:effectLst/>
                        </a:rPr>
                        <a:t>От</a:t>
                      </a:r>
                      <a:r>
                        <a:rPr lang="ru-RU" sz="900" spc="-5" dirty="0">
                          <a:solidFill>
                            <a:schemeClr val="tx1"/>
                          </a:solidFill>
                          <a:effectLst/>
                        </a:rPr>
                        <a:t> </a:t>
                      </a:r>
                      <a:r>
                        <a:rPr lang="ru-RU" sz="900" dirty="0">
                          <a:solidFill>
                            <a:schemeClr val="tx1"/>
                          </a:solidFill>
                          <a:effectLst/>
                        </a:rPr>
                        <a:t>76</a:t>
                      </a:r>
                      <a:r>
                        <a:rPr lang="ru-RU" sz="900" spc="-5" dirty="0">
                          <a:solidFill>
                            <a:schemeClr val="tx1"/>
                          </a:solidFill>
                          <a:effectLst/>
                        </a:rPr>
                        <a:t> </a:t>
                      </a:r>
                      <a:r>
                        <a:rPr lang="ru-RU" sz="900" dirty="0">
                          <a:solidFill>
                            <a:schemeClr val="tx1"/>
                          </a:solidFill>
                          <a:effectLst/>
                        </a:rPr>
                        <a:t>до</a:t>
                      </a:r>
                      <a:r>
                        <a:rPr lang="ru-RU" sz="900" spc="-5" dirty="0">
                          <a:solidFill>
                            <a:schemeClr val="tx1"/>
                          </a:solidFill>
                          <a:effectLst/>
                        </a:rPr>
                        <a:t> </a:t>
                      </a:r>
                      <a:r>
                        <a:rPr lang="ru-RU" sz="900" dirty="0">
                          <a:solidFill>
                            <a:schemeClr val="tx1"/>
                          </a:solidFill>
                          <a:effectLst/>
                        </a:rPr>
                        <a:t>175</a:t>
                      </a:r>
                    </a:p>
                    <a:p>
                      <a:pPr marL="1099185" marR="1087755" algn="ctr">
                        <a:lnSpc>
                          <a:spcPts val="1030"/>
                        </a:lnSpc>
                        <a:spcBef>
                          <a:spcPts val="175"/>
                        </a:spcBef>
                        <a:spcAft>
                          <a:spcPts val="0"/>
                        </a:spcAft>
                      </a:pPr>
                      <a:r>
                        <a:rPr lang="ru-RU" sz="900" dirty="0">
                          <a:solidFill>
                            <a:schemeClr val="tx1"/>
                          </a:solidFill>
                          <a:effectLst/>
                        </a:rPr>
                        <a:t>От 6 до 10</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2004875688"/>
                  </a:ext>
                </a:extLst>
              </a:tr>
              <a:tr h="170082">
                <a:tc rowSpan="3">
                  <a:txBody>
                    <a:bodyPr/>
                    <a:lstStyle/>
                    <a:p>
                      <a:pPr marL="342900" lvl="0" indent="-342900">
                        <a:spcBef>
                          <a:spcPts val="50"/>
                        </a:spcBef>
                        <a:spcAft>
                          <a:spcPts val="0"/>
                        </a:spcAft>
                        <a:buClr>
                          <a:srgbClr val="464C54"/>
                        </a:buClr>
                        <a:buSzPts val="1000"/>
                        <a:buFont typeface="Microsoft Sans Serif" panose="020B0604020202020204" pitchFamily="34" charset="0"/>
                        <a:buAutoNum type="arabicPeriod" startAt="9"/>
                        <a:tabLst>
                          <a:tab pos="149225" algn="l"/>
                        </a:tabLst>
                      </a:pPr>
                      <a:r>
                        <a:rPr lang="ru-RU" sz="900" spc="-5">
                          <a:solidFill>
                            <a:schemeClr val="tx1"/>
                          </a:solidFill>
                          <a:effectLst/>
                        </a:rPr>
                        <a:t>Режим</a:t>
                      </a:r>
                      <a:r>
                        <a:rPr lang="ru-RU" sz="900" spc="-45">
                          <a:solidFill>
                            <a:schemeClr val="tx1"/>
                          </a:solidFill>
                          <a:effectLst/>
                        </a:rPr>
                        <a:t> </a:t>
                      </a:r>
                      <a:r>
                        <a:rPr lang="ru-RU" sz="900" spc="-5">
                          <a:solidFill>
                            <a:schemeClr val="tx1"/>
                          </a:solidFill>
                          <a:effectLst/>
                        </a:rPr>
                        <a:t>работы</a:t>
                      </a:r>
                    </a:p>
                    <a:p>
                      <a:pPr marL="742950" lvl="1" indent="-285750">
                        <a:spcBef>
                          <a:spcPts val="150"/>
                        </a:spcBef>
                        <a:spcAft>
                          <a:spcPts val="0"/>
                        </a:spcAft>
                        <a:buClr>
                          <a:srgbClr val="464C54"/>
                        </a:buClr>
                        <a:buSzPts val="1000"/>
                        <a:buFont typeface="Microsoft Sans Serif" panose="020B0604020202020204" pitchFamily="34" charset="0"/>
                        <a:buAutoNum type="arabicPeriod"/>
                        <a:tabLst>
                          <a:tab pos="253365" algn="l"/>
                        </a:tabLst>
                      </a:pPr>
                      <a:r>
                        <a:rPr lang="ru-RU" sz="900" spc="-5">
                          <a:solidFill>
                            <a:schemeClr val="tx1"/>
                          </a:solidFill>
                          <a:effectLst/>
                        </a:rPr>
                        <a:t>Фактическая</a:t>
                      </a:r>
                      <a:r>
                        <a:rPr lang="ru-RU" sz="900" spc="-40">
                          <a:solidFill>
                            <a:schemeClr val="tx1"/>
                          </a:solidFill>
                          <a:effectLst/>
                        </a:rPr>
                        <a:t> </a:t>
                      </a:r>
                      <a:r>
                        <a:rPr lang="ru-RU" sz="900" spc="-5">
                          <a:solidFill>
                            <a:schemeClr val="tx1"/>
                          </a:solidFill>
                          <a:effectLst/>
                        </a:rPr>
                        <a:t>продолжительность</a:t>
                      </a:r>
                      <a:r>
                        <a:rPr lang="ru-RU" sz="900" spc="-20">
                          <a:solidFill>
                            <a:schemeClr val="tx1"/>
                          </a:solidFill>
                          <a:effectLst/>
                        </a:rPr>
                        <a:t> </a:t>
                      </a:r>
                      <a:r>
                        <a:rPr lang="ru-RU" sz="900" spc="-5">
                          <a:solidFill>
                            <a:schemeClr val="tx1"/>
                          </a:solidFill>
                          <a:effectLst/>
                        </a:rPr>
                        <a:t>рабочего</a:t>
                      </a:r>
                      <a:r>
                        <a:rPr lang="ru-RU" sz="900" spc="-65">
                          <a:solidFill>
                            <a:schemeClr val="tx1"/>
                          </a:solidFill>
                          <a:effectLst/>
                        </a:rPr>
                        <a:t> </a:t>
                      </a:r>
                      <a:r>
                        <a:rPr lang="ru-RU" sz="900" spc="-5">
                          <a:solidFill>
                            <a:schemeClr val="tx1"/>
                          </a:solidFill>
                          <a:effectLst/>
                        </a:rPr>
                        <a:t>дня</a:t>
                      </a:r>
                    </a:p>
                    <a:p>
                      <a:pPr marL="742950" lvl="1" indent="-285750">
                        <a:lnSpc>
                          <a:spcPts val="1055"/>
                        </a:lnSpc>
                        <a:spcBef>
                          <a:spcPts val="575"/>
                        </a:spcBef>
                        <a:spcAft>
                          <a:spcPts val="0"/>
                        </a:spcAft>
                        <a:buClr>
                          <a:srgbClr val="464C54"/>
                        </a:buClr>
                        <a:buSzPts val="1000"/>
                        <a:buFont typeface="Microsoft Sans Serif" panose="020B0604020202020204" pitchFamily="34" charset="0"/>
                        <a:buAutoNum type="arabicPeriod"/>
                        <a:tabLst>
                          <a:tab pos="253365" algn="l"/>
                        </a:tabLst>
                      </a:pPr>
                      <a:r>
                        <a:rPr lang="ru-RU" sz="900" spc="-5">
                          <a:solidFill>
                            <a:schemeClr val="tx1"/>
                          </a:solidFill>
                          <a:effectLst/>
                        </a:rPr>
                        <a:t>Сменность</a:t>
                      </a:r>
                      <a:r>
                        <a:rPr lang="ru-RU" sz="900" spc="-30">
                          <a:solidFill>
                            <a:schemeClr val="tx1"/>
                          </a:solidFill>
                          <a:effectLst/>
                        </a:rPr>
                        <a:t> </a:t>
                      </a:r>
                      <a:r>
                        <a:rPr lang="ru-RU" sz="900" spc="-5">
                          <a:solidFill>
                            <a:schemeClr val="tx1"/>
                          </a:solidFill>
                          <a:effectLst/>
                        </a:rPr>
                        <a:t>работы</a:t>
                      </a:r>
                      <a:endParaRPr lang="ru-RU" sz="900" spc="-5">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rowSpan="3" gridSpan="2">
                  <a:txBody>
                    <a:bodyPr/>
                    <a:lstStyle/>
                    <a:p>
                      <a:pPr>
                        <a:spcAft>
                          <a:spcPts val="0"/>
                        </a:spcAft>
                      </a:pPr>
                      <a:r>
                        <a:rPr lang="ru-RU" sz="900" dirty="0">
                          <a:solidFill>
                            <a:schemeClr val="tx1"/>
                          </a:solidFill>
                          <a:effectLst/>
                        </a:rPr>
                        <a:t> </a:t>
                      </a:r>
                    </a:p>
                    <a:p>
                      <a:pPr marL="456565" marR="446405" indent="685800">
                        <a:lnSpc>
                          <a:spcPts val="1300"/>
                        </a:lnSpc>
                        <a:spcAft>
                          <a:spcPts val="0"/>
                        </a:spcAft>
                      </a:pPr>
                      <a:r>
                        <a:rPr lang="ru-RU" sz="900" dirty="0">
                          <a:solidFill>
                            <a:schemeClr val="tx1"/>
                          </a:solidFill>
                          <a:effectLst/>
                        </a:rPr>
                        <a:t>До 7 часов</a:t>
                      </a:r>
                      <a:r>
                        <a:rPr lang="ru-RU" sz="900" spc="5" dirty="0">
                          <a:solidFill>
                            <a:schemeClr val="tx1"/>
                          </a:solidFill>
                          <a:effectLst/>
                        </a:rPr>
                        <a:t> </a:t>
                      </a:r>
                      <a:r>
                        <a:rPr lang="ru-RU" sz="900" spc="-5" dirty="0">
                          <a:solidFill>
                            <a:schemeClr val="tx1"/>
                          </a:solidFill>
                          <a:effectLst/>
                        </a:rPr>
                        <a:t>Односменная</a:t>
                      </a:r>
                      <a:r>
                        <a:rPr lang="ru-RU" sz="900" spc="-60" dirty="0">
                          <a:solidFill>
                            <a:schemeClr val="tx1"/>
                          </a:solidFill>
                          <a:effectLst/>
                        </a:rPr>
                        <a:t> </a:t>
                      </a:r>
                      <a:r>
                        <a:rPr lang="ru-RU" sz="900" spc="-5" dirty="0">
                          <a:solidFill>
                            <a:schemeClr val="tx1"/>
                          </a:solidFill>
                          <a:effectLst/>
                        </a:rPr>
                        <a:t>(без</a:t>
                      </a:r>
                      <a:r>
                        <a:rPr lang="ru-RU" sz="900" spc="-45" dirty="0">
                          <a:solidFill>
                            <a:schemeClr val="tx1"/>
                          </a:solidFill>
                          <a:effectLst/>
                        </a:rPr>
                        <a:t> </a:t>
                      </a:r>
                      <a:r>
                        <a:rPr lang="ru-RU" sz="900" dirty="0">
                          <a:solidFill>
                            <a:schemeClr val="tx1"/>
                          </a:solidFill>
                          <a:effectLst/>
                        </a:rPr>
                        <a:t>ночной</a:t>
                      </a:r>
                      <a:r>
                        <a:rPr lang="ru-RU" sz="900" spc="-55" dirty="0">
                          <a:solidFill>
                            <a:schemeClr val="tx1"/>
                          </a:solidFill>
                          <a:effectLst/>
                        </a:rPr>
                        <a:t> </a:t>
                      </a:r>
                      <a:r>
                        <a:rPr lang="ru-RU" sz="900" dirty="0">
                          <a:solidFill>
                            <a:schemeClr val="tx1"/>
                          </a:solidFill>
                          <a:effectLst/>
                        </a:rPr>
                        <a:t>смены)</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rowSpan="3" hMerge="1">
                  <a:txBody>
                    <a:bodyPr/>
                    <a:lstStyle/>
                    <a:p>
                      <a:endParaRPr lang="ru-RU"/>
                    </a:p>
                  </a:txBody>
                  <a:tcPr/>
                </a:tc>
                <a:tc gridSpan="2">
                  <a:txBody>
                    <a:bodyPr/>
                    <a:lstStyle/>
                    <a:p>
                      <a:pPr>
                        <a:spcAft>
                          <a:spcPts val="0"/>
                        </a:spcAft>
                      </a:pPr>
                      <a:r>
                        <a:rPr lang="ru-RU" sz="900" dirty="0">
                          <a:solidFill>
                            <a:schemeClr val="tx1"/>
                          </a:solidFill>
                          <a:effectLst/>
                        </a:rPr>
                        <a:t> </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999517453"/>
                  </a:ext>
                </a:extLst>
              </a:tr>
              <a:tr h="231342">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a:txBody>
                    <a:bodyPr/>
                    <a:lstStyle/>
                    <a:p>
                      <a:pPr marL="1099185" marR="1087755" algn="ctr">
                        <a:lnSpc>
                          <a:spcPts val="1035"/>
                        </a:lnSpc>
                        <a:spcBef>
                          <a:spcPts val="475"/>
                        </a:spcBef>
                        <a:spcAft>
                          <a:spcPts val="0"/>
                        </a:spcAft>
                      </a:pPr>
                      <a:r>
                        <a:rPr lang="ru-RU" sz="900">
                          <a:solidFill>
                            <a:schemeClr val="tx1"/>
                          </a:solidFill>
                          <a:effectLst/>
                        </a:rPr>
                        <a:t>8-9</a:t>
                      </a:r>
                      <a:r>
                        <a:rPr lang="ru-RU" sz="900" spc="-20">
                          <a:solidFill>
                            <a:schemeClr val="tx1"/>
                          </a:solidFill>
                          <a:effectLst/>
                        </a:rPr>
                        <a:t> </a:t>
                      </a:r>
                      <a:r>
                        <a:rPr lang="ru-RU" sz="900">
                          <a:solidFill>
                            <a:schemeClr val="tx1"/>
                          </a:solidFill>
                          <a:effectLst/>
                        </a:rPr>
                        <a:t>часов</a:t>
                      </a:r>
                      <a:endParaRPr lang="ru-RU" sz="90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2337921016"/>
                  </a:ext>
                </a:extLst>
              </a:tr>
              <a:tr h="360158">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a:txBody>
                    <a:bodyPr/>
                    <a:lstStyle/>
                    <a:p>
                      <a:pPr marL="502920">
                        <a:lnSpc>
                          <a:spcPts val="1035"/>
                        </a:lnSpc>
                        <a:spcBef>
                          <a:spcPts val="70"/>
                        </a:spcBef>
                        <a:spcAft>
                          <a:spcPts val="0"/>
                        </a:spcAft>
                      </a:pPr>
                      <a:r>
                        <a:rPr lang="ru-RU" sz="900" spc="-5" dirty="0">
                          <a:solidFill>
                            <a:schemeClr val="tx1"/>
                          </a:solidFill>
                          <a:effectLst/>
                        </a:rPr>
                        <a:t>Двухсменная</a:t>
                      </a:r>
                      <a:r>
                        <a:rPr lang="ru-RU" sz="900" spc="-50" dirty="0">
                          <a:solidFill>
                            <a:schemeClr val="tx1"/>
                          </a:solidFill>
                          <a:effectLst/>
                        </a:rPr>
                        <a:t> </a:t>
                      </a:r>
                      <a:r>
                        <a:rPr lang="ru-RU" sz="900" dirty="0">
                          <a:solidFill>
                            <a:schemeClr val="tx1"/>
                          </a:solidFill>
                          <a:effectLst/>
                        </a:rPr>
                        <a:t>(без</a:t>
                      </a:r>
                      <a:r>
                        <a:rPr lang="ru-RU" sz="900" spc="-55" dirty="0">
                          <a:solidFill>
                            <a:schemeClr val="tx1"/>
                          </a:solidFill>
                          <a:effectLst/>
                        </a:rPr>
                        <a:t> </a:t>
                      </a:r>
                      <a:r>
                        <a:rPr lang="ru-RU" sz="900" dirty="0">
                          <a:solidFill>
                            <a:schemeClr val="tx1"/>
                          </a:solidFill>
                          <a:effectLst/>
                        </a:rPr>
                        <a:t>ночной</a:t>
                      </a:r>
                      <a:r>
                        <a:rPr lang="ru-RU" sz="900" spc="-65" dirty="0">
                          <a:solidFill>
                            <a:schemeClr val="tx1"/>
                          </a:solidFill>
                          <a:effectLst/>
                        </a:rPr>
                        <a:t> </a:t>
                      </a:r>
                      <a:r>
                        <a:rPr lang="ru-RU" sz="900" dirty="0">
                          <a:solidFill>
                            <a:schemeClr val="tx1"/>
                          </a:solidFill>
                          <a:effectLst/>
                        </a:rPr>
                        <a:t>смены)</a:t>
                      </a:r>
                      <a:endParaRPr lang="ru-RU" sz="900" dirty="0">
                        <a:solidFill>
                          <a:schemeClr val="tx1"/>
                        </a:solidFill>
                        <a:effectLst/>
                        <a:latin typeface="Microsoft Sans Serif" panose="020B0604020202020204" pitchFamily="34" charset="0"/>
                        <a:ea typeface="Microsoft Sans Serif" panose="020B0604020202020204" pitchFamily="34" charset="0"/>
                        <a:cs typeface="Times New Roman" panose="02020603050405020304" pitchFamily="18" charset="0"/>
                      </a:endParaRPr>
                    </a:p>
                  </a:txBody>
                  <a:tcPr marL="0" marR="0" marT="0" marB="0">
                    <a:solidFill>
                      <a:schemeClr val="accent1">
                        <a:lumMod val="40000"/>
                        <a:lumOff val="60000"/>
                      </a:schemeClr>
                    </a:solidFill>
                  </a:tcPr>
                </a:tc>
                <a:tc hMerge="1">
                  <a:txBody>
                    <a:bodyPr/>
                    <a:lstStyle/>
                    <a:p>
                      <a:endParaRPr lang="ru-RU"/>
                    </a:p>
                  </a:txBody>
                  <a:tcPr/>
                </a:tc>
                <a:extLst>
                  <a:ext uri="{0D108BD9-81ED-4DB2-BD59-A6C34878D82A}">
                    <a16:rowId xmlns="" xmlns:a16="http://schemas.microsoft.com/office/drawing/2014/main" val="3716194967"/>
                  </a:ext>
                </a:extLst>
              </a:tr>
            </a:tbl>
          </a:graphicData>
        </a:graphic>
      </p:graphicFrame>
    </p:spTree>
    <p:extLst>
      <p:ext uri="{BB962C8B-B14F-4D97-AF65-F5344CB8AC3E}">
        <p14:creationId xmlns:p14="http://schemas.microsoft.com/office/powerpoint/2010/main" val="17672098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00254" y="159026"/>
            <a:ext cx="9639483" cy="6072810"/>
          </a:xfrm>
        </p:spPr>
        <p:style>
          <a:lnRef idx="2">
            <a:schemeClr val="accent2"/>
          </a:lnRef>
          <a:fillRef idx="1">
            <a:schemeClr val="lt1"/>
          </a:fillRef>
          <a:effectRef idx="0">
            <a:schemeClr val="accent2"/>
          </a:effectRef>
          <a:fontRef idx="minor">
            <a:schemeClr val="dk1"/>
          </a:fontRef>
        </p:style>
        <p:txBody>
          <a:bodyPr>
            <a:noAutofit/>
          </a:bodyPr>
          <a:lstStyle/>
          <a:p>
            <a:r>
              <a:rPr lang="ru-RU" sz="1200" dirty="0"/>
              <a:t>В соответствии с </a:t>
            </a:r>
            <a:r>
              <a:rPr lang="ru-RU" sz="1200" u="sng" dirty="0">
                <a:hlinkClick r:id="rId2"/>
              </a:rPr>
              <a:t>ч. 2 ст. 253 Трудового кодекса</a:t>
            </a:r>
            <a:r>
              <a:rPr lang="ru-RU" sz="1200" dirty="0">
                <a:hlinkClick r:id="rId2"/>
              </a:rPr>
              <a:t> </a:t>
            </a:r>
            <a:r>
              <a:rPr lang="ru-RU" sz="1200" dirty="0"/>
              <a:t>запрещается применение труда женщин на работах, связанных с подъемом и перемещением вручную </a:t>
            </a:r>
            <a:r>
              <a:rPr lang="ru-RU" sz="1200" dirty="0">
                <a:hlinkClick r:id="rId3"/>
              </a:rPr>
              <a:t>тяжестей, превышающих предельно допустимые для них нормы (</a:t>
            </a:r>
            <a:r>
              <a:rPr lang="ru-RU" sz="1200" u="sng" dirty="0">
                <a:hlinkClick r:id="rId3"/>
              </a:rPr>
              <a:t>Приказ Минтруда России от 14 сентября 2021 № 629н (</a:t>
            </a:r>
            <a:r>
              <a:rPr lang="ru-RU" sz="1200" u="sng" dirty="0" err="1">
                <a:hlinkClick r:id="rId3"/>
              </a:rPr>
              <a:t>зарег</a:t>
            </a:r>
            <a:r>
              <a:rPr lang="ru-RU" sz="1200" u="sng" dirty="0">
                <a:hlinkClick r:id="rId3"/>
              </a:rPr>
              <a:t>. в Минюсте 25 ноября</a:t>
            </a:r>
            <a:r>
              <a:rPr lang="ru-RU" sz="1200" dirty="0">
                <a:hlinkClick r:id="rId3"/>
              </a:rPr>
              <a:t> </a:t>
            </a:r>
            <a:r>
              <a:rPr lang="ru-RU" sz="1200" u="sng" dirty="0">
                <a:hlinkClick r:id="rId3"/>
              </a:rPr>
              <a:t>2021 г.)</a:t>
            </a:r>
            <a:r>
              <a:rPr lang="ru-RU" sz="1200" dirty="0">
                <a:hlinkClick r:id="rId3"/>
              </a:rPr>
              <a:t>.</a:t>
            </a:r>
            <a:endParaRPr lang="ru-RU" sz="1200" dirty="0"/>
          </a:p>
          <a:p>
            <a:r>
              <a:rPr lang="ru-RU" sz="1200" dirty="0"/>
              <a:t>В настоящее время нормы предельно допустимых нагрузок для женщин при подъеме и перемещении тяжестей вручную</a:t>
            </a:r>
          </a:p>
          <a:p>
            <a:r>
              <a:rPr lang="ru-RU" sz="1200" dirty="0"/>
              <a:t>установлены </a:t>
            </a:r>
            <a:r>
              <a:rPr lang="ru-RU" sz="1200" u="sng" dirty="0">
                <a:hlinkClick r:id="rId4"/>
              </a:rPr>
              <a:t>постановлением Правительства РФ от 6 февраля 1993 г. № 105</a:t>
            </a:r>
            <a:r>
              <a:rPr lang="ru-RU" sz="1200" dirty="0"/>
              <a:t>. Взамен указанного постановления Минтруд России утвердил новые нормы нагрузок для женщин.</a:t>
            </a:r>
          </a:p>
          <a:p>
            <a:r>
              <a:rPr lang="ru-RU" sz="1200" dirty="0"/>
              <a:t>Вместо термина "величина динамической работы, совершаемой в течение каждого часа рабочей смены" будет использоваться "суммарная масса грузов, перемещаемых в течение каждого часа рабочего дня (смены)".</a:t>
            </a:r>
          </a:p>
          <a:p>
            <a:r>
              <a:rPr lang="ru-RU" sz="1200" dirty="0"/>
              <a:t>Согласно новым нормам суммарно за час женщина сможет поднимать и перемещать:</a:t>
            </a:r>
          </a:p>
          <a:p>
            <a:r>
              <a:rPr lang="ru-RU" sz="1200" dirty="0"/>
              <a:t> </a:t>
            </a:r>
          </a:p>
          <a:p>
            <a:pPr lvl="0"/>
            <a:r>
              <a:rPr lang="ru-RU" sz="1200" dirty="0"/>
              <a:t>с рабочей поверхности – не более 350 кг;</a:t>
            </a:r>
          </a:p>
          <a:p>
            <a:r>
              <a:rPr lang="ru-RU" sz="1200" dirty="0"/>
              <a:t> </a:t>
            </a:r>
          </a:p>
          <a:p>
            <a:pPr lvl="0"/>
            <a:r>
              <a:rPr lang="ru-RU" sz="1200" dirty="0"/>
              <a:t>с пола – не более 175 кг.</a:t>
            </a:r>
          </a:p>
          <a:p>
            <a:r>
              <a:rPr lang="ru-RU" sz="1200" dirty="0"/>
              <a:t> </a:t>
            </a:r>
          </a:p>
          <a:p>
            <a:r>
              <a:rPr lang="ru-RU" sz="1200" dirty="0">
                <a:hlinkClick r:id="rId5"/>
              </a:rPr>
              <a:t>Кроме того, приказом Минтруда России от 28 октября 2020 г. № 753н "</a:t>
            </a:r>
            <a:r>
              <a:rPr lang="ru-RU" sz="1200" u="sng" dirty="0">
                <a:hlinkClick r:id="rId5"/>
              </a:rPr>
              <a:t>Об утверждении Правил по охране труда при погрузочно-разгрузочных работах и</a:t>
            </a:r>
            <a:r>
              <a:rPr lang="ru-RU" sz="1200" dirty="0">
                <a:hlinkClick r:id="rId5"/>
              </a:rPr>
              <a:t> </a:t>
            </a:r>
            <a:r>
              <a:rPr lang="ru-RU" sz="1200" u="sng" dirty="0">
                <a:hlinkClick r:id="rId5"/>
              </a:rPr>
              <a:t>размещении грузов</a:t>
            </a:r>
            <a:r>
              <a:rPr lang="ru-RU" sz="1200" dirty="0">
                <a:hlinkClick r:id="rId5"/>
              </a:rPr>
              <a:t>" было установлено, что производство погрузочно-разгрузочных работ допускается при соблюдении предельно допустимой нормы</a:t>
            </a:r>
            <a:r>
              <a:rPr lang="ru-RU" sz="1200" dirty="0"/>
              <a:t> разового подъема тяжестей (без перемещения) женщинами – не более 15 кг. Многие </a:t>
            </a:r>
            <a:r>
              <a:rPr lang="ru-RU" sz="1200" dirty="0" err="1"/>
              <a:t>правоприменители</a:t>
            </a:r>
            <a:r>
              <a:rPr lang="ru-RU" sz="1200" dirty="0"/>
              <a:t> считали, что данные Правила по охране труда противоречат </a:t>
            </a:r>
            <a:r>
              <a:rPr lang="ru-RU" sz="1200" u="sng" dirty="0">
                <a:hlinkClick r:id="rId6"/>
              </a:rPr>
              <a:t>Постановлению № 105</a:t>
            </a:r>
            <a:r>
              <a:rPr lang="ru-RU" sz="1200" dirty="0"/>
              <a:t>, в котором предельно допустимой массой груза при подъеме и перемещении тяжестей для женщин является 10 кг.</a:t>
            </a:r>
          </a:p>
          <a:p>
            <a:r>
              <a:rPr lang="ru-RU" sz="1200" dirty="0"/>
              <a:t>В связи с этим разработчики подзаконного нормативного акта посчитали целесообразным дополнить акт </a:t>
            </a:r>
            <a:r>
              <a:rPr lang="ru-RU" sz="1200" u="sng" dirty="0">
                <a:hlinkClick r:id="rId7"/>
              </a:rPr>
              <a:t>приказом</a:t>
            </a:r>
            <a:r>
              <a:rPr lang="ru-RU" sz="1200" dirty="0">
                <a:hlinkClick r:id="rId7"/>
              </a:rPr>
              <a:t> </a:t>
            </a:r>
            <a:r>
              <a:rPr lang="ru-RU" sz="1200" dirty="0"/>
              <a:t>№ 753н требованием о допустимой норме разового подъема женщинами тяжестей (без перемещения) – 15 кг. Вместе с тем многие работодатели не понимают, для чего женщинам что-то поднимать без необходимости перемещения.</a:t>
            </a:r>
          </a:p>
          <a:p>
            <a:r>
              <a:rPr lang="ru-RU" sz="1200" dirty="0"/>
              <a:t>Приказ вступает в силу с 1 марта 2022 г. и действует до 1 марта 2028 года</a:t>
            </a:r>
          </a:p>
        </p:txBody>
      </p:sp>
    </p:spTree>
    <p:extLst>
      <p:ext uri="{BB962C8B-B14F-4D97-AF65-F5344CB8AC3E}">
        <p14:creationId xmlns:p14="http://schemas.microsoft.com/office/powerpoint/2010/main" val="41099052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66"/>
          <a:stretch/>
        </p:blipFill>
        <p:spPr bwMode="auto">
          <a:xfrm>
            <a:off x="1550504" y="1259071"/>
            <a:ext cx="7424944" cy="5261826"/>
          </a:xfrm>
          <a:prstGeom prst="rect">
            <a:avLst/>
          </a:prstGeom>
          <a:noFill/>
          <a:ln>
            <a:noFill/>
          </a:ln>
          <a:extLst/>
        </p:spPr>
        <p:style>
          <a:lnRef idx="0">
            <a:scrgbClr r="0" g="0" b="0"/>
          </a:lnRef>
          <a:fillRef idx="0">
            <a:scrgbClr r="0" g="0" b="0"/>
          </a:fillRef>
          <a:effectRef idx="0">
            <a:scrgbClr r="0" g="0" b="0"/>
          </a:effectRef>
          <a:fontRef idx="minor">
            <a:schemeClr val="dk1"/>
          </a:fontRef>
        </p:style>
      </p:pic>
      <p:sp>
        <p:nvSpPr>
          <p:cNvPr id="8" name="TextBox 7"/>
          <p:cNvSpPr txBox="1"/>
          <p:nvPr/>
        </p:nvSpPr>
        <p:spPr>
          <a:xfrm>
            <a:off x="198883" y="209750"/>
            <a:ext cx="6849617" cy="1138773"/>
          </a:xfrm>
          <a:prstGeom prst="rect">
            <a:avLst/>
          </a:prstGeom>
          <a:noFill/>
        </p:spPr>
        <p:txBody>
          <a:bodyPr wrap="square" rtlCol="0">
            <a:spAutoFit/>
          </a:bodyPr>
          <a:lstStyle/>
          <a:p>
            <a:r>
              <a:rPr lang="ru-RU" sz="1600" b="1" dirty="0"/>
              <a:t>ПЕРЕЧЕНЬ РАБОТ, НА КОТОРЫЕ НЕ РАСПРОСТРАНЯЕТСЯ ЗАПРЕТ, УСТАНОВЛЕННЫЙ СТАТЬЕЙ 214.1</a:t>
            </a:r>
          </a:p>
          <a:p>
            <a:r>
              <a:rPr lang="ru-RU" sz="1600" b="1" dirty="0"/>
              <a:t>ТРУДОВОГО КОДЕКСА РОССИЙСКОЙ ФЕДЕРАЦИИ</a:t>
            </a:r>
            <a:endParaRPr lang="ru-RU" sz="1600" dirty="0"/>
          </a:p>
          <a:p>
            <a:endParaRPr lang="ru-RU" dirty="0"/>
          </a:p>
        </p:txBody>
      </p:sp>
    </p:spTree>
    <p:extLst>
      <p:ext uri="{BB962C8B-B14F-4D97-AF65-F5344CB8AC3E}">
        <p14:creationId xmlns:p14="http://schemas.microsoft.com/office/powerpoint/2010/main" val="31091254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a:grpSpLocks/>
          </p:cNvGrpSpPr>
          <p:nvPr/>
        </p:nvGrpSpPr>
        <p:grpSpPr bwMode="auto">
          <a:xfrm>
            <a:off x="169831" y="256565"/>
            <a:ext cx="11146845" cy="6153086"/>
            <a:chOff x="950" y="439"/>
            <a:chExt cx="17555" cy="9689"/>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 y="7461"/>
              <a:ext cx="7016" cy="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9" y="3833"/>
              <a:ext cx="5756"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 y="439"/>
              <a:ext cx="7016"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0" y="2222959"/>
            <a:ext cx="5135594" cy="2492990"/>
          </a:xfrm>
          <a:prstGeom prst="rect">
            <a:avLst/>
          </a:prstGeom>
          <a:noFill/>
        </p:spPr>
        <p:txBody>
          <a:bodyPr wrap="square" rtlCol="0">
            <a:spAutoFit/>
          </a:bodyPr>
          <a:lstStyle/>
          <a:p>
            <a:pPr marL="285750" lvl="0" indent="-285750" algn="just">
              <a:buFont typeface="Wingdings" panose="05000000000000000000" pitchFamily="2" charset="2"/>
              <a:buChar char="ü"/>
            </a:pPr>
            <a:r>
              <a:rPr lang="ru-RU" sz="1200" b="1" dirty="0"/>
              <a:t>Устранение оснований, послуживших установлению опасного класса условий труда, осуществляется на основе плана мероприятий, который разрабатывает работодатель</a:t>
            </a:r>
            <a:endParaRPr lang="ru-RU" sz="1200" dirty="0"/>
          </a:p>
          <a:p>
            <a:pPr marL="342900" indent="-342900" algn="just">
              <a:buFont typeface="Wingdings" panose="05000000000000000000" pitchFamily="2" charset="2"/>
              <a:buChar char="ü"/>
            </a:pPr>
            <a:r>
              <a:rPr lang="ru-RU" sz="1200" b="1" dirty="0"/>
              <a:t>Копия утвержденного работодателем плана мероприятий направляется работодателем в территориальный орган федерального органа исполнительной власти, уполномоченного на проведение федерального государственного надзора за соблюдением </a:t>
            </a:r>
            <a:r>
              <a:rPr lang="ru-RU" sz="1200" b="1" dirty="0" smtClean="0"/>
              <a:t>трудового законодательства </a:t>
            </a:r>
            <a:r>
              <a:rPr lang="ru-RU" sz="1200" b="1" dirty="0"/>
              <a:t>и иных нормативных правовых </a:t>
            </a:r>
            <a:r>
              <a:rPr lang="ru-RU" sz="1200" b="1" dirty="0" smtClean="0"/>
              <a:t>актов, содержащих </a:t>
            </a:r>
            <a:r>
              <a:rPr lang="ru-RU" sz="1200" b="1" dirty="0"/>
              <a:t>нормы трудового права, по месту нахождения работодателя</a:t>
            </a:r>
            <a:endParaRPr lang="ru-RU" sz="1200" dirty="0"/>
          </a:p>
          <a:p>
            <a:pPr marL="342900" lvl="0" indent="-342900">
              <a:buFont typeface="Wingdings" panose="05000000000000000000" pitchFamily="2" charset="2"/>
              <a:buChar char="ü"/>
            </a:pPr>
            <a:endParaRPr lang="ru-RU" sz="1200" dirty="0"/>
          </a:p>
          <a:p>
            <a:r>
              <a:rPr lang="ru-RU" sz="1200" b="1" dirty="0" smtClean="0"/>
              <a:t>      </a:t>
            </a:r>
            <a:endParaRPr lang="ru-RU" dirty="0"/>
          </a:p>
        </p:txBody>
      </p:sp>
      <p:sp>
        <p:nvSpPr>
          <p:cNvPr id="7" name="TextBox 6"/>
          <p:cNvSpPr txBox="1"/>
          <p:nvPr/>
        </p:nvSpPr>
        <p:spPr>
          <a:xfrm>
            <a:off x="4963196" y="391689"/>
            <a:ext cx="5019675" cy="1169551"/>
          </a:xfrm>
          <a:prstGeom prst="rect">
            <a:avLst/>
          </a:prstGeom>
          <a:noFill/>
        </p:spPr>
        <p:txBody>
          <a:bodyPr wrap="square" rtlCol="0">
            <a:spAutoFit/>
          </a:bodyPr>
          <a:lstStyle/>
          <a:p>
            <a:pPr marL="285750" indent="-285750">
              <a:buFont typeface="Wingdings" panose="05000000000000000000" pitchFamily="2" charset="2"/>
              <a:buChar char="ü"/>
            </a:pPr>
            <a:r>
              <a:rPr lang="ru-RU" sz="1400" dirty="0"/>
              <a:t>Работодатель обязан приостановить работы на рабочих местах в случаях, если условия труда на таких рабочих местах по результатам специальной оценки условий труда отнесены к опасному классу условий труда</a:t>
            </a:r>
          </a:p>
        </p:txBody>
      </p:sp>
      <p:sp>
        <p:nvSpPr>
          <p:cNvPr id="8" name="TextBox 7"/>
          <p:cNvSpPr txBox="1"/>
          <p:nvPr/>
        </p:nvSpPr>
        <p:spPr>
          <a:xfrm>
            <a:off x="5608125" y="2486025"/>
            <a:ext cx="1581150" cy="1107996"/>
          </a:xfrm>
          <a:prstGeom prst="rect">
            <a:avLst/>
          </a:prstGeom>
          <a:noFill/>
        </p:spPr>
        <p:txBody>
          <a:bodyPr wrap="square" rtlCol="0">
            <a:spAutoFit/>
          </a:bodyPr>
          <a:lstStyle/>
          <a:p>
            <a:r>
              <a:rPr lang="ru-RU" sz="1200" b="1" dirty="0"/>
              <a:t>Статья 214.1. Запрет на работу в опасных условиях труда</a:t>
            </a:r>
            <a:endParaRPr lang="ru-RU" sz="1200" dirty="0"/>
          </a:p>
          <a:p>
            <a:endParaRPr lang="ru-RU" dirty="0"/>
          </a:p>
        </p:txBody>
      </p:sp>
      <p:sp>
        <p:nvSpPr>
          <p:cNvPr id="9" name="TextBox 8"/>
          <p:cNvSpPr txBox="1"/>
          <p:nvPr/>
        </p:nvSpPr>
        <p:spPr>
          <a:xfrm>
            <a:off x="5135594" y="4810125"/>
            <a:ext cx="5420701" cy="1908215"/>
          </a:xfrm>
          <a:prstGeom prst="rect">
            <a:avLst/>
          </a:prstGeom>
          <a:noFill/>
        </p:spPr>
        <p:txBody>
          <a:bodyPr wrap="square" rtlCol="0">
            <a:spAutoFit/>
          </a:bodyPr>
          <a:lstStyle/>
          <a:p>
            <a:pPr marL="342900" indent="-342900" algn="just">
              <a:buFont typeface="Wingdings" panose="05000000000000000000" pitchFamily="2" charset="2"/>
              <a:buChar char="ü"/>
            </a:pPr>
            <a:r>
              <a:rPr lang="ru-RU" sz="1400" b="1" dirty="0"/>
              <a:t>Устранение оснований, послуживших установлению опасного класса условий труда, осуществляется на основе плана мероприятий, который разрабатывает работодатель с учетом мнения выборного органа первичной </a:t>
            </a:r>
            <a:r>
              <a:rPr lang="ru-RU" sz="1400" b="1" dirty="0" smtClean="0"/>
              <a:t>профсоюзной организации </a:t>
            </a:r>
            <a:r>
              <a:rPr lang="ru-RU" sz="1400" b="1" dirty="0"/>
              <a:t>или иного представительного </a:t>
            </a:r>
            <a:r>
              <a:rPr lang="ru-RU" sz="1400" b="1" dirty="0" smtClean="0"/>
              <a:t>органа</a:t>
            </a:r>
            <a:r>
              <a:rPr lang="ru-RU" sz="1100" dirty="0" smtClean="0"/>
              <a:t> </a:t>
            </a:r>
            <a:r>
              <a:rPr lang="ru-RU" sz="1400" b="1" dirty="0" smtClean="0"/>
              <a:t>работников </a:t>
            </a:r>
            <a:r>
              <a:rPr lang="ru-RU" sz="1400" b="1" dirty="0"/>
              <a:t>(при наличии).</a:t>
            </a:r>
            <a:endParaRPr lang="ru-RU" sz="1100" dirty="0"/>
          </a:p>
          <a:p>
            <a:pPr lvl="1" algn="just"/>
            <a:endParaRPr lang="ru-RU" sz="1600" b="1" dirty="0"/>
          </a:p>
          <a:p>
            <a:endParaRPr lang="ru-RU" dirty="0"/>
          </a:p>
        </p:txBody>
      </p:sp>
    </p:spTree>
    <p:extLst>
      <p:ext uri="{BB962C8B-B14F-4D97-AF65-F5344CB8AC3E}">
        <p14:creationId xmlns:p14="http://schemas.microsoft.com/office/powerpoint/2010/main" val="30447817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00473" y="1798375"/>
            <a:ext cx="5599642" cy="2654052"/>
          </a:xfrm>
        </p:spPr>
        <p:style>
          <a:lnRef idx="2">
            <a:schemeClr val="accent2"/>
          </a:lnRef>
          <a:fillRef idx="1">
            <a:schemeClr val="lt1"/>
          </a:fillRef>
          <a:effectRef idx="0">
            <a:schemeClr val="accent2"/>
          </a:effectRef>
          <a:fontRef idx="minor">
            <a:schemeClr val="dk1"/>
          </a:fontRef>
        </p:style>
        <p:txBody>
          <a:bodyPr/>
          <a:lstStyle/>
          <a:p>
            <a:r>
              <a:rPr lang="ru-RU" dirty="0"/>
              <a:t>Установленный настоящей статьей запрет не распространяется на работы, связанные с</a:t>
            </a:r>
          </a:p>
          <a:p>
            <a:r>
              <a:rPr lang="ru-RU" dirty="0"/>
              <a:t>предотвращением или устранением последствий</a:t>
            </a:r>
          </a:p>
          <a:p>
            <a:r>
              <a:rPr lang="ru-RU" dirty="0"/>
              <a:t>чрезвычайных ситуаций, а также на отдельные виды работ, </a:t>
            </a:r>
            <a:r>
              <a:rPr lang="ru-RU" b="1" dirty="0"/>
              <a:t>перечень </a:t>
            </a:r>
            <a:r>
              <a:rPr lang="ru-RU" dirty="0"/>
              <a:t>которых утверждается</a:t>
            </a:r>
          </a:p>
          <a:p>
            <a:r>
              <a:rPr lang="ru-RU" b="1" u="heavy" dirty="0"/>
              <a:t>Правительством Российской Федерации </a:t>
            </a:r>
            <a:r>
              <a:rPr lang="ru-RU" dirty="0"/>
              <a:t>с учетом</a:t>
            </a:r>
            <a:endParaRPr lang="ru-RU" b="1" dirty="0"/>
          </a:p>
          <a:p>
            <a:r>
              <a:rPr lang="ru-RU" dirty="0"/>
              <a:t>мнения Российской трехсторонней комиссии по регулированию социально-трудовых отношений.</a:t>
            </a:r>
          </a:p>
          <a:p>
            <a:endParaRPr lang="ru-RU" dirty="0"/>
          </a:p>
        </p:txBody>
      </p:sp>
      <p:grpSp>
        <p:nvGrpSpPr>
          <p:cNvPr id="5" name="Group 2"/>
          <p:cNvGrpSpPr>
            <a:grpSpLocks/>
          </p:cNvGrpSpPr>
          <p:nvPr/>
        </p:nvGrpSpPr>
        <p:grpSpPr bwMode="auto">
          <a:xfrm>
            <a:off x="6825932" y="1073913"/>
            <a:ext cx="4958080" cy="4116452"/>
            <a:chOff x="10847" y="2176"/>
            <a:chExt cx="7808" cy="6482"/>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9" y="7977"/>
              <a:ext cx="3799"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1" y="7461"/>
              <a:ext cx="2291"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a:spLocks/>
            </p:cNvSpPr>
            <p:nvPr/>
          </p:nvSpPr>
          <p:spPr bwMode="auto">
            <a:xfrm>
              <a:off x="10847" y="2176"/>
              <a:ext cx="7808" cy="5320"/>
            </a:xfrm>
            <a:custGeom>
              <a:avLst/>
              <a:gdLst>
                <a:gd name="T0" fmla="+- 0 18656 10848"/>
                <a:gd name="T1" fmla="*/ T0 w 7808"/>
                <a:gd name="T2" fmla="+- 0 2424 2176"/>
                <a:gd name="T3" fmla="*/ 2424 h 5320"/>
                <a:gd name="T4" fmla="+- 0 18644 10848"/>
                <a:gd name="T5" fmla="*/ T4 w 7808"/>
                <a:gd name="T6" fmla="+- 0 2344 2176"/>
                <a:gd name="T7" fmla="*/ 2344 h 5320"/>
                <a:gd name="T8" fmla="+- 0 18612 10848"/>
                <a:gd name="T9" fmla="*/ T8 w 7808"/>
                <a:gd name="T10" fmla="+- 0 2276 2176"/>
                <a:gd name="T11" fmla="*/ 2276 h 5320"/>
                <a:gd name="T12" fmla="+- 0 18562 10848"/>
                <a:gd name="T13" fmla="*/ T12 w 7808"/>
                <a:gd name="T14" fmla="+- 0 2223 2176"/>
                <a:gd name="T15" fmla="*/ 2223 h 5320"/>
                <a:gd name="T16" fmla="+- 0 18499 10848"/>
                <a:gd name="T17" fmla="*/ T16 w 7808"/>
                <a:gd name="T18" fmla="+- 0 2189 2176"/>
                <a:gd name="T19" fmla="*/ 2189 h 5320"/>
                <a:gd name="T20" fmla="+- 0 18426 10848"/>
                <a:gd name="T21" fmla="*/ T20 w 7808"/>
                <a:gd name="T22" fmla="+- 0 2176 2176"/>
                <a:gd name="T23" fmla="*/ 2176 h 5320"/>
                <a:gd name="T24" fmla="+- 0 11095 10848"/>
                <a:gd name="T25" fmla="*/ T24 w 7808"/>
                <a:gd name="T26" fmla="+- 0 2176 2176"/>
                <a:gd name="T27" fmla="*/ 2176 h 5320"/>
                <a:gd name="T28" fmla="+- 0 11020 10848"/>
                <a:gd name="T29" fmla="*/ T28 w 7808"/>
                <a:gd name="T30" fmla="+- 0 2189 2176"/>
                <a:gd name="T31" fmla="*/ 2189 h 5320"/>
                <a:gd name="T32" fmla="+- 0 10953 10848"/>
                <a:gd name="T33" fmla="*/ T32 w 7808"/>
                <a:gd name="T34" fmla="+- 0 2223 2176"/>
                <a:gd name="T35" fmla="*/ 2223 h 5320"/>
                <a:gd name="T36" fmla="+- 0 10898 10848"/>
                <a:gd name="T37" fmla="*/ T36 w 7808"/>
                <a:gd name="T38" fmla="+- 0 2276 2176"/>
                <a:gd name="T39" fmla="*/ 2276 h 5320"/>
                <a:gd name="T40" fmla="+- 0 10861 10848"/>
                <a:gd name="T41" fmla="*/ T40 w 7808"/>
                <a:gd name="T42" fmla="+- 0 2344 2176"/>
                <a:gd name="T43" fmla="*/ 2344 h 5320"/>
                <a:gd name="T44" fmla="+- 0 10848 10848"/>
                <a:gd name="T45" fmla="*/ T44 w 7808"/>
                <a:gd name="T46" fmla="+- 0 2424 2176"/>
                <a:gd name="T47" fmla="*/ 2424 h 5320"/>
                <a:gd name="T48" fmla="+- 0 10848 10848"/>
                <a:gd name="T49" fmla="*/ T48 w 7808"/>
                <a:gd name="T50" fmla="+- 0 7221 2176"/>
                <a:gd name="T51" fmla="*/ 7221 h 5320"/>
                <a:gd name="T52" fmla="+- 0 10859 10848"/>
                <a:gd name="T53" fmla="*/ T52 w 7808"/>
                <a:gd name="T54" fmla="+- 0 7301 2176"/>
                <a:gd name="T55" fmla="*/ 7301 h 5320"/>
                <a:gd name="T56" fmla="+- 0 10891 10848"/>
                <a:gd name="T57" fmla="*/ T56 w 7808"/>
                <a:gd name="T58" fmla="+- 0 7371 2176"/>
                <a:gd name="T59" fmla="*/ 7371 h 5320"/>
                <a:gd name="T60" fmla="+- 0 10940 10848"/>
                <a:gd name="T61" fmla="*/ T60 w 7808"/>
                <a:gd name="T62" fmla="+- 0 7425 2176"/>
                <a:gd name="T63" fmla="*/ 7425 h 5320"/>
                <a:gd name="T64" fmla="+- 0 11002 10848"/>
                <a:gd name="T65" fmla="*/ T64 w 7808"/>
                <a:gd name="T66" fmla="+- 0 7460 2176"/>
                <a:gd name="T67" fmla="*/ 7460 h 5320"/>
                <a:gd name="T68" fmla="+- 0 11073 10848"/>
                <a:gd name="T69" fmla="*/ T68 w 7808"/>
                <a:gd name="T70" fmla="+- 0 7473 2176"/>
                <a:gd name="T71" fmla="*/ 7473 h 5320"/>
                <a:gd name="T72" fmla="+- 0 17620 10848"/>
                <a:gd name="T73" fmla="*/ T72 w 7808"/>
                <a:gd name="T74" fmla="+- 0 7473 2176"/>
                <a:gd name="T75" fmla="*/ 7473 h 5320"/>
                <a:gd name="T76" fmla="+- 0 17629 10848"/>
                <a:gd name="T77" fmla="*/ T76 w 7808"/>
                <a:gd name="T78" fmla="+- 0 7487 2176"/>
                <a:gd name="T79" fmla="*/ 7487 h 5320"/>
                <a:gd name="T80" fmla="+- 0 17655 10848"/>
                <a:gd name="T81" fmla="*/ T80 w 7808"/>
                <a:gd name="T82" fmla="+- 0 7496 2176"/>
                <a:gd name="T83" fmla="*/ 7496 h 5320"/>
                <a:gd name="T84" fmla="+- 0 18091 10848"/>
                <a:gd name="T85" fmla="*/ T84 w 7808"/>
                <a:gd name="T86" fmla="+- 0 7496 2176"/>
                <a:gd name="T87" fmla="*/ 7496 h 5320"/>
                <a:gd name="T88" fmla="+- 0 18105 10848"/>
                <a:gd name="T89" fmla="*/ T88 w 7808"/>
                <a:gd name="T90" fmla="+- 0 7492 2176"/>
                <a:gd name="T91" fmla="*/ 7492 h 5320"/>
                <a:gd name="T92" fmla="+- 0 18119 10848"/>
                <a:gd name="T93" fmla="*/ T92 w 7808"/>
                <a:gd name="T94" fmla="+- 0 7479 2176"/>
                <a:gd name="T95" fmla="*/ 7479 h 5320"/>
                <a:gd name="T96" fmla="+- 0 18120 10848"/>
                <a:gd name="T97" fmla="*/ T96 w 7808"/>
                <a:gd name="T98" fmla="+- 0 7473 2176"/>
                <a:gd name="T99" fmla="*/ 7473 h 5320"/>
                <a:gd name="T100" fmla="+- 0 18430 10848"/>
                <a:gd name="T101" fmla="*/ T100 w 7808"/>
                <a:gd name="T102" fmla="+- 0 7473 2176"/>
                <a:gd name="T103" fmla="*/ 7473 h 5320"/>
                <a:gd name="T104" fmla="+- 0 18501 10848"/>
                <a:gd name="T105" fmla="*/ T104 w 7808"/>
                <a:gd name="T106" fmla="+- 0 7460 2176"/>
                <a:gd name="T107" fmla="*/ 7460 h 5320"/>
                <a:gd name="T108" fmla="+- 0 18563 10848"/>
                <a:gd name="T109" fmla="*/ T108 w 7808"/>
                <a:gd name="T110" fmla="+- 0 7424 2176"/>
                <a:gd name="T111" fmla="*/ 7424 h 5320"/>
                <a:gd name="T112" fmla="+- 0 18612 10848"/>
                <a:gd name="T113" fmla="*/ T112 w 7808"/>
                <a:gd name="T114" fmla="+- 0 7369 2176"/>
                <a:gd name="T115" fmla="*/ 7369 h 5320"/>
                <a:gd name="T116" fmla="+- 0 18644 10848"/>
                <a:gd name="T117" fmla="*/ T116 w 7808"/>
                <a:gd name="T118" fmla="+- 0 7300 2176"/>
                <a:gd name="T119" fmla="*/ 7300 h 5320"/>
                <a:gd name="T120" fmla="+- 0 18656 10848"/>
                <a:gd name="T121" fmla="*/ T120 w 7808"/>
                <a:gd name="T122" fmla="+- 0 7221 2176"/>
                <a:gd name="T123" fmla="*/ 7221 h 5320"/>
                <a:gd name="T124" fmla="+- 0 18656 10848"/>
                <a:gd name="T125" fmla="*/ T124 w 7808"/>
                <a:gd name="T126" fmla="+- 0 2424 2176"/>
                <a:gd name="T127" fmla="*/ 2424 h 5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7808" h="5320">
                  <a:moveTo>
                    <a:pt x="7808" y="248"/>
                  </a:moveTo>
                  <a:lnTo>
                    <a:pt x="7796" y="168"/>
                  </a:lnTo>
                  <a:lnTo>
                    <a:pt x="7764" y="100"/>
                  </a:lnTo>
                  <a:lnTo>
                    <a:pt x="7714" y="47"/>
                  </a:lnTo>
                  <a:lnTo>
                    <a:pt x="7651" y="13"/>
                  </a:lnTo>
                  <a:lnTo>
                    <a:pt x="7578" y="0"/>
                  </a:lnTo>
                  <a:lnTo>
                    <a:pt x="247" y="0"/>
                  </a:lnTo>
                  <a:lnTo>
                    <a:pt x="172" y="13"/>
                  </a:lnTo>
                  <a:lnTo>
                    <a:pt x="105" y="47"/>
                  </a:lnTo>
                  <a:lnTo>
                    <a:pt x="50" y="100"/>
                  </a:lnTo>
                  <a:lnTo>
                    <a:pt x="13" y="168"/>
                  </a:lnTo>
                  <a:lnTo>
                    <a:pt x="0" y="248"/>
                  </a:lnTo>
                  <a:lnTo>
                    <a:pt x="0" y="5045"/>
                  </a:lnTo>
                  <a:lnTo>
                    <a:pt x="11" y="5125"/>
                  </a:lnTo>
                  <a:lnTo>
                    <a:pt x="43" y="5195"/>
                  </a:lnTo>
                  <a:lnTo>
                    <a:pt x="92" y="5249"/>
                  </a:lnTo>
                  <a:lnTo>
                    <a:pt x="154" y="5284"/>
                  </a:lnTo>
                  <a:lnTo>
                    <a:pt x="225" y="5297"/>
                  </a:lnTo>
                  <a:lnTo>
                    <a:pt x="6772" y="5297"/>
                  </a:lnTo>
                  <a:lnTo>
                    <a:pt x="6781" y="5311"/>
                  </a:lnTo>
                  <a:lnTo>
                    <a:pt x="6807" y="5320"/>
                  </a:lnTo>
                  <a:lnTo>
                    <a:pt x="7243" y="5320"/>
                  </a:lnTo>
                  <a:lnTo>
                    <a:pt x="7257" y="5316"/>
                  </a:lnTo>
                  <a:lnTo>
                    <a:pt x="7271" y="5303"/>
                  </a:lnTo>
                  <a:lnTo>
                    <a:pt x="7272" y="5297"/>
                  </a:lnTo>
                  <a:lnTo>
                    <a:pt x="7582" y="5297"/>
                  </a:lnTo>
                  <a:lnTo>
                    <a:pt x="7653" y="5284"/>
                  </a:lnTo>
                  <a:lnTo>
                    <a:pt x="7715" y="5248"/>
                  </a:lnTo>
                  <a:lnTo>
                    <a:pt x="7764" y="5193"/>
                  </a:lnTo>
                  <a:lnTo>
                    <a:pt x="7796" y="5124"/>
                  </a:lnTo>
                  <a:lnTo>
                    <a:pt x="7808" y="5045"/>
                  </a:lnTo>
                  <a:lnTo>
                    <a:pt x="7808" y="248"/>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Freeform 7"/>
            <p:cNvSpPr>
              <a:spLocks/>
            </p:cNvSpPr>
            <p:nvPr/>
          </p:nvSpPr>
          <p:spPr bwMode="auto">
            <a:xfrm>
              <a:off x="10888" y="2219"/>
              <a:ext cx="7735" cy="4648"/>
            </a:xfrm>
            <a:custGeom>
              <a:avLst/>
              <a:gdLst>
                <a:gd name="T0" fmla="+- 0 18393 10888"/>
                <a:gd name="T1" fmla="*/ T0 w 7735"/>
                <a:gd name="T2" fmla="+- 0 2220 2220"/>
                <a:gd name="T3" fmla="*/ 2220 h 4648"/>
                <a:gd name="T4" fmla="+- 0 11136 10888"/>
                <a:gd name="T5" fmla="*/ T4 w 7735"/>
                <a:gd name="T6" fmla="+- 0 2220 2220"/>
                <a:gd name="T7" fmla="*/ 2220 h 4648"/>
                <a:gd name="T8" fmla="+- 0 11061 10888"/>
                <a:gd name="T9" fmla="*/ T8 w 7735"/>
                <a:gd name="T10" fmla="+- 0 2230 2220"/>
                <a:gd name="T11" fmla="*/ 2230 h 4648"/>
                <a:gd name="T12" fmla="+- 0 10993 10888"/>
                <a:gd name="T13" fmla="*/ T12 w 7735"/>
                <a:gd name="T14" fmla="+- 0 2259 2220"/>
                <a:gd name="T15" fmla="*/ 2259 h 4648"/>
                <a:gd name="T16" fmla="+- 0 10939 10888"/>
                <a:gd name="T17" fmla="*/ T16 w 7735"/>
                <a:gd name="T18" fmla="+- 0 2305 2220"/>
                <a:gd name="T19" fmla="*/ 2305 h 4648"/>
                <a:gd name="T20" fmla="+- 0 10902 10888"/>
                <a:gd name="T21" fmla="*/ T20 w 7735"/>
                <a:gd name="T22" fmla="+- 0 2364 2220"/>
                <a:gd name="T23" fmla="*/ 2364 h 4648"/>
                <a:gd name="T24" fmla="+- 0 10888 10888"/>
                <a:gd name="T25" fmla="*/ T24 w 7735"/>
                <a:gd name="T26" fmla="+- 0 2436 2220"/>
                <a:gd name="T27" fmla="*/ 2436 h 4648"/>
                <a:gd name="T28" fmla="+- 0 10888 10888"/>
                <a:gd name="T29" fmla="*/ T28 w 7735"/>
                <a:gd name="T30" fmla="+- 0 6867 2220"/>
                <a:gd name="T31" fmla="*/ 6867 h 4648"/>
                <a:gd name="T32" fmla="+- 0 18623 10888"/>
                <a:gd name="T33" fmla="*/ T32 w 7735"/>
                <a:gd name="T34" fmla="+- 0 6867 2220"/>
                <a:gd name="T35" fmla="*/ 6867 h 4648"/>
                <a:gd name="T36" fmla="+- 0 18623 10888"/>
                <a:gd name="T37" fmla="*/ T36 w 7735"/>
                <a:gd name="T38" fmla="+- 0 2436 2220"/>
                <a:gd name="T39" fmla="*/ 2436 h 4648"/>
                <a:gd name="T40" fmla="+- 0 18611 10888"/>
                <a:gd name="T41" fmla="*/ T40 w 7735"/>
                <a:gd name="T42" fmla="+- 0 2364 2220"/>
                <a:gd name="T43" fmla="*/ 2364 h 4648"/>
                <a:gd name="T44" fmla="+- 0 18579 10888"/>
                <a:gd name="T45" fmla="*/ T44 w 7735"/>
                <a:gd name="T46" fmla="+- 0 2305 2220"/>
                <a:gd name="T47" fmla="*/ 2305 h 4648"/>
                <a:gd name="T48" fmla="+- 0 18529 10888"/>
                <a:gd name="T49" fmla="*/ T48 w 7735"/>
                <a:gd name="T50" fmla="+- 0 2259 2220"/>
                <a:gd name="T51" fmla="*/ 2259 h 4648"/>
                <a:gd name="T52" fmla="+- 0 18466 10888"/>
                <a:gd name="T53" fmla="*/ T52 w 7735"/>
                <a:gd name="T54" fmla="+- 0 2230 2220"/>
                <a:gd name="T55" fmla="*/ 2230 h 4648"/>
                <a:gd name="T56" fmla="+- 0 18393 10888"/>
                <a:gd name="T57" fmla="*/ T56 w 7735"/>
                <a:gd name="T58" fmla="+- 0 2220 2220"/>
                <a:gd name="T59" fmla="*/ 2220 h 46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7735" h="4648">
                  <a:moveTo>
                    <a:pt x="7505" y="0"/>
                  </a:moveTo>
                  <a:lnTo>
                    <a:pt x="248" y="0"/>
                  </a:lnTo>
                  <a:lnTo>
                    <a:pt x="173" y="10"/>
                  </a:lnTo>
                  <a:lnTo>
                    <a:pt x="105" y="39"/>
                  </a:lnTo>
                  <a:lnTo>
                    <a:pt x="51" y="85"/>
                  </a:lnTo>
                  <a:lnTo>
                    <a:pt x="14" y="144"/>
                  </a:lnTo>
                  <a:lnTo>
                    <a:pt x="0" y="216"/>
                  </a:lnTo>
                  <a:lnTo>
                    <a:pt x="0" y="4647"/>
                  </a:lnTo>
                  <a:lnTo>
                    <a:pt x="7735" y="4647"/>
                  </a:lnTo>
                  <a:lnTo>
                    <a:pt x="7735" y="216"/>
                  </a:lnTo>
                  <a:lnTo>
                    <a:pt x="7723" y="144"/>
                  </a:lnTo>
                  <a:lnTo>
                    <a:pt x="7691" y="85"/>
                  </a:lnTo>
                  <a:lnTo>
                    <a:pt x="7641" y="39"/>
                  </a:lnTo>
                  <a:lnTo>
                    <a:pt x="7578" y="10"/>
                  </a:lnTo>
                  <a:lnTo>
                    <a:pt x="7505" y="0"/>
                  </a:lnTo>
                  <a:close/>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 name="Freeform 8"/>
            <p:cNvSpPr>
              <a:spLocks/>
            </p:cNvSpPr>
            <p:nvPr/>
          </p:nvSpPr>
          <p:spPr bwMode="auto">
            <a:xfrm>
              <a:off x="13576" y="8234"/>
              <a:ext cx="2297" cy="72"/>
            </a:xfrm>
            <a:custGeom>
              <a:avLst/>
              <a:gdLst>
                <a:gd name="T0" fmla="+- 0 15873 13576"/>
                <a:gd name="T1" fmla="*/ T0 w 2297"/>
                <a:gd name="T2" fmla="+- 0 8234 8234"/>
                <a:gd name="T3" fmla="*/ 8234 h 72"/>
                <a:gd name="T4" fmla="+- 0 13576 13576"/>
                <a:gd name="T5" fmla="*/ T4 w 2297"/>
                <a:gd name="T6" fmla="+- 0 8234 8234"/>
                <a:gd name="T7" fmla="*/ 8234 h 72"/>
                <a:gd name="T8" fmla="+- 0 13576 13576"/>
                <a:gd name="T9" fmla="*/ T8 w 2297"/>
                <a:gd name="T10" fmla="+- 0 8243 8234"/>
                <a:gd name="T11" fmla="*/ 8243 h 72"/>
                <a:gd name="T12" fmla="+- 0 13590 13576"/>
                <a:gd name="T13" fmla="*/ T12 w 2297"/>
                <a:gd name="T14" fmla="+- 0 8272 8234"/>
                <a:gd name="T15" fmla="*/ 8272 h 72"/>
                <a:gd name="T16" fmla="+- 0 13634 13576"/>
                <a:gd name="T17" fmla="*/ T16 w 2297"/>
                <a:gd name="T18" fmla="+- 0 8292 8234"/>
                <a:gd name="T19" fmla="*/ 8292 h 72"/>
                <a:gd name="T20" fmla="+- 0 13713 13576"/>
                <a:gd name="T21" fmla="*/ T20 w 2297"/>
                <a:gd name="T22" fmla="+- 0 8303 8234"/>
                <a:gd name="T23" fmla="*/ 8303 h 72"/>
                <a:gd name="T24" fmla="+- 0 13829 13576"/>
                <a:gd name="T25" fmla="*/ T24 w 2297"/>
                <a:gd name="T26" fmla="+- 0 8306 8234"/>
                <a:gd name="T27" fmla="*/ 8306 h 72"/>
                <a:gd name="T28" fmla="+- 0 15625 13576"/>
                <a:gd name="T29" fmla="*/ T28 w 2297"/>
                <a:gd name="T30" fmla="+- 0 8306 8234"/>
                <a:gd name="T31" fmla="*/ 8306 h 72"/>
                <a:gd name="T32" fmla="+- 0 15739 13576"/>
                <a:gd name="T33" fmla="*/ T32 w 2297"/>
                <a:gd name="T34" fmla="+- 0 8302 8234"/>
                <a:gd name="T35" fmla="*/ 8302 h 72"/>
                <a:gd name="T36" fmla="+- 0 15815 13576"/>
                <a:gd name="T37" fmla="*/ T36 w 2297"/>
                <a:gd name="T38" fmla="+- 0 8289 8234"/>
                <a:gd name="T39" fmla="*/ 8289 h 72"/>
                <a:gd name="T40" fmla="+- 0 15857 13576"/>
                <a:gd name="T41" fmla="*/ T40 w 2297"/>
                <a:gd name="T42" fmla="+- 0 8266 8234"/>
                <a:gd name="T43" fmla="*/ 8266 h 72"/>
                <a:gd name="T44" fmla="+- 0 15873 13576"/>
                <a:gd name="T45" fmla="*/ T44 w 2297"/>
                <a:gd name="T46" fmla="+- 0 8234 8234"/>
                <a:gd name="T47" fmla="*/ 8234 h 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2297" h="72">
                  <a:moveTo>
                    <a:pt x="2297" y="0"/>
                  </a:moveTo>
                  <a:lnTo>
                    <a:pt x="0" y="0"/>
                  </a:lnTo>
                  <a:lnTo>
                    <a:pt x="0" y="9"/>
                  </a:lnTo>
                  <a:lnTo>
                    <a:pt x="14" y="38"/>
                  </a:lnTo>
                  <a:lnTo>
                    <a:pt x="58" y="58"/>
                  </a:lnTo>
                  <a:lnTo>
                    <a:pt x="137" y="69"/>
                  </a:lnTo>
                  <a:lnTo>
                    <a:pt x="253" y="72"/>
                  </a:lnTo>
                  <a:lnTo>
                    <a:pt x="2049" y="72"/>
                  </a:lnTo>
                  <a:lnTo>
                    <a:pt x="2163" y="68"/>
                  </a:lnTo>
                  <a:lnTo>
                    <a:pt x="2239" y="55"/>
                  </a:lnTo>
                  <a:lnTo>
                    <a:pt x="2281" y="32"/>
                  </a:lnTo>
                  <a:lnTo>
                    <a:pt x="2297"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 name="Freeform 9"/>
            <p:cNvSpPr>
              <a:spLocks/>
            </p:cNvSpPr>
            <p:nvPr/>
          </p:nvSpPr>
          <p:spPr bwMode="auto">
            <a:xfrm>
              <a:off x="10888" y="6878"/>
              <a:ext cx="7735" cy="575"/>
            </a:xfrm>
            <a:custGeom>
              <a:avLst/>
              <a:gdLst>
                <a:gd name="T0" fmla="+- 0 18623 10888"/>
                <a:gd name="T1" fmla="*/ T0 w 7735"/>
                <a:gd name="T2" fmla="+- 0 6878 6878"/>
                <a:gd name="T3" fmla="*/ 6878 h 575"/>
                <a:gd name="T4" fmla="+- 0 10888 10888"/>
                <a:gd name="T5" fmla="*/ T4 w 7735"/>
                <a:gd name="T6" fmla="+- 0 6878 6878"/>
                <a:gd name="T7" fmla="*/ 6878 h 575"/>
                <a:gd name="T8" fmla="+- 0 10888 10888"/>
                <a:gd name="T9" fmla="*/ T8 w 7735"/>
                <a:gd name="T10" fmla="+- 0 7236 6878"/>
                <a:gd name="T11" fmla="*/ 7236 h 575"/>
                <a:gd name="T12" fmla="+- 0 10902 10888"/>
                <a:gd name="T13" fmla="*/ T12 w 7735"/>
                <a:gd name="T14" fmla="+- 0 7301 6878"/>
                <a:gd name="T15" fmla="*/ 7301 h 575"/>
                <a:gd name="T16" fmla="+- 0 10939 10888"/>
                <a:gd name="T17" fmla="*/ T16 w 7735"/>
                <a:gd name="T18" fmla="+- 0 7360 6878"/>
                <a:gd name="T19" fmla="*/ 7360 h 575"/>
                <a:gd name="T20" fmla="+- 0 10993 10888"/>
                <a:gd name="T21" fmla="*/ T20 w 7735"/>
                <a:gd name="T22" fmla="+- 0 7409 6878"/>
                <a:gd name="T23" fmla="*/ 7409 h 575"/>
                <a:gd name="T24" fmla="+- 0 11061 10888"/>
                <a:gd name="T25" fmla="*/ T24 w 7735"/>
                <a:gd name="T26" fmla="+- 0 7441 6878"/>
                <a:gd name="T27" fmla="*/ 7441 h 575"/>
                <a:gd name="T28" fmla="+- 0 11136 10888"/>
                <a:gd name="T29" fmla="*/ T28 w 7735"/>
                <a:gd name="T30" fmla="+- 0 7453 6878"/>
                <a:gd name="T31" fmla="*/ 7453 h 575"/>
                <a:gd name="T32" fmla="+- 0 18393 10888"/>
                <a:gd name="T33" fmla="*/ T32 w 7735"/>
                <a:gd name="T34" fmla="+- 0 7453 6878"/>
                <a:gd name="T35" fmla="*/ 7453 h 575"/>
                <a:gd name="T36" fmla="+- 0 18466 10888"/>
                <a:gd name="T37" fmla="*/ T36 w 7735"/>
                <a:gd name="T38" fmla="+- 0 7441 6878"/>
                <a:gd name="T39" fmla="*/ 7441 h 575"/>
                <a:gd name="T40" fmla="+- 0 18529 10888"/>
                <a:gd name="T41" fmla="*/ T40 w 7735"/>
                <a:gd name="T42" fmla="+- 0 7409 6878"/>
                <a:gd name="T43" fmla="*/ 7409 h 575"/>
                <a:gd name="T44" fmla="+- 0 18579 10888"/>
                <a:gd name="T45" fmla="*/ T44 w 7735"/>
                <a:gd name="T46" fmla="+- 0 7360 6878"/>
                <a:gd name="T47" fmla="*/ 7360 h 575"/>
                <a:gd name="T48" fmla="+- 0 18611 10888"/>
                <a:gd name="T49" fmla="*/ T48 w 7735"/>
                <a:gd name="T50" fmla="+- 0 7301 6878"/>
                <a:gd name="T51" fmla="*/ 7301 h 575"/>
                <a:gd name="T52" fmla="+- 0 18623 10888"/>
                <a:gd name="T53" fmla="*/ T52 w 7735"/>
                <a:gd name="T54" fmla="+- 0 7236 6878"/>
                <a:gd name="T55" fmla="*/ 7236 h 575"/>
                <a:gd name="T56" fmla="+- 0 18623 10888"/>
                <a:gd name="T57" fmla="*/ T56 w 7735"/>
                <a:gd name="T58" fmla="+- 0 6878 6878"/>
                <a:gd name="T59" fmla="*/ 6878 h 5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7735" h="575">
                  <a:moveTo>
                    <a:pt x="7735" y="0"/>
                  </a:moveTo>
                  <a:lnTo>
                    <a:pt x="0" y="0"/>
                  </a:lnTo>
                  <a:lnTo>
                    <a:pt x="0" y="358"/>
                  </a:lnTo>
                  <a:lnTo>
                    <a:pt x="14" y="423"/>
                  </a:lnTo>
                  <a:lnTo>
                    <a:pt x="51" y="482"/>
                  </a:lnTo>
                  <a:lnTo>
                    <a:pt x="105" y="531"/>
                  </a:lnTo>
                  <a:lnTo>
                    <a:pt x="173" y="563"/>
                  </a:lnTo>
                  <a:lnTo>
                    <a:pt x="248" y="575"/>
                  </a:lnTo>
                  <a:lnTo>
                    <a:pt x="7505" y="575"/>
                  </a:lnTo>
                  <a:lnTo>
                    <a:pt x="7578" y="563"/>
                  </a:lnTo>
                  <a:lnTo>
                    <a:pt x="7641" y="531"/>
                  </a:lnTo>
                  <a:lnTo>
                    <a:pt x="7691" y="482"/>
                  </a:lnTo>
                  <a:lnTo>
                    <a:pt x="7723" y="423"/>
                  </a:lnTo>
                  <a:lnTo>
                    <a:pt x="7735" y="358"/>
                  </a:lnTo>
                  <a:lnTo>
                    <a:pt x="7735" y="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 name="Rectangle 10"/>
            <p:cNvSpPr>
              <a:spLocks noChangeArrowheads="1"/>
            </p:cNvSpPr>
            <p:nvPr/>
          </p:nvSpPr>
          <p:spPr bwMode="auto">
            <a:xfrm>
              <a:off x="11176" y="2560"/>
              <a:ext cx="7159" cy="4024"/>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 name="Freeform 11"/>
            <p:cNvSpPr>
              <a:spLocks/>
            </p:cNvSpPr>
            <p:nvPr/>
          </p:nvSpPr>
          <p:spPr bwMode="auto">
            <a:xfrm>
              <a:off x="14284" y="2558"/>
              <a:ext cx="4076" cy="4040"/>
            </a:xfrm>
            <a:custGeom>
              <a:avLst/>
              <a:gdLst>
                <a:gd name="T0" fmla="+- 0 16820 14285"/>
                <a:gd name="T1" fmla="*/ T0 w 4076"/>
                <a:gd name="T2" fmla="+- 0 2558 2558"/>
                <a:gd name="T3" fmla="*/ 2558 h 4040"/>
                <a:gd name="T4" fmla="+- 0 14285 14285"/>
                <a:gd name="T5" fmla="*/ T4 w 4076"/>
                <a:gd name="T6" fmla="+- 0 6598 2558"/>
                <a:gd name="T7" fmla="*/ 6598 h 4040"/>
                <a:gd name="T8" fmla="+- 0 18352 14285"/>
                <a:gd name="T9" fmla="*/ T8 w 4076"/>
                <a:gd name="T10" fmla="+- 0 6598 2558"/>
                <a:gd name="T11" fmla="*/ 6598 h 4040"/>
                <a:gd name="T12" fmla="+- 0 18360 14285"/>
                <a:gd name="T13" fmla="*/ T12 w 4076"/>
                <a:gd name="T14" fmla="+- 0 2569 2558"/>
                <a:gd name="T15" fmla="*/ 2569 h 4040"/>
                <a:gd name="T16" fmla="+- 0 16820 14285"/>
                <a:gd name="T17" fmla="*/ T16 w 4076"/>
                <a:gd name="T18" fmla="+- 0 2558 2558"/>
                <a:gd name="T19" fmla="*/ 2558 h 4040"/>
              </a:gdLst>
              <a:ahLst/>
              <a:cxnLst>
                <a:cxn ang="0">
                  <a:pos x="T1" y="T3"/>
                </a:cxn>
                <a:cxn ang="0">
                  <a:pos x="T5" y="T7"/>
                </a:cxn>
                <a:cxn ang="0">
                  <a:pos x="T9" y="T11"/>
                </a:cxn>
                <a:cxn ang="0">
                  <a:pos x="T13" y="T15"/>
                </a:cxn>
                <a:cxn ang="0">
                  <a:pos x="T17" y="T19"/>
                </a:cxn>
              </a:cxnLst>
              <a:rect l="0" t="0" r="r" b="b"/>
              <a:pathLst>
                <a:path w="4076" h="4040">
                  <a:moveTo>
                    <a:pt x="2535" y="0"/>
                  </a:moveTo>
                  <a:lnTo>
                    <a:pt x="0" y="4040"/>
                  </a:lnTo>
                  <a:lnTo>
                    <a:pt x="4067" y="4040"/>
                  </a:lnTo>
                  <a:lnTo>
                    <a:pt x="4075" y="11"/>
                  </a:lnTo>
                  <a:lnTo>
                    <a:pt x="2535" y="0"/>
                  </a:lnTo>
                  <a:close/>
                </a:path>
              </a:pathLst>
            </a:custGeom>
            <a:solidFill>
              <a:srgbClr val="999999">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pic>
          <p:nvPicPr>
            <p:cNvPr id="61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 y="3144"/>
              <a:ext cx="7212"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41628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981201" y="1800225"/>
            <a:ext cx="5829299" cy="2495550"/>
          </a:xfrm>
        </p:spPr>
        <p:style>
          <a:lnRef idx="2">
            <a:schemeClr val="accent2"/>
          </a:lnRef>
          <a:fillRef idx="1">
            <a:schemeClr val="lt1"/>
          </a:fillRef>
          <a:effectRef idx="0">
            <a:schemeClr val="accent2"/>
          </a:effectRef>
          <a:fontRef idx="minor">
            <a:schemeClr val="dk1"/>
          </a:fontRef>
        </p:style>
        <p:txBody>
          <a:bodyPr/>
          <a:lstStyle/>
          <a:p>
            <a:r>
              <a:rPr lang="ru-RU" sz="2800" dirty="0"/>
              <a:t>Распоряжение Правительства Российской Федерации</a:t>
            </a:r>
          </a:p>
          <a:p>
            <a:r>
              <a:rPr lang="ru-RU" sz="2800" dirty="0"/>
              <a:t>от 4 декабря 2021 г. № 3455-р</a:t>
            </a:r>
          </a:p>
          <a:p>
            <a:endParaRPr lang="ru-RU" dirty="0"/>
          </a:p>
        </p:txBody>
      </p:sp>
    </p:spTree>
    <p:extLst>
      <p:ext uri="{BB962C8B-B14F-4D97-AF65-F5344CB8AC3E}">
        <p14:creationId xmlns:p14="http://schemas.microsoft.com/office/powerpoint/2010/main" val="1786765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24681" t="20223" r="25593" b="12801"/>
          <a:stretch/>
        </p:blipFill>
        <p:spPr>
          <a:xfrm>
            <a:off x="815007" y="387627"/>
            <a:ext cx="9551505" cy="6211956"/>
          </a:xfrm>
          <a:prstGeom prst="rect">
            <a:avLst/>
          </a:prstGeom>
        </p:spPr>
      </p:pic>
    </p:spTree>
    <p:extLst>
      <p:ext uri="{BB962C8B-B14F-4D97-AF65-F5344CB8AC3E}">
        <p14:creationId xmlns:p14="http://schemas.microsoft.com/office/powerpoint/2010/main" val="13978769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28601" y="561975"/>
            <a:ext cx="10677524" cy="6296025"/>
          </a:xfrm>
        </p:spPr>
        <p:txBody>
          <a:bodyPr>
            <a:normAutofit lnSpcReduction="10000"/>
          </a:bodyPr>
          <a:lstStyle/>
          <a:p>
            <a:pPr marL="342900" lvl="0" indent="-342900">
              <a:buFont typeface="+mj-lt"/>
              <a:buAutoNum type="arabicPeriod"/>
            </a:pPr>
            <a:r>
              <a:rPr lang="ru-RU" b="1" dirty="0"/>
              <a:t>Аварийно-спасательные работы</a:t>
            </a:r>
            <a:r>
              <a:rPr lang="ru-RU" dirty="0"/>
              <a:t>, предусмотренные пунктом 1 статьи 5 Федерального закона "Об аварийно-спасательных службах и статусе спасателей</a:t>
            </a:r>
            <a:r>
              <a:rPr lang="ru-RU" dirty="0" smtClean="0"/>
              <a:t>" (Горноспасательные работы, газоспасательные работы, противофонтанные работы, поисково-спасательные и т.д.)</a:t>
            </a:r>
            <a:endParaRPr lang="ru-RU" dirty="0"/>
          </a:p>
          <a:p>
            <a:pPr marL="342900" lvl="0" indent="-342900">
              <a:buFont typeface="+mj-lt"/>
              <a:buAutoNum type="arabicPeriod"/>
            </a:pPr>
            <a:r>
              <a:rPr lang="ru-RU" b="1" dirty="0"/>
              <a:t>Аварийно-спасательные работы</a:t>
            </a:r>
            <a:r>
              <a:rPr lang="ru-RU" dirty="0"/>
              <a:t>, установленные в соответствии с пунктом 2 статьи 5 Федерального закона "Об </a:t>
            </a:r>
            <a:r>
              <a:rPr lang="ru-RU" dirty="0" smtClean="0"/>
              <a:t>аварийно-спасательных </a:t>
            </a:r>
            <a:r>
              <a:rPr lang="ru-RU" dirty="0"/>
              <a:t>службах и статусе </a:t>
            </a:r>
            <a:r>
              <a:rPr lang="ru-RU" dirty="0" smtClean="0"/>
              <a:t>спасателей« (ликвидация последствий разливов нефти, радиационных аварий)</a:t>
            </a:r>
            <a:endParaRPr lang="ru-RU" dirty="0"/>
          </a:p>
          <a:p>
            <a:pPr marL="342900" lvl="0" indent="-342900">
              <a:buFont typeface="+mj-lt"/>
              <a:buAutoNum type="arabicPeriod"/>
            </a:pPr>
            <a:r>
              <a:rPr lang="ru-RU" b="1" dirty="0"/>
              <a:t>Неотложные работы </a:t>
            </a:r>
            <a:r>
              <a:rPr lang="ru-RU" dirty="0"/>
              <a:t>при ликвидации чрезвычайных ситуаций.</a:t>
            </a:r>
          </a:p>
          <a:p>
            <a:pPr marL="342900" lvl="0" indent="-342900">
              <a:buFont typeface="+mj-lt"/>
              <a:buAutoNum type="arabicPeriod"/>
            </a:pPr>
            <a:r>
              <a:rPr lang="ru-RU" dirty="0"/>
              <a:t>Работы </a:t>
            </a:r>
            <a:r>
              <a:rPr lang="ru-RU" b="1" dirty="0"/>
              <a:t>по предупреждению и ликвидации </a:t>
            </a:r>
            <a:r>
              <a:rPr lang="ru-RU" dirty="0"/>
              <a:t>чрезвычайных ситуаций природного и техногенного характера.</a:t>
            </a:r>
          </a:p>
          <a:p>
            <a:pPr marL="342900" lvl="0" indent="-342900">
              <a:buFont typeface="+mj-lt"/>
              <a:buAutoNum type="arabicPeriod"/>
            </a:pPr>
            <a:r>
              <a:rPr lang="ru-RU" dirty="0"/>
              <a:t>Работы по </a:t>
            </a:r>
            <a:r>
              <a:rPr lang="ru-RU" b="1" dirty="0"/>
              <a:t>локализации и ликвидации последствий </a:t>
            </a:r>
            <a:r>
              <a:rPr lang="ru-RU" dirty="0"/>
              <a:t>аварий на опасном производственном объекте.</a:t>
            </a:r>
          </a:p>
          <a:p>
            <a:pPr marL="342900" lvl="0" indent="-342900">
              <a:buFont typeface="+mj-lt"/>
              <a:buAutoNum type="arabicPeriod"/>
            </a:pPr>
            <a:r>
              <a:rPr lang="ru-RU" dirty="0"/>
              <a:t>Работы,	в	том	числе	связанные	с	предоставлением	услуг,	направленные	на	предупреждение	или	ликвидацию	последствий чрезвычайных ситуаций и аварий в сфере использования атомной энергии, а также на объектах использования атомной энергии.</a:t>
            </a:r>
          </a:p>
          <a:p>
            <a:pPr marL="342900" lvl="0" indent="-342900">
              <a:buFont typeface="+mj-lt"/>
              <a:buAutoNum type="arabicPeriod"/>
            </a:pPr>
            <a:r>
              <a:rPr lang="ru-RU" dirty="0"/>
              <a:t>Работы </a:t>
            </a:r>
            <a:r>
              <a:rPr lang="ru-RU" b="1" dirty="0"/>
              <a:t>по поиску и спасанию </a:t>
            </a:r>
            <a:r>
              <a:rPr lang="ru-RU" dirty="0"/>
              <a:t>терпящих или потерпевших бедствие воздушных судов, их пассажиров и экипажей в районах открытого моря и на территориях иностранных государств, а также людей, терпящих или потерпевших бедствие на море.</a:t>
            </a:r>
          </a:p>
          <a:p>
            <a:pPr marL="342900" lvl="0" indent="-342900">
              <a:buFont typeface="+mj-lt"/>
              <a:buAutoNum type="arabicPeriod"/>
            </a:pPr>
            <a:r>
              <a:rPr lang="ru-RU" dirty="0"/>
              <a:t>Работы,	связанные	с	</a:t>
            </a:r>
            <a:r>
              <a:rPr lang="ru-RU" b="1" dirty="0"/>
              <a:t>организацией	профилактики	и	тушения	пожаров</a:t>
            </a:r>
            <a:r>
              <a:rPr lang="ru-RU" dirty="0"/>
              <a:t>,	</a:t>
            </a:r>
            <a:r>
              <a:rPr lang="ru-RU" b="1" dirty="0"/>
              <a:t>проведением	аварийно-спасательных	работ	</a:t>
            </a:r>
            <a:r>
              <a:rPr lang="ru-RU" dirty="0"/>
              <a:t>в населенных пунктах и организациях.</a:t>
            </a:r>
          </a:p>
          <a:p>
            <a:pPr marL="342900" lvl="0" indent="-342900">
              <a:buFont typeface="+mj-lt"/>
              <a:buAutoNum type="arabicPeriod"/>
            </a:pPr>
            <a:r>
              <a:rPr lang="ru-RU" dirty="0"/>
              <a:t>Работы по </a:t>
            </a:r>
            <a:r>
              <a:rPr lang="ru-RU" b="1" dirty="0"/>
              <a:t>ликвидации последствий </a:t>
            </a:r>
            <a:r>
              <a:rPr lang="ru-RU" dirty="0"/>
              <a:t>происшествий при осуществлении </a:t>
            </a:r>
            <a:r>
              <a:rPr lang="ru-RU" b="1" dirty="0"/>
              <a:t>авиационной или космической деятельности</a:t>
            </a:r>
            <a:r>
              <a:rPr lang="ru-RU" dirty="0"/>
              <a:t>.</a:t>
            </a:r>
          </a:p>
          <a:p>
            <a:pPr marL="342900" lvl="0" indent="-342900">
              <a:buFont typeface="+mj-lt"/>
              <a:buAutoNum type="arabicPeriod"/>
            </a:pPr>
            <a:r>
              <a:rPr lang="ru-RU" dirty="0"/>
              <a:t>Работы по </a:t>
            </a:r>
            <a:r>
              <a:rPr lang="ru-RU" b="1" dirty="0"/>
              <a:t>ликвидации последствий </a:t>
            </a:r>
            <a:r>
              <a:rPr lang="ru-RU" dirty="0"/>
              <a:t>происшествий </a:t>
            </a:r>
            <a:r>
              <a:rPr lang="ru-RU" b="1" dirty="0"/>
              <a:t>в Антарктике</a:t>
            </a:r>
            <a:r>
              <a:rPr lang="ru-RU" dirty="0"/>
              <a:t>.</a:t>
            </a:r>
          </a:p>
          <a:p>
            <a:pPr marL="342900" lvl="0" indent="-342900">
              <a:buFont typeface="+mj-lt"/>
              <a:buAutoNum type="arabicPeriod"/>
            </a:pPr>
            <a:r>
              <a:rPr lang="ru-RU" dirty="0"/>
              <a:t>Проведение </a:t>
            </a:r>
            <a:r>
              <a:rPr lang="ru-RU" b="1" dirty="0"/>
              <a:t>подводных работ особого (специального) назначения</a:t>
            </a:r>
            <a:r>
              <a:rPr lang="ru-RU" dirty="0"/>
              <a:t>, гуманитарное разминирование.</a:t>
            </a:r>
          </a:p>
          <a:p>
            <a:pPr marL="342900" lvl="0" indent="-342900">
              <a:buFont typeface="+mj-lt"/>
              <a:buAutoNum type="arabicPeriod"/>
            </a:pPr>
            <a:r>
              <a:rPr lang="ru-RU" dirty="0"/>
              <a:t>Работы при </a:t>
            </a:r>
            <a:r>
              <a:rPr lang="ru-RU" b="1" dirty="0"/>
              <a:t>ликвидации </a:t>
            </a:r>
            <a:r>
              <a:rPr lang="ru-RU" dirty="0"/>
              <a:t>чрезвычайных ситуаций </a:t>
            </a:r>
            <a:r>
              <a:rPr lang="ru-RU" b="1" dirty="0"/>
              <a:t>природного и техногенного </a:t>
            </a:r>
            <a:r>
              <a:rPr lang="ru-RU" b="1" dirty="0" smtClean="0"/>
              <a:t>характера</a:t>
            </a:r>
            <a:r>
              <a:rPr lang="ru-RU" dirty="0"/>
              <a:t>.</a:t>
            </a:r>
          </a:p>
          <a:p>
            <a:pPr marL="342900" lvl="0" indent="-342900">
              <a:buFont typeface="+mj-lt"/>
              <a:buAutoNum type="arabicPeriod"/>
            </a:pPr>
            <a:r>
              <a:rPr lang="ru-RU" dirty="0"/>
              <a:t>Работы при </a:t>
            </a:r>
            <a:r>
              <a:rPr lang="ru-RU" b="1" dirty="0"/>
              <a:t>ликвидации последствий террористического акта </a:t>
            </a:r>
            <a:r>
              <a:rPr lang="ru-RU" dirty="0"/>
              <a:t>и (или) пресечения террористического акта правомерными действиями:</a:t>
            </a:r>
          </a:p>
          <a:p>
            <a:endParaRPr lang="ru-RU" dirty="0"/>
          </a:p>
        </p:txBody>
      </p:sp>
      <p:sp>
        <p:nvSpPr>
          <p:cNvPr id="5" name="TextBox 4"/>
          <p:cNvSpPr txBox="1"/>
          <p:nvPr/>
        </p:nvSpPr>
        <p:spPr>
          <a:xfrm>
            <a:off x="4972050" y="192643"/>
            <a:ext cx="1295399"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dirty="0" smtClean="0"/>
              <a:t>ЧС</a:t>
            </a:r>
            <a:endParaRPr lang="ru-RU" dirty="0"/>
          </a:p>
        </p:txBody>
      </p:sp>
    </p:spTree>
    <p:extLst>
      <p:ext uri="{BB962C8B-B14F-4D97-AF65-F5344CB8AC3E}">
        <p14:creationId xmlns:p14="http://schemas.microsoft.com/office/powerpoint/2010/main" val="20837420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15383" y="923926"/>
            <a:ext cx="9647767" cy="5591174"/>
          </a:xfrm>
        </p:spPr>
        <p:style>
          <a:lnRef idx="2">
            <a:schemeClr val="accent2"/>
          </a:lnRef>
          <a:fillRef idx="1">
            <a:schemeClr val="lt1"/>
          </a:fillRef>
          <a:effectRef idx="0">
            <a:schemeClr val="accent2"/>
          </a:effectRef>
          <a:fontRef idx="minor">
            <a:schemeClr val="dk1"/>
          </a:fontRef>
        </p:style>
        <p:txBody>
          <a:bodyPr>
            <a:normAutofit fontScale="92500"/>
          </a:bodyPr>
          <a:lstStyle/>
          <a:p>
            <a:pPr lvl="0"/>
            <a:r>
              <a:rPr lang="ru-RU" dirty="0" smtClean="0"/>
              <a:t>14.Работы </a:t>
            </a:r>
            <a:r>
              <a:rPr lang="ru-RU" dirty="0"/>
              <a:t>по подготовке и выполнению </a:t>
            </a:r>
            <a:r>
              <a:rPr lang="ru-RU" b="1" dirty="0"/>
              <a:t>полетов воздушных судов экспериментальной авиации</a:t>
            </a:r>
            <a:r>
              <a:rPr lang="ru-RU" dirty="0"/>
              <a:t>.</a:t>
            </a:r>
          </a:p>
          <a:p>
            <a:pPr lvl="0"/>
            <a:r>
              <a:rPr lang="ru-RU" dirty="0" smtClean="0"/>
              <a:t>15. Работы </a:t>
            </a:r>
            <a:r>
              <a:rPr lang="ru-RU" dirty="0"/>
              <a:t>в условиях, отклоняющихся от нормальных, с тяжелыми, вредными и (или) опасными и иными особыми условиями труда:</a:t>
            </a:r>
          </a:p>
          <a:p>
            <a:r>
              <a:rPr lang="ru-RU" dirty="0"/>
              <a:t>а) работы по </a:t>
            </a:r>
            <a:r>
              <a:rPr lang="ru-RU" b="1" dirty="0"/>
              <a:t>спасению тонущего </a:t>
            </a:r>
            <a:r>
              <a:rPr lang="ru-RU" dirty="0"/>
              <a:t>с извлечением его из воды с признаками жизни, поиску, подъему и извлечению из воды тел утонувших; б) работы, связанные с систематическим выполнением </a:t>
            </a:r>
            <a:r>
              <a:rPr lang="ru-RU" b="1" dirty="0"/>
              <a:t>прыжков с парашютом </a:t>
            </a:r>
            <a:r>
              <a:rPr lang="ru-RU" dirty="0"/>
              <a:t>и </a:t>
            </a:r>
            <a:r>
              <a:rPr lang="ru-RU" dirty="0" err="1"/>
              <a:t>беспарашютным</a:t>
            </a:r>
            <a:r>
              <a:rPr lang="ru-RU" dirty="0"/>
              <a:t> десантированием;</a:t>
            </a:r>
          </a:p>
          <a:p>
            <a:r>
              <a:rPr lang="ru-RU" dirty="0"/>
              <a:t>в) работы по </a:t>
            </a:r>
            <a:r>
              <a:rPr lang="ru-RU" b="1" dirty="0"/>
              <a:t>тушению пожаров </a:t>
            </a:r>
            <a:r>
              <a:rPr lang="ru-RU" dirty="0"/>
              <a:t>с использованием специальных агрегатов, механизмов и изолирующих аппаратов;</a:t>
            </a:r>
          </a:p>
          <a:p>
            <a:r>
              <a:rPr lang="ru-RU" dirty="0"/>
              <a:t>г) работы по </a:t>
            </a:r>
            <a:r>
              <a:rPr lang="ru-RU" b="1" dirty="0"/>
              <a:t>управлению пожарным автомобилем</a:t>
            </a:r>
            <a:r>
              <a:rPr lang="ru-RU" dirty="0"/>
              <a:t>, оборудованным выдвижной </a:t>
            </a:r>
            <a:r>
              <a:rPr lang="ru-RU" dirty="0" err="1"/>
              <a:t>автолестницей</a:t>
            </a:r>
            <a:r>
              <a:rPr lang="ru-RU" dirty="0"/>
              <a:t>, коленчатым подъемником, санитарным автомобилем класса "B", "C";</a:t>
            </a:r>
          </a:p>
          <a:p>
            <a:r>
              <a:rPr lang="ru-RU" dirty="0"/>
              <a:t>д) работы по обследованию, локализации и ликвидации </a:t>
            </a:r>
            <a:r>
              <a:rPr lang="ru-RU" b="1" dirty="0"/>
              <a:t>потенциально опасных объектов в воде</a:t>
            </a:r>
            <a:r>
              <a:rPr lang="ru-RU" dirty="0"/>
              <a:t>, поверхность которой в месте погружения загрязнена нефтью или нефтепродуктами, при загрязнении воды хозяйственно-бытовыми сточными водами, при погружении в заиленную воду или глинистый раствор шахт, плотность которых значительно выше плотности воды, при погружении водолазов в воду с высокой и низкой температурой, при работах в узких и стесненных условиях (работа в отсеках судов, колодцах, туннелях, цистернах, потернах, трубопроводах, внутри свайных оснований при расстоянии между сваями, трубами менее 1,5 метра), обследованию горных выработок шахт, при спусках в темное время суток, в условиях плохой видимости под водой;</a:t>
            </a:r>
          </a:p>
          <a:p>
            <a:r>
              <a:rPr lang="ru-RU" dirty="0"/>
              <a:t>е) работы по </a:t>
            </a:r>
            <a:r>
              <a:rPr lang="ru-RU" b="1" dirty="0"/>
              <a:t>перевозке и (или) хранению взрывоопасных веществ </a:t>
            </a:r>
            <a:r>
              <a:rPr lang="ru-RU" dirty="0"/>
              <a:t>и сжиженного газа; ж) работы </a:t>
            </a:r>
            <a:r>
              <a:rPr lang="ru-RU" b="1" dirty="0"/>
              <a:t>за пределами открытых морских рейдов</a:t>
            </a:r>
            <a:r>
              <a:rPr lang="ru-RU" dirty="0"/>
              <a:t>;</a:t>
            </a:r>
          </a:p>
          <a:p>
            <a:r>
              <a:rPr lang="ru-RU" dirty="0"/>
              <a:t>з) выполнение работ в опасных условиях </a:t>
            </a:r>
            <a:r>
              <a:rPr lang="ru-RU" b="1" dirty="0"/>
              <a:t>морскими (рейдовыми) водолазными судами </a:t>
            </a:r>
            <a:r>
              <a:rPr lang="ru-RU" dirty="0"/>
              <a:t>(катерами) и другими </a:t>
            </a:r>
            <a:r>
              <a:rPr lang="ru-RU" dirty="0" err="1"/>
              <a:t>плавсредствами</a:t>
            </a:r>
            <a:r>
              <a:rPr lang="ru-RU" dirty="0"/>
              <a:t>;</a:t>
            </a:r>
          </a:p>
          <a:p>
            <a:r>
              <a:rPr lang="ru-RU" dirty="0"/>
              <a:t>и) работа </a:t>
            </a:r>
            <a:r>
              <a:rPr lang="ru-RU" b="1" dirty="0"/>
              <a:t>дноуглубительных судов </a:t>
            </a:r>
            <a:r>
              <a:rPr lang="ru-RU" dirty="0"/>
              <a:t>при выполнении дноуглубительных работ на участках с выделением вредных газов и в опасных условиях;</a:t>
            </a:r>
          </a:p>
          <a:p>
            <a:endParaRPr lang="ru-RU" dirty="0"/>
          </a:p>
        </p:txBody>
      </p:sp>
      <p:sp>
        <p:nvSpPr>
          <p:cNvPr id="5" name="TextBox 4"/>
          <p:cNvSpPr txBox="1"/>
          <p:nvPr/>
        </p:nvSpPr>
        <p:spPr>
          <a:xfrm>
            <a:off x="1047750" y="361950"/>
            <a:ext cx="3724275" cy="369332"/>
          </a:xfrm>
          <a:prstGeom prst="rect">
            <a:avLst/>
          </a:prstGeom>
          <a:noFill/>
        </p:spPr>
        <p:txBody>
          <a:bodyPr wrap="square" rtlCol="0">
            <a:spAutoFit/>
          </a:bodyPr>
          <a:lstStyle/>
          <a:p>
            <a:r>
              <a:rPr lang="ru-RU" dirty="0" smtClean="0"/>
              <a:t>Опасные и особые условия труда  </a:t>
            </a:r>
            <a:endParaRPr lang="ru-RU" dirty="0"/>
          </a:p>
        </p:txBody>
      </p:sp>
    </p:spTree>
    <p:extLst>
      <p:ext uri="{BB962C8B-B14F-4D97-AF65-F5344CB8AC3E}">
        <p14:creationId xmlns:p14="http://schemas.microsoft.com/office/powerpoint/2010/main" val="24641671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7175" y="752475"/>
            <a:ext cx="10439400" cy="4990043"/>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ru-RU" dirty="0"/>
              <a:t>к) работы </a:t>
            </a:r>
            <a:r>
              <a:rPr lang="ru-RU" b="1" dirty="0"/>
              <a:t>ассенизационных рейдовых (речных) судов и </a:t>
            </a:r>
            <a:r>
              <a:rPr lang="ru-RU" b="1" dirty="0" err="1"/>
              <a:t>нефтемусоросборщиков</a:t>
            </a:r>
            <a:r>
              <a:rPr lang="ru-RU" dirty="0"/>
              <a:t>, непосредственно участвующих в работах по сбору фекалий с судов, сбору нефти, нефтепродуктов и мусора и перекачке (передаче) их в приемные береговые пункты, а также в разборке, ремонте и сборке фекальных насосов и систем;</a:t>
            </a:r>
          </a:p>
          <a:p>
            <a:r>
              <a:rPr lang="ru-RU" dirty="0"/>
              <a:t>л) работы по </a:t>
            </a:r>
            <a:r>
              <a:rPr lang="ru-RU" b="1" dirty="0"/>
              <a:t>уничтожению сильнодействующих ядовитых веществ </a:t>
            </a:r>
            <a:r>
              <a:rPr lang="ru-RU" dirty="0"/>
              <a:t>и по переработке, временному хранению и захоронению радиоактивных отходов;</a:t>
            </a:r>
          </a:p>
          <a:p>
            <a:r>
              <a:rPr lang="ru-RU" dirty="0"/>
              <a:t>м) работы по </a:t>
            </a:r>
            <a:r>
              <a:rPr lang="ru-RU" b="1" dirty="0"/>
              <a:t>обследованию, локализации и ликвидации подводных потенциально опасных объектов </a:t>
            </a:r>
            <a:r>
              <a:rPr lang="ru-RU" dirty="0"/>
              <a:t>(затопленные бомбы, снаряды, мины и другие боеприпасы) в опасных и особо опасных условиях (предельной и средней степени коррозии металла корпусов боеприпасов);</a:t>
            </a:r>
          </a:p>
          <a:p>
            <a:r>
              <a:rPr lang="ru-RU" dirty="0"/>
              <a:t>н) выполнение работ (мероприятий) аварийно-спасательными службами, аварийно-спасательными формированиями </a:t>
            </a:r>
            <a:r>
              <a:rPr lang="ru-RU" b="1" dirty="0"/>
              <a:t>на опасных производственных объектах с применением изолирующих средств </a:t>
            </a:r>
            <a:r>
              <a:rPr lang="ru-RU" dirty="0"/>
              <a:t>или без применения таковых;</a:t>
            </a:r>
          </a:p>
          <a:p>
            <a:r>
              <a:rPr lang="ru-RU" dirty="0"/>
              <a:t>о) работы по </a:t>
            </a:r>
            <a:r>
              <a:rPr lang="ru-RU" b="1" dirty="0"/>
              <a:t>вождению и обслуживанию </a:t>
            </a:r>
            <a:r>
              <a:rPr lang="ru-RU" b="1" dirty="0" err="1"/>
              <a:t>безэкипажных</a:t>
            </a:r>
            <a:r>
              <a:rPr lang="ru-RU" b="1" dirty="0"/>
              <a:t> несамоходных судов</a:t>
            </a:r>
            <a:r>
              <a:rPr lang="ru-RU" dirty="0"/>
              <a:t>;</a:t>
            </a:r>
          </a:p>
          <a:p>
            <a:r>
              <a:rPr lang="ru-RU" dirty="0"/>
              <a:t>п) работы по </a:t>
            </a:r>
            <a:r>
              <a:rPr lang="ru-RU" b="1" dirty="0"/>
              <a:t>перевозке судами или хранению нефтепродуктов первой категории</a:t>
            </a:r>
            <a:r>
              <a:rPr lang="ru-RU" dirty="0"/>
              <a:t>; р) работы на </a:t>
            </a:r>
            <a:r>
              <a:rPr lang="ru-RU" b="1" dirty="0"/>
              <a:t>территориях радиоактивного загрязнения</a:t>
            </a:r>
            <a:r>
              <a:rPr lang="ru-RU" dirty="0"/>
              <a:t>;</a:t>
            </a:r>
          </a:p>
          <a:p>
            <a:r>
              <a:rPr lang="ru-RU" dirty="0"/>
              <a:t>с) работы:</a:t>
            </a:r>
          </a:p>
          <a:p>
            <a:pPr lvl="0"/>
            <a:r>
              <a:rPr lang="ru-RU" dirty="0"/>
              <a:t>с </a:t>
            </a:r>
            <a:r>
              <a:rPr lang="ru-RU" b="1" dirty="0"/>
              <a:t>патогенными биологическими агентами</a:t>
            </a:r>
            <a:r>
              <a:rPr lang="ru-RU" dirty="0"/>
              <a:t>,  относящимися к I группе патогенности - возбудителями особо опасных инфекций,</a:t>
            </a:r>
          </a:p>
          <a:p>
            <a:r>
              <a:rPr lang="ru-RU" dirty="0"/>
              <a:t>живыми возбудителями инфекционных заболеваний (или больными животными);</a:t>
            </a:r>
          </a:p>
          <a:p>
            <a:pPr lvl="0"/>
            <a:r>
              <a:rPr lang="ru-RU" dirty="0"/>
              <a:t>с </a:t>
            </a:r>
            <a:r>
              <a:rPr lang="ru-RU" b="1" dirty="0"/>
              <a:t>вирусами, </a:t>
            </a:r>
            <a:r>
              <a:rPr lang="ru-RU" dirty="0"/>
              <a:t>вызывающими заболевания, с агрессивными средами и химическими реагентами;</a:t>
            </a:r>
          </a:p>
          <a:p>
            <a:pPr lvl="0"/>
            <a:r>
              <a:rPr lang="ru-RU" dirty="0"/>
              <a:t>по </a:t>
            </a:r>
            <a:r>
              <a:rPr lang="ru-RU" b="1" dirty="0"/>
              <a:t>исследованию потенциально инфицированных материалов </a:t>
            </a:r>
            <a:r>
              <a:rPr lang="ru-RU" dirty="0"/>
              <a:t>(биологических жидкостей и тканей);</a:t>
            </a:r>
          </a:p>
          <a:p>
            <a:pPr lvl="0"/>
            <a:r>
              <a:rPr lang="ru-RU" dirty="0"/>
              <a:t>на микроскопах и полярископах с </a:t>
            </a:r>
            <a:r>
              <a:rPr lang="ru-RU" b="1" dirty="0"/>
              <a:t>применением токсических иммерсионных жидкостей </a:t>
            </a:r>
            <a:r>
              <a:rPr lang="ru-RU" dirty="0"/>
              <a:t>и иммерсионных объективов;</a:t>
            </a:r>
          </a:p>
          <a:p>
            <a:endParaRPr lang="ru-RU" dirty="0"/>
          </a:p>
        </p:txBody>
      </p:sp>
    </p:spTree>
    <p:extLst>
      <p:ext uri="{BB962C8B-B14F-4D97-AF65-F5344CB8AC3E}">
        <p14:creationId xmlns:p14="http://schemas.microsoft.com/office/powerpoint/2010/main" val="4696549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24908" y="542925"/>
            <a:ext cx="9733492" cy="5886450"/>
          </a:xfrm>
        </p:spPr>
        <p:style>
          <a:lnRef idx="2">
            <a:schemeClr val="accent2"/>
          </a:lnRef>
          <a:fillRef idx="1">
            <a:schemeClr val="lt1"/>
          </a:fillRef>
          <a:effectRef idx="0">
            <a:schemeClr val="accent2"/>
          </a:effectRef>
          <a:fontRef idx="minor">
            <a:schemeClr val="dk1"/>
          </a:fontRef>
        </p:style>
        <p:txBody>
          <a:bodyPr>
            <a:normAutofit/>
          </a:bodyPr>
          <a:lstStyle/>
          <a:p>
            <a:r>
              <a:rPr lang="ru-RU" dirty="0"/>
              <a:t>т) работы в </a:t>
            </a:r>
            <a:r>
              <a:rPr lang="ru-RU" b="1" dirty="0"/>
              <a:t>зоне разрушенных зданий </a:t>
            </a:r>
            <a:r>
              <a:rPr lang="ru-RU" dirty="0"/>
              <a:t>и сооружений </a:t>
            </a:r>
            <a:r>
              <a:rPr lang="ru-RU" b="1" dirty="0"/>
              <a:t>в условиях опасности обрушения </a:t>
            </a:r>
            <a:r>
              <a:rPr lang="ru-RU" dirty="0"/>
              <a:t>конструкций этих зданий (плит, блоков, камней и другое);</a:t>
            </a:r>
          </a:p>
          <a:p>
            <a:r>
              <a:rPr lang="ru-RU" dirty="0"/>
              <a:t>у) работы в зоне разрушенных зданий и сооружений </a:t>
            </a:r>
            <a:r>
              <a:rPr lang="ru-RU" b="1" dirty="0"/>
              <a:t>в условиях опасности повторных толчков </a:t>
            </a:r>
            <a:r>
              <a:rPr lang="ru-RU" dirty="0"/>
              <a:t>землетрясения, взрывов газа и горючих жидкостей (паров);</a:t>
            </a:r>
          </a:p>
          <a:p>
            <a:r>
              <a:rPr lang="ru-RU" dirty="0"/>
              <a:t>ф) работы в условиях </a:t>
            </a:r>
            <a:r>
              <a:rPr lang="ru-RU" b="1" dirty="0"/>
              <a:t>лесных, степных пожаров </a:t>
            </a:r>
            <a:r>
              <a:rPr lang="ru-RU" dirty="0"/>
              <a:t>в населенной зоне, отнесенных к </a:t>
            </a:r>
            <a:r>
              <a:rPr lang="ru-RU" b="1" dirty="0"/>
              <a:t>III и более сложной </a:t>
            </a:r>
            <a:r>
              <a:rPr lang="ru-RU" dirty="0"/>
              <a:t>категории; х) работы </a:t>
            </a:r>
            <a:r>
              <a:rPr lang="ru-RU" b="1" dirty="0"/>
              <a:t>в сложных погодных условиях</a:t>
            </a:r>
            <a:r>
              <a:rPr lang="ru-RU" dirty="0"/>
              <a:t>:</a:t>
            </a:r>
          </a:p>
          <a:p>
            <a:r>
              <a:rPr lang="ru-RU" dirty="0"/>
              <a:t>ц) работы в условиях </a:t>
            </a:r>
            <a:r>
              <a:rPr lang="ru-RU" b="1" dirty="0"/>
              <a:t>опасности схода снежных лавин и селей</a:t>
            </a:r>
            <a:r>
              <a:rPr lang="ru-RU" dirty="0"/>
              <a:t>, камнепада, прорыва плотин и дамб, в руслах горных рек;</a:t>
            </a:r>
          </a:p>
          <a:p>
            <a:r>
              <a:rPr lang="ru-RU" dirty="0"/>
              <a:t>ч) работы </a:t>
            </a:r>
            <a:r>
              <a:rPr lang="ru-RU" b="1" dirty="0"/>
              <a:t>в горах на высоте свыше 3000 метров </a:t>
            </a:r>
            <a:r>
              <a:rPr lang="ru-RU" dirty="0"/>
              <a:t>над уровнем моря, а также на высотах </a:t>
            </a:r>
            <a:r>
              <a:rPr lang="ru-RU" b="1" dirty="0"/>
              <a:t>от 1500 метров </a:t>
            </a:r>
            <a:r>
              <a:rPr lang="ru-RU" dirty="0"/>
              <a:t>на сложных участках горного рельефа, </a:t>
            </a:r>
            <a:r>
              <a:rPr lang="ru-RU" b="1" dirty="0"/>
              <a:t>с применением альпинистского снаряжения</a:t>
            </a:r>
            <a:r>
              <a:rPr lang="ru-RU" dirty="0"/>
              <a:t>;</a:t>
            </a:r>
          </a:p>
          <a:p>
            <a:r>
              <a:rPr lang="ru-RU" dirty="0"/>
              <a:t>ш) работы в условиях </a:t>
            </a:r>
            <a:r>
              <a:rPr lang="ru-RU" b="1" dirty="0"/>
              <a:t>глубоких пещер с применением </a:t>
            </a:r>
            <a:r>
              <a:rPr lang="ru-RU" b="1" dirty="0" err="1"/>
              <a:t>спелеоснаряжения</a:t>
            </a:r>
            <a:r>
              <a:rPr lang="ru-RU" dirty="0"/>
              <a:t>, на природном рельефе (скалы, обрывы и другое) с</a:t>
            </a:r>
          </a:p>
          <a:p>
            <a:r>
              <a:rPr lang="ru-RU" dirty="0"/>
              <a:t>применением альпинистского снаряжения;</a:t>
            </a:r>
          </a:p>
          <a:p>
            <a:r>
              <a:rPr lang="ru-RU" dirty="0"/>
              <a:t>щ) работы </a:t>
            </a:r>
            <a:r>
              <a:rPr lang="ru-RU" b="1" dirty="0"/>
              <a:t>по эвакуации трупов погибших людей и животных </a:t>
            </a:r>
            <a:r>
              <a:rPr lang="ru-RU" dirty="0"/>
              <a:t>при проведении аварийно-спасательных и других неотложных работ вне зависимости от режимов функционирования;</a:t>
            </a:r>
          </a:p>
          <a:p>
            <a:r>
              <a:rPr lang="ru-RU" dirty="0"/>
              <a:t>э) работы </a:t>
            </a:r>
            <a:r>
              <a:rPr lang="ru-RU" b="1" dirty="0"/>
              <a:t>с сильнодействующими ядовитыми и взрывчатыми веществами </a:t>
            </a:r>
            <a:r>
              <a:rPr lang="ru-RU" dirty="0"/>
              <a:t>(агрессивными жидкостями и газами), в </a:t>
            </a:r>
            <a:r>
              <a:rPr lang="ru-RU" b="1" dirty="0"/>
              <a:t>задымленных, загазованных и запыленных </a:t>
            </a:r>
            <a:r>
              <a:rPr lang="ru-RU" dirty="0"/>
              <a:t>помещениях, </a:t>
            </a:r>
            <a:r>
              <a:rPr lang="ru-RU" b="1" dirty="0"/>
              <a:t>в колодцах и замкнутых емкостях</a:t>
            </a:r>
            <a:r>
              <a:rPr lang="ru-RU" dirty="0"/>
              <a:t>, </a:t>
            </a:r>
            <a:r>
              <a:rPr lang="ru-RU" b="1" dirty="0"/>
              <a:t>в горных выработках </a:t>
            </a:r>
            <a:r>
              <a:rPr lang="ru-RU" dirty="0"/>
              <a:t>на объектах ведения горных работ;</a:t>
            </a:r>
          </a:p>
          <a:p>
            <a:r>
              <a:rPr lang="ru-RU" dirty="0"/>
              <a:t>ю) работы в условиях </a:t>
            </a:r>
            <a:r>
              <a:rPr lang="ru-RU" b="1" dirty="0"/>
              <a:t>воздействия ионизирующих излучений </a:t>
            </a:r>
            <a:r>
              <a:rPr lang="ru-RU" dirty="0"/>
              <a:t>с мощностью дозы, при которой возможно </a:t>
            </a:r>
            <a:r>
              <a:rPr lang="ru-RU" b="1" dirty="0"/>
              <a:t>превышение предела дозы для персонала группы А</a:t>
            </a:r>
            <a:r>
              <a:rPr lang="ru-RU" dirty="0"/>
              <a:t>;</a:t>
            </a:r>
          </a:p>
          <a:p>
            <a:endParaRPr lang="ru-RU" dirty="0"/>
          </a:p>
        </p:txBody>
      </p:sp>
    </p:spTree>
    <p:extLst>
      <p:ext uri="{BB962C8B-B14F-4D97-AF65-F5344CB8AC3E}">
        <p14:creationId xmlns:p14="http://schemas.microsoft.com/office/powerpoint/2010/main" val="13720550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52425" y="257176"/>
            <a:ext cx="10029825" cy="6124574"/>
          </a:xfrm>
        </p:spPr>
        <p:txBody>
          <a:bodyPr>
            <a:normAutofit/>
          </a:bodyPr>
          <a:lstStyle/>
          <a:p>
            <a:pPr marL="285750" indent="-285750">
              <a:buFont typeface="Arial" panose="020B0604020202020204" pitchFamily="34" charset="0"/>
              <a:buChar char="•"/>
            </a:pPr>
            <a:r>
              <a:rPr lang="ru-RU" dirty="0"/>
              <a:t>работы в зоне </a:t>
            </a:r>
            <a:r>
              <a:rPr lang="ru-RU" b="1" dirty="0"/>
              <a:t>ведения боевых действий</a:t>
            </a:r>
            <a:r>
              <a:rPr lang="ru-RU" dirty="0"/>
              <a:t>, а также в зоне контртеррористических операций;</a:t>
            </a:r>
          </a:p>
          <a:p>
            <a:pPr marL="285750" indent="-285750">
              <a:buFont typeface="Arial" panose="020B0604020202020204" pitchFamily="34" charset="0"/>
              <a:buChar char="•"/>
            </a:pPr>
            <a:r>
              <a:rPr lang="ru-RU" dirty="0" smtClean="0"/>
              <a:t>работы </a:t>
            </a:r>
            <a:r>
              <a:rPr lang="ru-RU" dirty="0"/>
              <a:t>в зонах устойчиво функциональных </a:t>
            </a:r>
            <a:r>
              <a:rPr lang="ru-RU" b="1" dirty="0"/>
              <a:t>очагов клещевого вирусного энцефалита</a:t>
            </a:r>
            <a:r>
              <a:rPr lang="ru-RU" dirty="0"/>
              <a:t>, эпидемий (эпизоотии), радиоактивного, химического и бактериологического заражения местности, в эндемичной зоне в </a:t>
            </a:r>
            <a:r>
              <a:rPr lang="ru-RU" dirty="0" err="1"/>
              <a:t>эпидемически</a:t>
            </a:r>
            <a:r>
              <a:rPr lang="ru-RU" dirty="0"/>
              <a:t> опасный период (связанный с риском заражения болезнями, переносчиками которых являются клещи);</a:t>
            </a:r>
          </a:p>
          <a:p>
            <a:pPr marL="285750" indent="-285750">
              <a:buFont typeface="Arial" panose="020B0604020202020204" pitchFamily="34" charset="0"/>
              <a:buChar char="•"/>
            </a:pPr>
            <a:r>
              <a:rPr lang="ru-RU" dirty="0" smtClean="0"/>
              <a:t>работы </a:t>
            </a:r>
            <a:r>
              <a:rPr lang="ru-RU" b="1" dirty="0"/>
              <a:t>на воде в условиях наводнения</a:t>
            </a:r>
            <a:r>
              <a:rPr lang="ru-RU" dirty="0"/>
              <a:t>;</a:t>
            </a:r>
          </a:p>
          <a:p>
            <a:pPr marL="285750" indent="-285750">
              <a:buFont typeface="Arial" panose="020B0604020202020204" pitchFamily="34" charset="0"/>
              <a:buChar char="•"/>
            </a:pPr>
            <a:r>
              <a:rPr lang="ru-RU" dirty="0" smtClean="0"/>
              <a:t>работы </a:t>
            </a:r>
            <a:r>
              <a:rPr lang="ru-RU" dirty="0"/>
              <a:t>на </a:t>
            </a:r>
            <a:r>
              <a:rPr lang="ru-RU" b="1" dirty="0"/>
              <a:t>акватории водного объекта в сложных условиях</a:t>
            </a:r>
            <a:r>
              <a:rPr lang="ru-RU" dirty="0"/>
              <a:t>:</a:t>
            </a:r>
          </a:p>
          <a:p>
            <a:pPr marL="285750" indent="-285750">
              <a:buFont typeface="Arial" panose="020B0604020202020204" pitchFamily="34" charset="0"/>
              <a:buChar char="•"/>
            </a:pPr>
            <a:r>
              <a:rPr lang="ru-RU" dirty="0" smtClean="0"/>
              <a:t>работы </a:t>
            </a:r>
            <a:r>
              <a:rPr lang="ru-RU" b="1" dirty="0"/>
              <a:t>по поиску пострадавших (погибших) на акватории </a:t>
            </a:r>
            <a:r>
              <a:rPr lang="ru-RU" dirty="0"/>
              <a:t>с применением средств защиты от переохлаждения;</a:t>
            </a:r>
          </a:p>
          <a:p>
            <a:pPr marL="285750" indent="-285750">
              <a:buFont typeface="Arial" panose="020B0604020202020204" pitchFamily="34" charset="0"/>
              <a:buChar char="•"/>
            </a:pPr>
            <a:r>
              <a:rPr lang="ru-RU" dirty="0" smtClean="0"/>
              <a:t>выполнение </a:t>
            </a:r>
            <a:r>
              <a:rPr lang="ru-RU" b="1" dirty="0"/>
              <a:t>горноспасательных, иных видов аварийно-спасательных и технических работ </a:t>
            </a:r>
            <a:r>
              <a:rPr lang="ru-RU" dirty="0"/>
              <a:t>в зоне высокой температуры, в горных выработках на объектах ведения горных работ;</a:t>
            </a:r>
          </a:p>
          <a:p>
            <a:pPr marL="285750" indent="-285750">
              <a:buFont typeface="Arial" panose="020B0604020202020204" pitchFamily="34" charset="0"/>
              <a:buChar char="•"/>
            </a:pPr>
            <a:r>
              <a:rPr lang="ru-RU" b="1" dirty="0" smtClean="0"/>
              <a:t>обследование </a:t>
            </a:r>
            <a:r>
              <a:rPr lang="ru-RU" b="1" dirty="0"/>
              <a:t>подводных участков в горных выработках </a:t>
            </a:r>
            <a:r>
              <a:rPr lang="ru-RU" dirty="0"/>
              <a:t>на объектах ведения горных работ;</a:t>
            </a:r>
          </a:p>
          <a:p>
            <a:pPr marL="285750" indent="-285750">
              <a:buFont typeface="Arial" panose="020B0604020202020204" pitchFamily="34" charset="0"/>
              <a:buChar char="•"/>
            </a:pPr>
            <a:r>
              <a:rPr lang="ru-RU" dirty="0" smtClean="0"/>
              <a:t>работы</a:t>
            </a:r>
            <a:r>
              <a:rPr lang="ru-RU" dirty="0"/>
              <a:t>, выполняемые </a:t>
            </a:r>
            <a:r>
              <a:rPr lang="ru-RU" b="1" dirty="0"/>
              <a:t>в зоне чрезвычайных ситуаций в горных выработках </a:t>
            </a:r>
            <a:r>
              <a:rPr lang="ru-RU" dirty="0"/>
              <a:t>на объектах ведения горных работ, </a:t>
            </a:r>
            <a:r>
              <a:rPr lang="ru-RU" b="1" dirty="0"/>
              <a:t>направленные на локализацию аварий </a:t>
            </a:r>
            <a:r>
              <a:rPr lang="ru-RU" dirty="0"/>
              <a:t>и подавление или доведение до минимального возможного уровня воздействия взрывов взрывчатых материалов и (или) рудничных газов, пожаров, </a:t>
            </a:r>
            <a:r>
              <a:rPr lang="ru-RU" dirty="0" err="1"/>
              <a:t>загазований</a:t>
            </a:r>
            <a:r>
              <a:rPr lang="ru-RU" dirty="0"/>
              <a:t>, обвалов, выбросов горной массы, затоплений и других аварий;</a:t>
            </a:r>
          </a:p>
          <a:p>
            <a:pPr marL="285750" indent="-285750">
              <a:buFont typeface="Arial" panose="020B0604020202020204" pitchFamily="34" charset="0"/>
              <a:buChar char="•"/>
            </a:pPr>
            <a:r>
              <a:rPr lang="ru-RU" dirty="0" smtClean="0"/>
              <a:t>работы</a:t>
            </a:r>
            <a:r>
              <a:rPr lang="ru-RU" dirty="0"/>
              <a:t>, связанные </a:t>
            </a:r>
            <a:r>
              <a:rPr lang="ru-RU" b="1" dirty="0"/>
              <a:t>с риском возникновения контакта с возможно зараженной кровью </a:t>
            </a:r>
            <a:r>
              <a:rPr lang="ru-RU" dirty="0"/>
              <a:t>(СПИД, сифилис, гепатит </a:t>
            </a:r>
            <a:r>
              <a:rPr lang="ru-RU" dirty="0" smtClean="0"/>
              <a:t>A, </a:t>
            </a:r>
            <a:r>
              <a:rPr lang="ru-RU" dirty="0"/>
              <a:t>B, C и другие инфекции, передающиеся через контакт с кровью) </a:t>
            </a:r>
            <a:r>
              <a:rPr lang="ru-RU" b="1" dirty="0"/>
              <a:t>и другими биологическими выделениями</a:t>
            </a:r>
            <a:r>
              <a:rPr lang="ru-RU" dirty="0"/>
              <a:t>, зараженными возбудителями инфекционных заболеваний (брюшной тиф, корь, столбняк, туберкулез, новая </a:t>
            </a:r>
            <a:r>
              <a:rPr lang="ru-RU" dirty="0" err="1"/>
              <a:t>коронавирусная</a:t>
            </a:r>
            <a:r>
              <a:rPr lang="ru-RU" dirty="0"/>
              <a:t> инфекция и прочее) при выполнении служебных обязанностей;</a:t>
            </a:r>
          </a:p>
          <a:p>
            <a:pPr marL="285750" indent="-285750">
              <a:buFont typeface="Arial" panose="020B0604020202020204" pitchFamily="34" charset="0"/>
              <a:buChar char="•"/>
            </a:pPr>
            <a:r>
              <a:rPr lang="ru-RU" b="1" dirty="0" smtClean="0"/>
              <a:t>работы </a:t>
            </a:r>
            <a:r>
              <a:rPr lang="ru-RU" b="1" dirty="0"/>
              <a:t>в зоне наводнения</a:t>
            </a:r>
            <a:r>
              <a:rPr lang="ru-RU" dirty="0"/>
              <a:t>, паводка, при ликвидации последствий затоплений местности при объявлении чрезвычайной ситуации на данной территории;</a:t>
            </a:r>
          </a:p>
          <a:p>
            <a:pPr marL="285750" indent="-285750">
              <a:buFont typeface="Arial" panose="020B0604020202020204" pitchFamily="34" charset="0"/>
              <a:buChar char="•"/>
            </a:pPr>
            <a:r>
              <a:rPr lang="ru-RU" dirty="0" smtClean="0"/>
              <a:t>работы</a:t>
            </a:r>
            <a:r>
              <a:rPr lang="ru-RU" dirty="0"/>
              <a:t>, связанные </a:t>
            </a:r>
            <a:r>
              <a:rPr lang="ru-RU" b="1" dirty="0"/>
              <a:t>с тушением пожаров</a:t>
            </a:r>
            <a:r>
              <a:rPr lang="ru-RU" dirty="0"/>
              <a:t>:</a:t>
            </a:r>
          </a:p>
          <a:p>
            <a:endParaRPr lang="ru-RU" dirty="0"/>
          </a:p>
        </p:txBody>
      </p:sp>
    </p:spTree>
    <p:extLst>
      <p:ext uri="{BB962C8B-B14F-4D97-AF65-F5344CB8AC3E}">
        <p14:creationId xmlns:p14="http://schemas.microsoft.com/office/powerpoint/2010/main" val="9741940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61951" y="666751"/>
            <a:ext cx="10325100" cy="5743574"/>
          </a:xfrm>
        </p:spPr>
        <p:txBody>
          <a:bodyPr>
            <a:normAutofit/>
          </a:bodyPr>
          <a:lstStyle/>
          <a:p>
            <a:pPr lvl="0"/>
            <a:r>
              <a:rPr lang="ru-RU" b="1" dirty="0">
                <a:solidFill>
                  <a:srgbClr val="FF0000"/>
                </a:solidFill>
              </a:rPr>
              <a:t>Авиационно-спасательные работы</a:t>
            </a:r>
            <a:r>
              <a:rPr lang="ru-RU" dirty="0">
                <a:solidFill>
                  <a:srgbClr val="FF0000"/>
                </a:solidFill>
              </a:rPr>
              <a:t>:</a:t>
            </a:r>
            <a:endParaRPr lang="ru-RU" b="1" dirty="0">
              <a:solidFill>
                <a:srgbClr val="FF0000"/>
              </a:solidFill>
            </a:endParaRPr>
          </a:p>
          <a:p>
            <a:r>
              <a:rPr lang="ru-RU" dirty="0"/>
              <a:t>а) работы по поиску и обнаружению потерпевших бедствие;</a:t>
            </a:r>
          </a:p>
          <a:p>
            <a:r>
              <a:rPr lang="ru-RU" dirty="0"/>
              <a:t>б) работы по наведению наземных поисково-спасательных сил на объекты поиска; в) работы по десантированию спасательных групп и грузов;</a:t>
            </a:r>
          </a:p>
          <a:p>
            <a:r>
              <a:rPr lang="ru-RU" dirty="0"/>
              <a:t>г) работы по эвакуации пострадавших из районов бедствий на суше (в равнинной, горной местности, городах) и с водной поверхности.</a:t>
            </a:r>
          </a:p>
          <a:p>
            <a:pPr lvl="0"/>
            <a:r>
              <a:rPr lang="ru-RU" b="1" dirty="0">
                <a:solidFill>
                  <a:srgbClr val="FF0000"/>
                </a:solidFill>
              </a:rPr>
              <a:t>Специальные авиационные работы</a:t>
            </a:r>
            <a:r>
              <a:rPr lang="ru-RU" dirty="0">
                <a:solidFill>
                  <a:srgbClr val="FF0000"/>
                </a:solidFill>
              </a:rPr>
              <a:t>:</a:t>
            </a:r>
            <a:endParaRPr lang="ru-RU" b="1" dirty="0">
              <a:solidFill>
                <a:srgbClr val="FF0000"/>
              </a:solidFill>
            </a:endParaRPr>
          </a:p>
          <a:p>
            <a:r>
              <a:rPr lang="ru-RU" dirty="0"/>
              <a:t>а) работы по тушению пожаров;</a:t>
            </a:r>
          </a:p>
          <a:p>
            <a:r>
              <a:rPr lang="ru-RU" dirty="0"/>
              <a:t>б) работы по ведению воздушной, инженерной, радиационной, химической, пожарной разведки и мониторинга местности; в) работы по обработке объектов химическими и биологическими препаратами;</a:t>
            </a:r>
          </a:p>
          <a:p>
            <a:r>
              <a:rPr lang="ru-RU" dirty="0"/>
              <a:t>г) работы по ликвидации ледовых заторов в естественных и искусственных водоемах.</a:t>
            </a:r>
          </a:p>
          <a:p>
            <a:pPr lvl="0"/>
            <a:r>
              <a:rPr lang="ru-RU" b="1" dirty="0">
                <a:solidFill>
                  <a:srgbClr val="FF0000"/>
                </a:solidFill>
              </a:rPr>
              <a:t>Воздушные перевозки</a:t>
            </a:r>
            <a:r>
              <a:rPr lang="ru-RU" dirty="0">
                <a:solidFill>
                  <a:srgbClr val="FF0000"/>
                </a:solidFill>
              </a:rPr>
              <a:t>:</a:t>
            </a:r>
            <a:endParaRPr lang="ru-RU" b="1" dirty="0">
              <a:solidFill>
                <a:srgbClr val="FF0000"/>
              </a:solidFill>
            </a:endParaRPr>
          </a:p>
          <a:p>
            <a:r>
              <a:rPr lang="ru-RU" dirty="0"/>
              <a:t>а) работы по доставке в зоны чрезвычайных ситуаций сил и средств МЧС России, необходимых для проведения поисково-спасательных, аварийно-спасательных, противопожарных работ и оказания медицинской помощи, грузов гуманитарной помощи и материально- технических ресурсов;</a:t>
            </a:r>
          </a:p>
          <a:p>
            <a:r>
              <a:rPr lang="ru-RU" dirty="0"/>
              <a:t>б) работы по эвакуации пострадавшего населения из зон чрезвычайных ситуаций;</a:t>
            </a:r>
          </a:p>
          <a:p>
            <a:r>
              <a:rPr lang="ru-RU" dirty="0"/>
              <a:t>в) работы по эвакуации материальных и культурных ценностей из зон чрезвычайных ситуаций в безопасные районы; г) работы по эвакуации российских граждан из-за рубежа при чрезвычайных ситуациях.</a:t>
            </a:r>
          </a:p>
          <a:p>
            <a:endParaRPr lang="ru-RU" dirty="0"/>
          </a:p>
        </p:txBody>
      </p:sp>
      <p:sp>
        <p:nvSpPr>
          <p:cNvPr id="5" name="TextBox 4"/>
          <p:cNvSpPr txBox="1"/>
          <p:nvPr/>
        </p:nvSpPr>
        <p:spPr>
          <a:xfrm>
            <a:off x="4786313" y="297419"/>
            <a:ext cx="123348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dirty="0" smtClean="0"/>
              <a:t>Авиация </a:t>
            </a:r>
            <a:endParaRPr lang="ru-RU" dirty="0"/>
          </a:p>
        </p:txBody>
      </p:sp>
    </p:spTree>
    <p:extLst>
      <p:ext uri="{BB962C8B-B14F-4D97-AF65-F5344CB8AC3E}">
        <p14:creationId xmlns:p14="http://schemas.microsoft.com/office/powerpoint/2010/main" val="3502067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09576" y="276226"/>
            <a:ext cx="11134724" cy="6067424"/>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285750" lvl="0" indent="-285750">
              <a:buFont typeface="Arial" panose="020B0604020202020204" pitchFamily="34" charset="0"/>
              <a:buChar char="•"/>
            </a:pPr>
            <a:r>
              <a:rPr lang="ru-RU" dirty="0"/>
              <a:t>Выполнение работ в опасных условиях труда, </a:t>
            </a:r>
            <a:r>
              <a:rPr lang="ru-RU" b="1" dirty="0"/>
              <a:t>установленных по результатам проведения специальной оценки условий труда</a:t>
            </a:r>
            <a:r>
              <a:rPr lang="ru-RU" dirty="0"/>
              <a:t>, в</a:t>
            </a:r>
          </a:p>
          <a:p>
            <a:pPr marL="285750" indent="-285750">
              <a:buFont typeface="Arial" panose="020B0604020202020204" pitchFamily="34" charset="0"/>
              <a:buChar char="•"/>
            </a:pPr>
            <a:r>
              <a:rPr lang="ru-RU" b="1" dirty="0"/>
              <a:t>целях устранения оснований</a:t>
            </a:r>
            <a:r>
              <a:rPr lang="ru-RU" dirty="0"/>
              <a:t>, послуживших установлению на рабочих местах опасного класса условий труда.</a:t>
            </a:r>
          </a:p>
          <a:p>
            <a:pPr marL="285750" lvl="0" indent="-285750">
              <a:buFont typeface="Arial" panose="020B0604020202020204" pitchFamily="34" charset="0"/>
              <a:buChar char="•"/>
            </a:pPr>
            <a:r>
              <a:rPr lang="ru-RU" dirty="0"/>
              <a:t>Работы по </a:t>
            </a:r>
            <a:r>
              <a:rPr lang="ru-RU" b="1" dirty="0"/>
              <a:t>испытательным полетам</a:t>
            </a:r>
            <a:r>
              <a:rPr lang="ru-RU" dirty="0"/>
              <a:t>, выполняемым работниками летно-испытательного и инженерно-технического испытательного</a:t>
            </a:r>
          </a:p>
          <a:p>
            <a:pPr marL="285750" indent="-285750">
              <a:buFont typeface="Arial" panose="020B0604020202020204" pitchFamily="34" charset="0"/>
              <a:buChar char="•"/>
            </a:pPr>
            <a:r>
              <a:rPr lang="ru-RU" dirty="0"/>
              <a:t>состава экспериментальной авиации, спасательными отрядами.</a:t>
            </a:r>
          </a:p>
          <a:p>
            <a:pPr marL="285750" lvl="0" indent="-285750">
              <a:buFont typeface="Arial" panose="020B0604020202020204" pitchFamily="34" charset="0"/>
              <a:buChar char="•"/>
            </a:pPr>
            <a:r>
              <a:rPr lang="ru-RU" dirty="0"/>
              <a:t>Работы, связанные с </a:t>
            </a:r>
            <a:r>
              <a:rPr lang="ru-RU" b="1" dirty="0"/>
              <a:t>проведением летных экспериментов </a:t>
            </a:r>
            <a:r>
              <a:rPr lang="ru-RU" dirty="0"/>
              <a:t>(испытаний) на специально оборудованных рабочих местах воздушного судна, экспериментальной авиации, испытанием парашютных систем в воздухе.</a:t>
            </a:r>
          </a:p>
          <a:p>
            <a:pPr marL="285750" lvl="0" indent="-285750">
              <a:buFont typeface="Arial" panose="020B0604020202020204" pitchFamily="34" charset="0"/>
              <a:buChar char="•"/>
            </a:pPr>
            <a:r>
              <a:rPr lang="ru-RU" b="1" dirty="0"/>
              <a:t>Сварочные работы в обитаемой камере</a:t>
            </a:r>
            <a:r>
              <a:rPr lang="ru-RU" dirty="0"/>
              <a:t>, заполненной инертной средой.</a:t>
            </a:r>
          </a:p>
          <a:p>
            <a:pPr marL="285750" lvl="0" indent="-285750">
              <a:buFont typeface="Arial" panose="020B0604020202020204" pitchFamily="34" charset="0"/>
              <a:buChar char="•"/>
            </a:pPr>
            <a:r>
              <a:rPr lang="ru-RU" dirty="0"/>
              <a:t>Работы, непосредственно связанные с применением </a:t>
            </a:r>
            <a:r>
              <a:rPr lang="ru-RU" b="1" dirty="0"/>
              <a:t>легковоспламеняющихся и взрывчатых материалов</a:t>
            </a:r>
            <a:r>
              <a:rPr lang="ru-RU" dirty="0"/>
              <a:t>, работы во </a:t>
            </a:r>
            <a:r>
              <a:rPr lang="ru-RU" dirty="0" err="1"/>
              <a:t>взрыво</a:t>
            </a:r>
            <a:r>
              <a:rPr lang="ru-RU" dirty="0"/>
              <a:t>- и</a:t>
            </a:r>
          </a:p>
          <a:p>
            <a:pPr marL="285750" indent="-285750">
              <a:buFont typeface="Arial" panose="020B0604020202020204" pitchFamily="34" charset="0"/>
              <a:buChar char="•"/>
            </a:pPr>
            <a:r>
              <a:rPr lang="ru-RU" dirty="0"/>
              <a:t>пожароопасных производствах:</a:t>
            </a:r>
          </a:p>
          <a:p>
            <a:pPr marL="285750" lvl="0" indent="-285750">
              <a:buFont typeface="Arial" panose="020B0604020202020204" pitchFamily="34" charset="0"/>
              <a:buChar char="•"/>
            </a:pPr>
            <a:r>
              <a:rPr lang="ru-RU" dirty="0">
                <a:solidFill>
                  <a:schemeClr val="accent2"/>
                </a:solidFill>
              </a:rPr>
              <a:t>Работы </a:t>
            </a:r>
            <a:r>
              <a:rPr lang="ru-RU" b="1" dirty="0">
                <a:solidFill>
                  <a:schemeClr val="accent2"/>
                </a:solidFill>
              </a:rPr>
              <a:t>на высоте в безопорном пространстве</a:t>
            </a:r>
            <a:r>
              <a:rPr lang="ru-RU" dirty="0">
                <a:solidFill>
                  <a:schemeClr val="accent2"/>
                </a:solidFill>
              </a:rPr>
              <a:t>, </a:t>
            </a:r>
            <a:r>
              <a:rPr lang="ru-RU" b="1" dirty="0">
                <a:solidFill>
                  <a:schemeClr val="accent2"/>
                </a:solidFill>
              </a:rPr>
              <a:t>без применения </a:t>
            </a:r>
            <a:r>
              <a:rPr lang="ru-RU" dirty="0">
                <a:solidFill>
                  <a:schemeClr val="accent2"/>
                </a:solidFill>
              </a:rPr>
              <a:t>средств </a:t>
            </a:r>
            <a:r>
              <a:rPr lang="ru-RU" dirty="0" err="1">
                <a:solidFill>
                  <a:schemeClr val="accent2"/>
                </a:solidFill>
              </a:rPr>
              <a:t>подмащивания</a:t>
            </a:r>
            <a:r>
              <a:rPr lang="ru-RU" dirty="0">
                <a:solidFill>
                  <a:schemeClr val="accent2"/>
                </a:solidFill>
              </a:rPr>
              <a:t> и при перепаде высот </a:t>
            </a:r>
            <a:r>
              <a:rPr lang="ru-RU" b="1" dirty="0">
                <a:solidFill>
                  <a:schemeClr val="accent2"/>
                </a:solidFill>
              </a:rPr>
              <a:t>свыше 5 метров</a:t>
            </a:r>
            <a:r>
              <a:rPr lang="ru-RU" dirty="0">
                <a:solidFill>
                  <a:schemeClr val="accent2"/>
                </a:solidFill>
              </a:rPr>
              <a:t>.</a:t>
            </a:r>
          </a:p>
          <a:p>
            <a:pPr marL="285750" lvl="0" indent="-285750">
              <a:buFont typeface="Arial" panose="020B0604020202020204" pitchFamily="34" charset="0"/>
              <a:buChar char="•"/>
            </a:pPr>
            <a:r>
              <a:rPr lang="ru-RU" b="1" dirty="0">
                <a:solidFill>
                  <a:srgbClr val="FF0000"/>
                </a:solidFill>
              </a:rPr>
              <a:t>Водолазные работы</a:t>
            </a:r>
            <a:r>
              <a:rPr lang="ru-RU" dirty="0">
                <a:solidFill>
                  <a:srgbClr val="FF0000"/>
                </a:solidFill>
              </a:rPr>
              <a:t>:</a:t>
            </a:r>
            <a:endParaRPr lang="ru-RU" b="1" dirty="0">
              <a:solidFill>
                <a:srgbClr val="FF0000"/>
              </a:solidFill>
            </a:endParaRPr>
          </a:p>
          <a:p>
            <a:pPr marL="285750" lvl="0" indent="-285750">
              <a:buFont typeface="Arial" panose="020B0604020202020204" pitchFamily="34" charset="0"/>
              <a:buChar char="•"/>
            </a:pPr>
            <a:r>
              <a:rPr lang="ru-RU" b="1" dirty="0"/>
              <a:t>Кессонные работы, работы в барокамерах </a:t>
            </a:r>
            <a:r>
              <a:rPr lang="ru-RU" dirty="0"/>
              <a:t>и других устройствах в условиях повышенного давления воздушной и газовой среды (за исключением работ, указанных в пункте 25 настоящего перечня).</a:t>
            </a:r>
          </a:p>
          <a:p>
            <a:pPr marL="285750" lvl="0" indent="-285750">
              <a:buFont typeface="Arial" panose="020B0604020202020204" pitchFamily="34" charset="0"/>
              <a:buChar char="•"/>
            </a:pPr>
            <a:r>
              <a:rPr lang="ru-RU" dirty="0"/>
              <a:t>Деятельность, связанная с разработкой, изготовлением, утилизацией </a:t>
            </a:r>
            <a:r>
              <a:rPr lang="ru-RU" b="1" dirty="0"/>
              <a:t>ядерного оружия и ядерных энергетических установок</a:t>
            </a:r>
            <a:endParaRPr lang="ru-RU" dirty="0"/>
          </a:p>
          <a:p>
            <a:pPr marL="285750" indent="-285750">
              <a:buFont typeface="Arial" panose="020B0604020202020204" pitchFamily="34" charset="0"/>
              <a:buChar char="•"/>
            </a:pPr>
            <a:r>
              <a:rPr lang="ru-RU" dirty="0"/>
              <a:t>военного назначения.</a:t>
            </a:r>
          </a:p>
          <a:p>
            <a:pPr marL="285750" lvl="0" indent="-285750">
              <a:buFont typeface="Arial" panose="020B0604020202020204" pitchFamily="34" charset="0"/>
              <a:buChar char="•"/>
            </a:pPr>
            <a:r>
              <a:rPr lang="ru-RU" dirty="0"/>
              <a:t>Работы </a:t>
            </a:r>
            <a:r>
              <a:rPr lang="ru-RU" b="1" dirty="0"/>
              <a:t>по добыче бериллия</a:t>
            </a:r>
            <a:r>
              <a:rPr lang="ru-RU" dirty="0"/>
              <a:t>, его переработке и производству изделий из бериллия.</a:t>
            </a:r>
          </a:p>
          <a:p>
            <a:endParaRPr lang="ru-RU" dirty="0"/>
          </a:p>
        </p:txBody>
      </p:sp>
    </p:spTree>
    <p:extLst>
      <p:ext uri="{BB962C8B-B14F-4D97-AF65-F5344CB8AC3E}">
        <p14:creationId xmlns:p14="http://schemas.microsoft.com/office/powerpoint/2010/main" val="24705995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85361" y="368589"/>
            <a:ext cx="6532676" cy="1099993"/>
          </a:xfrm>
        </p:spPr>
        <p:txBody>
          <a:bodyPr>
            <a:normAutofit/>
          </a:bodyPr>
          <a:lstStyle/>
          <a:p>
            <a:r>
              <a:rPr lang="ru-RU" b="1" dirty="0" smtClean="0"/>
              <a:t>ОБ </a:t>
            </a:r>
            <a:r>
              <a:rPr lang="ru-RU" b="1" dirty="0"/>
              <a:t>УТВЕРЖДЕНИИ ПРИМЕРНОГО ПЕРЕЧНЯ ЕЖЕГОДНО РЕАЛИЗУЕМЫХ РАБОТОДАТЕЛЕМ МЕРОПРИЯТИЙ ПО УЛУЧШЕНИЮ УСЛОВИЙ И ОХРАНЫ ТРУДА, ЛИКВИДАЦИИ ИЛИ СНИЖЕНИЮ УРОВНЕЙ ПРОФЕССИОНАЛЬНЫХ РИСКОВ ЛИБО НЕДОПУЩЕНИЮ ПОВЫШЕНИЯ ИХ УРОВНЕЙ</a:t>
            </a:r>
            <a:endParaRPr lang="ru-RU" dirty="0"/>
          </a:p>
          <a:p>
            <a:endParaRPr lang="ru-RU" dirty="0"/>
          </a:p>
        </p:txBody>
      </p:sp>
      <p:pic>
        <p:nvPicPr>
          <p:cNvPr id="5" name="Picture 2"/>
          <p:cNvPicPr/>
          <p:nvPr/>
        </p:nvPicPr>
        <p:blipFill>
          <a:blip r:embed="rId2"/>
          <a:stretch/>
        </p:blipFill>
        <p:spPr>
          <a:xfrm>
            <a:off x="711201" y="1634836"/>
            <a:ext cx="8220364" cy="4978399"/>
          </a:xfrm>
          <a:prstGeom prst="rect">
            <a:avLst/>
          </a:prstGeom>
          <a:noFill/>
        </p:spPr>
      </p:pic>
    </p:spTree>
    <p:extLst>
      <p:ext uri="{BB962C8B-B14F-4D97-AF65-F5344CB8AC3E}">
        <p14:creationId xmlns:p14="http://schemas.microsoft.com/office/powerpoint/2010/main" val="1942488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3078969207"/>
              </p:ext>
            </p:extLst>
          </p:nvPr>
        </p:nvGraphicFramePr>
        <p:xfrm>
          <a:off x="498426" y="1100540"/>
          <a:ext cx="8128740" cy="3640426"/>
        </p:xfrm>
        <a:graphic>
          <a:graphicData uri="http://schemas.openxmlformats.org/drawingml/2006/table">
            <a:tbl>
              <a:tblPr firstRow="1" firstCol="1" bandRow="1">
                <a:tableStyleId>{5C22544A-7EE6-4342-B048-85BDC9FD1C3A}</a:tableStyleId>
              </a:tblPr>
              <a:tblGrid>
                <a:gridCol w="8128740">
                  <a:extLst>
                    <a:ext uri="{9D8B030D-6E8A-4147-A177-3AD203B41FA5}">
                      <a16:colId xmlns="" xmlns:a16="http://schemas.microsoft.com/office/drawing/2014/main" val="873785097"/>
                    </a:ext>
                  </a:extLst>
                </a:gridCol>
              </a:tblGrid>
              <a:tr h="3640426">
                <a:tc>
                  <a:txBody>
                    <a:bodyPr/>
                    <a:lstStyle/>
                    <a:p>
                      <a:pPr marL="183515" marR="766445">
                        <a:lnSpc>
                          <a:spcPct val="97000"/>
                        </a:lnSpc>
                        <a:spcBef>
                          <a:spcPts val="260"/>
                        </a:spcBef>
                        <a:spcAft>
                          <a:spcPts val="0"/>
                        </a:spcAft>
                      </a:pPr>
                      <a:r>
                        <a:rPr lang="ru-RU" sz="1600" dirty="0">
                          <a:solidFill>
                            <a:srgbClr val="FF0000"/>
                          </a:solidFill>
                          <a:effectLst/>
                        </a:rPr>
                        <a:t>С</a:t>
                      </a:r>
                      <a:r>
                        <a:rPr lang="ru-RU" sz="1600" spc="-15" dirty="0">
                          <a:solidFill>
                            <a:srgbClr val="FF0000"/>
                          </a:solidFill>
                          <a:effectLst/>
                        </a:rPr>
                        <a:t>т</a:t>
                      </a:r>
                      <a:r>
                        <a:rPr lang="ru-RU" sz="1600" dirty="0">
                          <a:solidFill>
                            <a:srgbClr val="FF0000"/>
                          </a:solidFill>
                          <a:effectLst/>
                        </a:rPr>
                        <a:t>а</a:t>
                      </a:r>
                      <a:r>
                        <a:rPr lang="ru-RU" sz="1600" spc="-15" dirty="0">
                          <a:solidFill>
                            <a:srgbClr val="FF0000"/>
                          </a:solidFill>
                          <a:effectLst/>
                        </a:rPr>
                        <a:t>т</a:t>
                      </a:r>
                      <a:r>
                        <a:rPr lang="ru-RU" sz="1600" dirty="0">
                          <a:solidFill>
                            <a:srgbClr val="FF0000"/>
                          </a:solidFill>
                          <a:effectLst/>
                        </a:rPr>
                        <a:t>ья</a:t>
                      </a:r>
                      <a:r>
                        <a:rPr lang="ru-RU" sz="1600" spc="45" dirty="0">
                          <a:solidFill>
                            <a:srgbClr val="FF0000"/>
                          </a:solidFill>
                          <a:effectLst/>
                        </a:rPr>
                        <a:t> </a:t>
                      </a:r>
                      <a:r>
                        <a:rPr lang="ru-RU" sz="1600" dirty="0">
                          <a:solidFill>
                            <a:srgbClr val="FF0000"/>
                          </a:solidFill>
                          <a:effectLst/>
                        </a:rPr>
                        <a:t>225.</a:t>
                      </a:r>
                      <a:r>
                        <a:rPr lang="ru-RU" sz="1600" spc="10" dirty="0">
                          <a:solidFill>
                            <a:srgbClr val="FF0000"/>
                          </a:solidFill>
                          <a:effectLst/>
                        </a:rPr>
                        <a:t> </a:t>
                      </a:r>
                      <a:r>
                        <a:rPr lang="ru-RU" sz="1600" dirty="0">
                          <a:solidFill>
                            <a:srgbClr val="FF0000"/>
                          </a:solidFill>
                          <a:effectLst/>
                        </a:rPr>
                        <a:t>Фина</a:t>
                      </a:r>
                      <a:r>
                        <a:rPr lang="ru-RU" sz="1600" spc="-5" dirty="0">
                          <a:solidFill>
                            <a:srgbClr val="FF0000"/>
                          </a:solidFill>
                          <a:effectLst/>
                        </a:rPr>
                        <a:t>н</a:t>
                      </a:r>
                      <a:r>
                        <a:rPr lang="ru-RU" sz="1600" dirty="0">
                          <a:solidFill>
                            <a:srgbClr val="FF0000"/>
                          </a:solidFill>
                          <a:effectLst/>
                        </a:rPr>
                        <a:t>сир</a:t>
                      </a:r>
                      <a:r>
                        <a:rPr lang="ru-RU" sz="1600" spc="-10" dirty="0">
                          <a:solidFill>
                            <a:srgbClr val="FF0000"/>
                          </a:solidFill>
                          <a:effectLst/>
                        </a:rPr>
                        <a:t>о</a:t>
                      </a:r>
                      <a:r>
                        <a:rPr lang="ru-RU" sz="1600" spc="-20" dirty="0">
                          <a:solidFill>
                            <a:srgbClr val="FF0000"/>
                          </a:solidFill>
                          <a:effectLst/>
                        </a:rPr>
                        <a:t>в</a:t>
                      </a:r>
                      <a:r>
                        <a:rPr lang="ru-RU" sz="1600" dirty="0">
                          <a:solidFill>
                            <a:srgbClr val="FF0000"/>
                          </a:solidFill>
                          <a:effectLst/>
                        </a:rPr>
                        <a:t>а</a:t>
                      </a:r>
                      <a:r>
                        <a:rPr lang="ru-RU" sz="1600" spc="-5" dirty="0">
                          <a:solidFill>
                            <a:srgbClr val="FF0000"/>
                          </a:solidFill>
                          <a:effectLst/>
                        </a:rPr>
                        <a:t>н</a:t>
                      </a:r>
                      <a:r>
                        <a:rPr lang="ru-RU" sz="1600" dirty="0">
                          <a:solidFill>
                            <a:srgbClr val="FF0000"/>
                          </a:solidFill>
                          <a:effectLst/>
                        </a:rPr>
                        <a:t>ие</a:t>
                      </a:r>
                      <a:r>
                        <a:rPr lang="ru-RU" sz="1600" spc="20" dirty="0">
                          <a:solidFill>
                            <a:srgbClr val="FF0000"/>
                          </a:solidFill>
                          <a:effectLst/>
                        </a:rPr>
                        <a:t> </a:t>
                      </a:r>
                      <a:r>
                        <a:rPr lang="ru-RU" sz="1600" dirty="0">
                          <a:solidFill>
                            <a:srgbClr val="FF0000"/>
                          </a:solidFill>
                          <a:effectLst/>
                        </a:rPr>
                        <a:t>ме</a:t>
                      </a:r>
                      <a:r>
                        <a:rPr lang="ru-RU" sz="1600" spc="-5" dirty="0">
                          <a:solidFill>
                            <a:srgbClr val="FF0000"/>
                          </a:solidFill>
                          <a:effectLst/>
                        </a:rPr>
                        <a:t>р</a:t>
                      </a:r>
                      <a:r>
                        <a:rPr lang="ru-RU" sz="1600" dirty="0">
                          <a:solidFill>
                            <a:srgbClr val="FF0000"/>
                          </a:solidFill>
                          <a:effectLst/>
                        </a:rPr>
                        <a:t>о</a:t>
                      </a:r>
                      <a:r>
                        <a:rPr lang="ru-RU" sz="1600" spc="-10" dirty="0">
                          <a:solidFill>
                            <a:srgbClr val="FF0000"/>
                          </a:solidFill>
                          <a:effectLst/>
                        </a:rPr>
                        <a:t>п</a:t>
                      </a:r>
                      <a:r>
                        <a:rPr lang="ru-RU" sz="1600" dirty="0">
                          <a:solidFill>
                            <a:srgbClr val="FF0000"/>
                          </a:solidFill>
                          <a:effectLst/>
                        </a:rPr>
                        <a:t>рия</a:t>
                      </a:r>
                      <a:r>
                        <a:rPr lang="ru-RU" sz="1600" spc="-15" dirty="0">
                          <a:solidFill>
                            <a:srgbClr val="FF0000"/>
                          </a:solidFill>
                          <a:effectLst/>
                        </a:rPr>
                        <a:t>т</a:t>
                      </a:r>
                      <a:r>
                        <a:rPr lang="ru-RU" sz="1600" dirty="0">
                          <a:solidFill>
                            <a:srgbClr val="FF0000"/>
                          </a:solidFill>
                          <a:effectLst/>
                        </a:rPr>
                        <a:t>ий</a:t>
                      </a:r>
                      <a:r>
                        <a:rPr lang="ru-RU" sz="1600" spc="60" dirty="0">
                          <a:solidFill>
                            <a:srgbClr val="FF0000"/>
                          </a:solidFill>
                          <a:effectLst/>
                        </a:rPr>
                        <a:t> </a:t>
                      </a:r>
                      <a:r>
                        <a:rPr lang="ru-RU" sz="1600" dirty="0">
                          <a:solidFill>
                            <a:srgbClr val="FF0000"/>
                          </a:solidFill>
                          <a:effectLst/>
                        </a:rPr>
                        <a:t>по </a:t>
                      </a:r>
                      <a:r>
                        <a:rPr lang="ru-RU" sz="1600" spc="-55" dirty="0">
                          <a:solidFill>
                            <a:srgbClr val="FF0000"/>
                          </a:solidFill>
                          <a:effectLst/>
                        </a:rPr>
                        <a:t>у</a:t>
                      </a:r>
                      <a:r>
                        <a:rPr lang="ru-RU" sz="1600" spc="-20" dirty="0">
                          <a:solidFill>
                            <a:srgbClr val="FF0000"/>
                          </a:solidFill>
                          <a:effectLst/>
                        </a:rPr>
                        <a:t>л</a:t>
                      </a:r>
                      <a:r>
                        <a:rPr lang="ru-RU" sz="1600" spc="-25" dirty="0">
                          <a:solidFill>
                            <a:srgbClr val="FF0000"/>
                          </a:solidFill>
                          <a:effectLst/>
                        </a:rPr>
                        <a:t>у</a:t>
                      </a:r>
                      <a:r>
                        <a:rPr lang="ru-RU" sz="1600" dirty="0">
                          <a:solidFill>
                            <a:srgbClr val="FF0000"/>
                          </a:solidFill>
                          <a:effectLst/>
                        </a:rPr>
                        <a:t>чше</a:t>
                      </a:r>
                      <a:r>
                        <a:rPr lang="ru-RU" sz="1600" spc="-5" dirty="0">
                          <a:solidFill>
                            <a:srgbClr val="FF0000"/>
                          </a:solidFill>
                          <a:effectLst/>
                        </a:rPr>
                        <a:t>н</a:t>
                      </a:r>
                      <a:r>
                        <a:rPr lang="ru-RU" sz="1600" dirty="0">
                          <a:solidFill>
                            <a:srgbClr val="FF0000"/>
                          </a:solidFill>
                          <a:effectLst/>
                        </a:rPr>
                        <a:t>ию </a:t>
                      </a:r>
                      <a:r>
                        <a:rPr lang="ru-RU" sz="1600" spc="-70" dirty="0">
                          <a:solidFill>
                            <a:srgbClr val="FF0000"/>
                          </a:solidFill>
                          <a:effectLst/>
                        </a:rPr>
                        <a:t>у</a:t>
                      </a:r>
                      <a:r>
                        <a:rPr lang="ru-RU" sz="1600" dirty="0">
                          <a:solidFill>
                            <a:srgbClr val="FF0000"/>
                          </a:solidFill>
                          <a:effectLst/>
                        </a:rPr>
                        <a:t>с</a:t>
                      </a:r>
                      <a:r>
                        <a:rPr lang="ru-RU" sz="1600" spc="-30" dirty="0">
                          <a:solidFill>
                            <a:srgbClr val="FF0000"/>
                          </a:solidFill>
                          <a:effectLst/>
                        </a:rPr>
                        <a:t>л</a:t>
                      </a:r>
                      <a:r>
                        <a:rPr lang="ru-RU" sz="1600" dirty="0">
                          <a:solidFill>
                            <a:srgbClr val="FF0000"/>
                          </a:solidFill>
                          <a:effectLst/>
                        </a:rPr>
                        <a:t>овий</a:t>
                      </a:r>
                      <a:r>
                        <a:rPr lang="ru-RU" sz="1600" spc="60" dirty="0">
                          <a:solidFill>
                            <a:srgbClr val="FF0000"/>
                          </a:solidFill>
                          <a:effectLst/>
                        </a:rPr>
                        <a:t> </a:t>
                      </a:r>
                      <a:r>
                        <a:rPr lang="ru-RU" sz="1600" dirty="0">
                          <a:solidFill>
                            <a:srgbClr val="FF0000"/>
                          </a:solidFill>
                          <a:effectLst/>
                        </a:rPr>
                        <a:t>и</a:t>
                      </a:r>
                      <a:r>
                        <a:rPr lang="ru-RU" sz="1600" spc="10" dirty="0">
                          <a:solidFill>
                            <a:srgbClr val="FF0000"/>
                          </a:solidFill>
                          <a:effectLst/>
                        </a:rPr>
                        <a:t> </a:t>
                      </a:r>
                      <a:r>
                        <a:rPr lang="ru-RU" sz="1600" spc="-35" dirty="0">
                          <a:solidFill>
                            <a:srgbClr val="FF0000"/>
                          </a:solidFill>
                          <a:effectLst/>
                        </a:rPr>
                        <a:t>о</a:t>
                      </a:r>
                      <a:r>
                        <a:rPr lang="ru-RU" sz="1600" dirty="0">
                          <a:solidFill>
                            <a:srgbClr val="FF0000"/>
                          </a:solidFill>
                          <a:effectLst/>
                        </a:rPr>
                        <a:t>хра</a:t>
                      </a:r>
                      <a:r>
                        <a:rPr lang="ru-RU" sz="1600" spc="-5" dirty="0">
                          <a:solidFill>
                            <a:srgbClr val="FF0000"/>
                          </a:solidFill>
                          <a:effectLst/>
                        </a:rPr>
                        <a:t>ны</a:t>
                      </a:r>
                      <a:r>
                        <a:rPr lang="ru-RU" sz="1600" dirty="0">
                          <a:solidFill>
                            <a:srgbClr val="FF0000"/>
                          </a:solidFill>
                          <a:effectLst/>
                        </a:rPr>
                        <a:t> </a:t>
                      </a:r>
                      <a:r>
                        <a:rPr lang="ru-RU" sz="1600" spc="-10" dirty="0">
                          <a:solidFill>
                            <a:srgbClr val="FF0000"/>
                          </a:solidFill>
                          <a:effectLst/>
                        </a:rPr>
                        <a:t>т</a:t>
                      </a:r>
                      <a:r>
                        <a:rPr lang="ru-RU" sz="1600" spc="-30" dirty="0">
                          <a:solidFill>
                            <a:srgbClr val="FF0000"/>
                          </a:solidFill>
                          <a:effectLst/>
                        </a:rPr>
                        <a:t>р</a:t>
                      </a:r>
                      <a:r>
                        <a:rPr lang="ru-RU" sz="1600" spc="-70" dirty="0">
                          <a:solidFill>
                            <a:srgbClr val="FF0000"/>
                          </a:solidFill>
                          <a:effectLst/>
                        </a:rPr>
                        <a:t>у</a:t>
                      </a:r>
                      <a:r>
                        <a:rPr lang="ru-RU" sz="1600" spc="-10" dirty="0">
                          <a:solidFill>
                            <a:srgbClr val="FF0000"/>
                          </a:solidFill>
                          <a:effectLst/>
                        </a:rPr>
                        <a:t>д</a:t>
                      </a:r>
                      <a:r>
                        <a:rPr lang="ru-RU" sz="1600" spc="-5" dirty="0">
                          <a:solidFill>
                            <a:srgbClr val="FF0000"/>
                          </a:solidFill>
                          <a:effectLst/>
                        </a:rPr>
                        <a:t>а</a:t>
                      </a:r>
                      <a:endParaRPr lang="ru-RU" sz="1100" dirty="0">
                        <a:solidFill>
                          <a:srgbClr val="FF0000"/>
                        </a:solidFill>
                        <a:effectLst/>
                      </a:endParaRPr>
                    </a:p>
                    <a:p>
                      <a:pPr>
                        <a:lnSpc>
                          <a:spcPts val="1200"/>
                        </a:lnSpc>
                        <a:spcAft>
                          <a:spcPts val="0"/>
                        </a:spcAft>
                      </a:pPr>
                      <a:r>
                        <a:rPr lang="ru-RU" sz="1200" dirty="0">
                          <a:solidFill>
                            <a:schemeClr val="tx1"/>
                          </a:solidFill>
                          <a:effectLst/>
                        </a:rPr>
                        <a:t> </a:t>
                      </a:r>
                      <a:endParaRPr lang="ru-RU" sz="1100" dirty="0">
                        <a:solidFill>
                          <a:schemeClr val="tx1"/>
                        </a:solidFill>
                        <a:effectLst/>
                      </a:endParaRPr>
                    </a:p>
                    <a:p>
                      <a:pPr>
                        <a:lnSpc>
                          <a:spcPts val="800"/>
                        </a:lnSpc>
                        <a:spcAft>
                          <a:spcPts val="40"/>
                        </a:spcAft>
                      </a:pPr>
                      <a:r>
                        <a:rPr lang="ru-RU" sz="800" dirty="0">
                          <a:solidFill>
                            <a:schemeClr val="tx1"/>
                          </a:solidFill>
                          <a:effectLst/>
                        </a:rPr>
                        <a:t> </a:t>
                      </a:r>
                      <a:endParaRPr lang="ru-RU" sz="1100" dirty="0">
                        <a:solidFill>
                          <a:schemeClr val="tx1"/>
                        </a:solidFill>
                        <a:effectLst/>
                      </a:endParaRPr>
                    </a:p>
                    <a:p>
                      <a:pPr marL="183515" marR="12065">
                        <a:lnSpc>
                          <a:spcPct val="104000"/>
                        </a:lnSpc>
                        <a:spcAft>
                          <a:spcPts val="0"/>
                        </a:spcAft>
                      </a:pPr>
                      <a:r>
                        <a:rPr lang="ru-RU" sz="1600" dirty="0">
                          <a:solidFill>
                            <a:schemeClr val="tx1"/>
                          </a:solidFill>
                          <a:effectLst/>
                        </a:rPr>
                        <a:t>Пример</a:t>
                      </a:r>
                      <a:r>
                        <a:rPr lang="ru-RU" sz="1600" spc="-10" dirty="0">
                          <a:solidFill>
                            <a:schemeClr val="tx1"/>
                          </a:solidFill>
                          <a:effectLst/>
                        </a:rPr>
                        <a:t>н</a:t>
                      </a:r>
                      <a:r>
                        <a:rPr lang="ru-RU" sz="1600" dirty="0">
                          <a:solidFill>
                            <a:schemeClr val="tx1"/>
                          </a:solidFill>
                          <a:effectLst/>
                        </a:rPr>
                        <a:t>ый</a:t>
                      </a:r>
                      <a:r>
                        <a:rPr lang="ru-RU" sz="1600" spc="20" dirty="0">
                          <a:solidFill>
                            <a:schemeClr val="tx1"/>
                          </a:solidFill>
                          <a:effectLst/>
                        </a:rPr>
                        <a:t> </a:t>
                      </a:r>
                      <a:r>
                        <a:rPr lang="ru-RU" sz="1600" dirty="0">
                          <a:solidFill>
                            <a:schemeClr val="tx1"/>
                          </a:solidFill>
                          <a:effectLst/>
                        </a:rPr>
                        <a:t>пе</a:t>
                      </a:r>
                      <a:r>
                        <a:rPr lang="ru-RU" sz="1600" spc="-5" dirty="0">
                          <a:solidFill>
                            <a:schemeClr val="tx1"/>
                          </a:solidFill>
                          <a:effectLst/>
                        </a:rPr>
                        <a:t>р</a:t>
                      </a:r>
                      <a:r>
                        <a:rPr lang="ru-RU" sz="1600" spc="-35" dirty="0">
                          <a:solidFill>
                            <a:schemeClr val="tx1"/>
                          </a:solidFill>
                          <a:effectLst/>
                        </a:rPr>
                        <a:t>е</a:t>
                      </a:r>
                      <a:r>
                        <a:rPr lang="ru-RU" sz="1600" dirty="0">
                          <a:solidFill>
                            <a:schemeClr val="tx1"/>
                          </a:solidFill>
                          <a:effectLst/>
                        </a:rPr>
                        <a:t>че</a:t>
                      </a:r>
                      <a:r>
                        <a:rPr lang="ru-RU" sz="1600" spc="-10" dirty="0">
                          <a:solidFill>
                            <a:schemeClr val="tx1"/>
                          </a:solidFill>
                          <a:effectLst/>
                        </a:rPr>
                        <a:t>н</a:t>
                      </a:r>
                      <a:r>
                        <a:rPr lang="ru-RU" sz="1600" dirty="0">
                          <a:solidFill>
                            <a:schemeClr val="tx1"/>
                          </a:solidFill>
                          <a:effectLst/>
                        </a:rPr>
                        <a:t>ь</a:t>
                      </a:r>
                      <a:r>
                        <a:rPr lang="ru-RU" sz="1600" spc="5" dirty="0">
                          <a:solidFill>
                            <a:schemeClr val="tx1"/>
                          </a:solidFill>
                          <a:effectLst/>
                        </a:rPr>
                        <a:t> </a:t>
                      </a:r>
                      <a:r>
                        <a:rPr lang="ru-RU" sz="1600" spc="-20" dirty="0">
                          <a:solidFill>
                            <a:schemeClr val="tx1"/>
                          </a:solidFill>
                          <a:effectLst/>
                        </a:rPr>
                        <a:t>е</a:t>
                      </a:r>
                      <a:r>
                        <a:rPr lang="ru-RU" sz="1600" spc="-25" dirty="0">
                          <a:solidFill>
                            <a:schemeClr val="tx1"/>
                          </a:solidFill>
                          <a:effectLst/>
                        </a:rPr>
                        <a:t>ж</a:t>
                      </a:r>
                      <a:r>
                        <a:rPr lang="ru-RU" sz="1600" dirty="0">
                          <a:solidFill>
                            <a:schemeClr val="tx1"/>
                          </a:solidFill>
                          <a:effectLst/>
                        </a:rPr>
                        <a:t>е</a:t>
                      </a:r>
                      <a:r>
                        <a:rPr lang="ru-RU" sz="1600" spc="-35" dirty="0">
                          <a:solidFill>
                            <a:schemeClr val="tx1"/>
                          </a:solidFill>
                          <a:effectLst/>
                        </a:rPr>
                        <a:t>г</a:t>
                      </a:r>
                      <a:r>
                        <a:rPr lang="ru-RU" sz="1600" spc="-25" dirty="0">
                          <a:solidFill>
                            <a:schemeClr val="tx1"/>
                          </a:solidFill>
                          <a:effectLst/>
                        </a:rPr>
                        <a:t>о</a:t>
                      </a:r>
                      <a:r>
                        <a:rPr lang="ru-RU" sz="1600" spc="-5" dirty="0">
                          <a:solidFill>
                            <a:schemeClr val="tx1"/>
                          </a:solidFill>
                          <a:effectLst/>
                        </a:rPr>
                        <a:t>д</a:t>
                      </a:r>
                      <a:r>
                        <a:rPr lang="ru-RU" sz="1600" dirty="0">
                          <a:solidFill>
                            <a:schemeClr val="tx1"/>
                          </a:solidFill>
                          <a:effectLst/>
                        </a:rPr>
                        <a:t>но</a:t>
                      </a:r>
                      <a:r>
                        <a:rPr lang="ru-RU" sz="1600" spc="35" dirty="0">
                          <a:solidFill>
                            <a:schemeClr val="tx1"/>
                          </a:solidFill>
                          <a:effectLst/>
                        </a:rPr>
                        <a:t> </a:t>
                      </a:r>
                      <a:r>
                        <a:rPr lang="ru-RU" sz="1600" dirty="0">
                          <a:solidFill>
                            <a:schemeClr val="tx1"/>
                          </a:solidFill>
                          <a:effectLst/>
                        </a:rPr>
                        <a:t>реа</a:t>
                      </a:r>
                      <a:r>
                        <a:rPr lang="ru-RU" sz="1600" spc="-10" dirty="0">
                          <a:solidFill>
                            <a:schemeClr val="tx1"/>
                          </a:solidFill>
                          <a:effectLst/>
                        </a:rPr>
                        <a:t>л</a:t>
                      </a:r>
                      <a:r>
                        <a:rPr lang="ru-RU" sz="1600" dirty="0">
                          <a:solidFill>
                            <a:schemeClr val="tx1"/>
                          </a:solidFill>
                          <a:effectLst/>
                        </a:rPr>
                        <a:t>и</a:t>
                      </a:r>
                      <a:r>
                        <a:rPr lang="ru-RU" sz="1600" spc="-35" dirty="0">
                          <a:solidFill>
                            <a:schemeClr val="tx1"/>
                          </a:solidFill>
                          <a:effectLst/>
                        </a:rPr>
                        <a:t>з</a:t>
                      </a:r>
                      <a:r>
                        <a:rPr lang="ru-RU" sz="1600" spc="-60" dirty="0">
                          <a:solidFill>
                            <a:schemeClr val="tx1"/>
                          </a:solidFill>
                          <a:effectLst/>
                        </a:rPr>
                        <a:t>у</a:t>
                      </a:r>
                      <a:r>
                        <a:rPr lang="ru-RU" sz="1600" spc="-30" dirty="0">
                          <a:solidFill>
                            <a:schemeClr val="tx1"/>
                          </a:solidFill>
                          <a:effectLst/>
                        </a:rPr>
                        <a:t>е</a:t>
                      </a:r>
                      <a:r>
                        <a:rPr lang="ru-RU" sz="1600" spc="-5" dirty="0">
                          <a:solidFill>
                            <a:schemeClr val="tx1"/>
                          </a:solidFill>
                          <a:effectLst/>
                        </a:rPr>
                        <a:t>м</a:t>
                      </a:r>
                      <a:r>
                        <a:rPr lang="ru-RU" sz="1600" dirty="0">
                          <a:solidFill>
                            <a:schemeClr val="tx1"/>
                          </a:solidFill>
                          <a:effectLst/>
                        </a:rPr>
                        <a:t>ых</a:t>
                      </a:r>
                      <a:r>
                        <a:rPr lang="ru-RU" sz="1600" spc="55" dirty="0">
                          <a:solidFill>
                            <a:schemeClr val="tx1"/>
                          </a:solidFill>
                          <a:effectLst/>
                        </a:rPr>
                        <a:t> </a:t>
                      </a:r>
                      <a:r>
                        <a:rPr lang="ru-RU" sz="1600" dirty="0">
                          <a:solidFill>
                            <a:schemeClr val="tx1"/>
                          </a:solidFill>
                          <a:effectLst/>
                        </a:rPr>
                        <a:t>ра</a:t>
                      </a:r>
                      <a:r>
                        <a:rPr lang="ru-RU" sz="1600" spc="-5" dirty="0">
                          <a:solidFill>
                            <a:schemeClr val="tx1"/>
                          </a:solidFill>
                          <a:effectLst/>
                        </a:rPr>
                        <a:t>б</a:t>
                      </a:r>
                      <a:r>
                        <a:rPr lang="ru-RU" sz="1600" spc="-40" dirty="0">
                          <a:solidFill>
                            <a:schemeClr val="tx1"/>
                          </a:solidFill>
                          <a:effectLst/>
                        </a:rPr>
                        <a:t>от</a:t>
                      </a:r>
                      <a:r>
                        <a:rPr lang="ru-RU" sz="1600" spc="-25" dirty="0">
                          <a:solidFill>
                            <a:schemeClr val="tx1"/>
                          </a:solidFill>
                          <a:effectLst/>
                        </a:rPr>
                        <a:t>о</a:t>
                      </a:r>
                      <a:r>
                        <a:rPr lang="ru-RU" sz="1600" spc="-5" dirty="0">
                          <a:solidFill>
                            <a:schemeClr val="tx1"/>
                          </a:solidFill>
                          <a:effectLst/>
                        </a:rPr>
                        <a:t>д</a:t>
                      </a:r>
                      <a:r>
                        <a:rPr lang="ru-RU" sz="1600" dirty="0">
                          <a:solidFill>
                            <a:schemeClr val="tx1"/>
                          </a:solidFill>
                          <a:effectLst/>
                        </a:rPr>
                        <a:t>а</a:t>
                      </a:r>
                      <a:r>
                        <a:rPr lang="ru-RU" sz="1600" spc="-20" dirty="0">
                          <a:solidFill>
                            <a:schemeClr val="tx1"/>
                          </a:solidFill>
                          <a:effectLst/>
                        </a:rPr>
                        <a:t>т</a:t>
                      </a:r>
                      <a:r>
                        <a:rPr lang="ru-RU" sz="1600" spc="5" dirty="0">
                          <a:solidFill>
                            <a:schemeClr val="tx1"/>
                          </a:solidFill>
                          <a:effectLst/>
                        </a:rPr>
                        <a:t>е</a:t>
                      </a:r>
                      <a:r>
                        <a:rPr lang="ru-RU" sz="1600" spc="-25" dirty="0">
                          <a:solidFill>
                            <a:schemeClr val="tx1"/>
                          </a:solidFill>
                          <a:effectLst/>
                        </a:rPr>
                        <a:t>л</a:t>
                      </a:r>
                      <a:r>
                        <a:rPr lang="ru-RU" sz="1600" spc="-10" dirty="0">
                          <a:solidFill>
                            <a:schemeClr val="tx1"/>
                          </a:solidFill>
                          <a:effectLst/>
                        </a:rPr>
                        <a:t>е</a:t>
                      </a:r>
                      <a:r>
                        <a:rPr lang="ru-RU" sz="1600" dirty="0">
                          <a:solidFill>
                            <a:schemeClr val="tx1"/>
                          </a:solidFill>
                          <a:effectLst/>
                        </a:rPr>
                        <a:t>м</a:t>
                      </a:r>
                      <a:r>
                        <a:rPr lang="ru-RU" sz="1600" spc="50" dirty="0">
                          <a:solidFill>
                            <a:schemeClr val="tx1"/>
                          </a:solidFill>
                          <a:effectLst/>
                        </a:rPr>
                        <a:t> </a:t>
                      </a:r>
                      <a:r>
                        <a:rPr lang="ru-RU" sz="1600" spc="-20" dirty="0">
                          <a:solidFill>
                            <a:schemeClr val="tx1"/>
                          </a:solidFill>
                          <a:effectLst/>
                        </a:rPr>
                        <a:t>з</a:t>
                      </a:r>
                      <a:r>
                        <a:rPr lang="ru-RU" sz="1600" dirty="0">
                          <a:solidFill>
                            <a:schemeClr val="tx1"/>
                          </a:solidFill>
                          <a:effectLst/>
                        </a:rPr>
                        <a:t>а </a:t>
                      </a:r>
                      <a:r>
                        <a:rPr lang="ru-RU" sz="1600" spc="-35" dirty="0">
                          <a:solidFill>
                            <a:schemeClr val="tx1"/>
                          </a:solidFill>
                          <a:effectLst/>
                        </a:rPr>
                        <a:t>с</a:t>
                      </a:r>
                      <a:r>
                        <a:rPr lang="ru-RU" sz="1600" dirty="0">
                          <a:solidFill>
                            <a:schemeClr val="tx1"/>
                          </a:solidFill>
                          <a:effectLst/>
                        </a:rPr>
                        <a:t>ч</a:t>
                      </a:r>
                      <a:r>
                        <a:rPr lang="ru-RU" sz="1600" spc="-30" dirty="0">
                          <a:solidFill>
                            <a:schemeClr val="tx1"/>
                          </a:solidFill>
                          <a:effectLst/>
                        </a:rPr>
                        <a:t>е</a:t>
                      </a:r>
                      <a:r>
                        <a:rPr lang="ru-RU" sz="1600" dirty="0">
                          <a:solidFill>
                            <a:schemeClr val="tx1"/>
                          </a:solidFill>
                          <a:effectLst/>
                        </a:rPr>
                        <a:t>т</a:t>
                      </a:r>
                      <a:r>
                        <a:rPr lang="ru-RU" sz="1600" spc="5" dirty="0">
                          <a:solidFill>
                            <a:schemeClr val="tx1"/>
                          </a:solidFill>
                          <a:effectLst/>
                        </a:rPr>
                        <a:t> </a:t>
                      </a:r>
                      <a:r>
                        <a:rPr lang="ru-RU" sz="1600" spc="-30" dirty="0">
                          <a:solidFill>
                            <a:schemeClr val="tx1"/>
                          </a:solidFill>
                          <a:effectLst/>
                        </a:rPr>
                        <a:t>у</a:t>
                      </a:r>
                      <a:r>
                        <a:rPr lang="ru-RU" sz="1600" dirty="0">
                          <a:solidFill>
                            <a:schemeClr val="tx1"/>
                          </a:solidFill>
                          <a:effectLst/>
                        </a:rPr>
                        <a:t>к</a:t>
                      </a:r>
                      <a:r>
                        <a:rPr lang="ru-RU" sz="1600" spc="10" dirty="0">
                          <a:solidFill>
                            <a:schemeClr val="tx1"/>
                          </a:solidFill>
                          <a:effectLst/>
                        </a:rPr>
                        <a:t>а</a:t>
                      </a:r>
                      <a:r>
                        <a:rPr lang="ru-RU" sz="1600" spc="-15" dirty="0">
                          <a:solidFill>
                            <a:schemeClr val="tx1"/>
                          </a:solidFill>
                          <a:effectLst/>
                        </a:rPr>
                        <a:t>з</a:t>
                      </a:r>
                      <a:r>
                        <a:rPr lang="ru-RU" sz="1600" spc="-5" dirty="0">
                          <a:solidFill>
                            <a:schemeClr val="tx1"/>
                          </a:solidFill>
                          <a:effectLst/>
                        </a:rPr>
                        <a:t>анных</a:t>
                      </a:r>
                      <a:r>
                        <a:rPr lang="ru-RU" sz="1600" spc="30" dirty="0">
                          <a:solidFill>
                            <a:schemeClr val="tx1"/>
                          </a:solidFill>
                          <a:effectLst/>
                        </a:rPr>
                        <a:t> </a:t>
                      </a:r>
                      <a:r>
                        <a:rPr lang="ru-RU" sz="1600" dirty="0">
                          <a:solidFill>
                            <a:schemeClr val="tx1"/>
                          </a:solidFill>
                          <a:effectLst/>
                        </a:rPr>
                        <a:t>сре</a:t>
                      </a:r>
                      <a:r>
                        <a:rPr lang="ru-RU" sz="1600" spc="-35" dirty="0">
                          <a:solidFill>
                            <a:schemeClr val="tx1"/>
                          </a:solidFill>
                          <a:effectLst/>
                        </a:rPr>
                        <a:t>д</a:t>
                      </a:r>
                      <a:r>
                        <a:rPr lang="ru-RU" sz="1600" dirty="0">
                          <a:solidFill>
                            <a:schemeClr val="tx1"/>
                          </a:solidFill>
                          <a:effectLst/>
                        </a:rPr>
                        <a:t>с</a:t>
                      </a:r>
                      <a:r>
                        <a:rPr lang="ru-RU" sz="1600" spc="-15" dirty="0">
                          <a:solidFill>
                            <a:schemeClr val="tx1"/>
                          </a:solidFill>
                          <a:effectLst/>
                        </a:rPr>
                        <a:t>т</a:t>
                      </a:r>
                      <a:r>
                        <a:rPr lang="ru-RU" sz="1600" dirty="0">
                          <a:solidFill>
                            <a:schemeClr val="tx1"/>
                          </a:solidFill>
                          <a:effectLst/>
                        </a:rPr>
                        <a:t>в</a:t>
                      </a:r>
                      <a:r>
                        <a:rPr lang="ru-RU" sz="1600" spc="45" dirty="0">
                          <a:solidFill>
                            <a:schemeClr val="tx1"/>
                          </a:solidFill>
                          <a:effectLst/>
                        </a:rPr>
                        <a:t> </a:t>
                      </a:r>
                      <a:r>
                        <a:rPr lang="ru-RU" sz="1600" dirty="0">
                          <a:solidFill>
                            <a:schemeClr val="tx1"/>
                          </a:solidFill>
                          <a:effectLst/>
                        </a:rPr>
                        <a:t>мер</a:t>
                      </a:r>
                      <a:r>
                        <a:rPr lang="ru-RU" sz="1600" spc="-5" dirty="0">
                          <a:solidFill>
                            <a:schemeClr val="tx1"/>
                          </a:solidFill>
                          <a:effectLst/>
                        </a:rPr>
                        <a:t>о</a:t>
                      </a:r>
                      <a:r>
                        <a:rPr lang="ru-RU" sz="1600" dirty="0">
                          <a:solidFill>
                            <a:schemeClr val="tx1"/>
                          </a:solidFill>
                          <a:effectLst/>
                        </a:rPr>
                        <a:t>п</a:t>
                      </a:r>
                      <a:r>
                        <a:rPr lang="ru-RU" sz="1600" spc="-10" dirty="0">
                          <a:solidFill>
                            <a:schemeClr val="tx1"/>
                          </a:solidFill>
                          <a:effectLst/>
                        </a:rPr>
                        <a:t>р</a:t>
                      </a:r>
                      <a:r>
                        <a:rPr lang="ru-RU" sz="1600" dirty="0">
                          <a:solidFill>
                            <a:schemeClr val="tx1"/>
                          </a:solidFill>
                          <a:effectLst/>
                        </a:rPr>
                        <a:t>ия</a:t>
                      </a:r>
                      <a:r>
                        <a:rPr lang="ru-RU" sz="1600" spc="-10" dirty="0">
                          <a:solidFill>
                            <a:schemeClr val="tx1"/>
                          </a:solidFill>
                          <a:effectLst/>
                        </a:rPr>
                        <a:t>т</a:t>
                      </a:r>
                      <a:r>
                        <a:rPr lang="ru-RU" sz="1600" dirty="0">
                          <a:solidFill>
                            <a:schemeClr val="tx1"/>
                          </a:solidFill>
                          <a:effectLst/>
                        </a:rPr>
                        <a:t>ий</a:t>
                      </a:r>
                      <a:r>
                        <a:rPr lang="ru-RU" sz="1600" spc="60" dirty="0">
                          <a:solidFill>
                            <a:schemeClr val="tx1"/>
                          </a:solidFill>
                          <a:effectLst/>
                        </a:rPr>
                        <a:t> </a:t>
                      </a:r>
                      <a:r>
                        <a:rPr lang="ru-RU" sz="1600" dirty="0">
                          <a:solidFill>
                            <a:schemeClr val="tx1"/>
                          </a:solidFill>
                          <a:effectLst/>
                        </a:rPr>
                        <a:t>по </a:t>
                      </a:r>
                      <a:r>
                        <a:rPr lang="ru-RU" sz="1600" spc="-55" dirty="0">
                          <a:solidFill>
                            <a:schemeClr val="tx1"/>
                          </a:solidFill>
                          <a:effectLst/>
                        </a:rPr>
                        <a:t>у</a:t>
                      </a:r>
                      <a:r>
                        <a:rPr lang="ru-RU" sz="1600" spc="-20" dirty="0">
                          <a:solidFill>
                            <a:schemeClr val="tx1"/>
                          </a:solidFill>
                          <a:effectLst/>
                        </a:rPr>
                        <a:t>л</a:t>
                      </a:r>
                      <a:r>
                        <a:rPr lang="ru-RU" sz="1600" spc="-40" dirty="0">
                          <a:solidFill>
                            <a:schemeClr val="tx1"/>
                          </a:solidFill>
                          <a:effectLst/>
                        </a:rPr>
                        <a:t>у</a:t>
                      </a:r>
                      <a:r>
                        <a:rPr lang="ru-RU" sz="1600" dirty="0">
                          <a:solidFill>
                            <a:schemeClr val="tx1"/>
                          </a:solidFill>
                          <a:effectLst/>
                        </a:rPr>
                        <a:t>чшению</a:t>
                      </a:r>
                      <a:r>
                        <a:rPr lang="ru-RU" sz="1600" spc="60" dirty="0">
                          <a:solidFill>
                            <a:schemeClr val="tx1"/>
                          </a:solidFill>
                          <a:effectLst/>
                        </a:rPr>
                        <a:t> </a:t>
                      </a:r>
                      <a:r>
                        <a:rPr lang="ru-RU" sz="1600" spc="-65" dirty="0">
                          <a:solidFill>
                            <a:schemeClr val="tx1"/>
                          </a:solidFill>
                          <a:effectLst/>
                        </a:rPr>
                        <a:t>у</a:t>
                      </a:r>
                      <a:r>
                        <a:rPr lang="ru-RU" sz="1600" dirty="0">
                          <a:solidFill>
                            <a:schemeClr val="tx1"/>
                          </a:solidFill>
                          <a:effectLst/>
                        </a:rPr>
                        <a:t>с</a:t>
                      </a:r>
                      <a:r>
                        <a:rPr lang="ru-RU" sz="1600" spc="-30" dirty="0">
                          <a:solidFill>
                            <a:schemeClr val="tx1"/>
                          </a:solidFill>
                          <a:effectLst/>
                        </a:rPr>
                        <a:t>л</a:t>
                      </a:r>
                      <a:r>
                        <a:rPr lang="ru-RU" sz="1600" spc="-5" dirty="0">
                          <a:solidFill>
                            <a:schemeClr val="tx1"/>
                          </a:solidFill>
                          <a:effectLst/>
                        </a:rPr>
                        <a:t>овий</a:t>
                      </a:r>
                      <a:r>
                        <a:rPr lang="ru-RU" sz="1600" spc="55" dirty="0">
                          <a:solidFill>
                            <a:schemeClr val="tx1"/>
                          </a:solidFill>
                          <a:effectLst/>
                        </a:rPr>
                        <a:t> </a:t>
                      </a:r>
                      <a:r>
                        <a:rPr lang="ru-RU" sz="1600" dirty="0">
                          <a:solidFill>
                            <a:schemeClr val="tx1"/>
                          </a:solidFill>
                          <a:effectLst/>
                        </a:rPr>
                        <a:t>и </a:t>
                      </a:r>
                      <a:r>
                        <a:rPr lang="ru-RU" sz="1600" spc="-35" dirty="0">
                          <a:solidFill>
                            <a:schemeClr val="tx1"/>
                          </a:solidFill>
                          <a:effectLst/>
                        </a:rPr>
                        <a:t>о</a:t>
                      </a:r>
                      <a:r>
                        <a:rPr lang="ru-RU" sz="1600" spc="-5" dirty="0">
                          <a:solidFill>
                            <a:schemeClr val="tx1"/>
                          </a:solidFill>
                          <a:effectLst/>
                        </a:rPr>
                        <a:t>храны</a:t>
                      </a:r>
                      <a:r>
                        <a:rPr lang="ru-RU" sz="1600" dirty="0">
                          <a:solidFill>
                            <a:schemeClr val="tx1"/>
                          </a:solidFill>
                          <a:effectLst/>
                        </a:rPr>
                        <a:t> </a:t>
                      </a:r>
                      <a:r>
                        <a:rPr lang="ru-RU" sz="1600" spc="-10" dirty="0">
                          <a:solidFill>
                            <a:schemeClr val="tx1"/>
                          </a:solidFill>
                          <a:effectLst/>
                        </a:rPr>
                        <a:t>т</a:t>
                      </a:r>
                      <a:r>
                        <a:rPr lang="ru-RU" sz="1600" spc="-30" dirty="0">
                          <a:solidFill>
                            <a:schemeClr val="tx1"/>
                          </a:solidFill>
                          <a:effectLst/>
                        </a:rPr>
                        <a:t>р</a:t>
                      </a:r>
                      <a:r>
                        <a:rPr lang="ru-RU" sz="1600" spc="-70" dirty="0">
                          <a:solidFill>
                            <a:schemeClr val="tx1"/>
                          </a:solidFill>
                          <a:effectLst/>
                        </a:rPr>
                        <a:t>у</a:t>
                      </a:r>
                      <a:r>
                        <a:rPr lang="ru-RU" sz="1600" spc="-5" dirty="0">
                          <a:solidFill>
                            <a:schemeClr val="tx1"/>
                          </a:solidFill>
                          <a:effectLst/>
                        </a:rPr>
                        <a:t>д</a:t>
                      </a:r>
                      <a:r>
                        <a:rPr lang="ru-RU" sz="1600" dirty="0">
                          <a:solidFill>
                            <a:schemeClr val="tx1"/>
                          </a:solidFill>
                          <a:effectLst/>
                        </a:rPr>
                        <a:t>а,</a:t>
                      </a:r>
                      <a:r>
                        <a:rPr lang="ru-RU" sz="1600" spc="60" dirty="0">
                          <a:solidFill>
                            <a:schemeClr val="tx1"/>
                          </a:solidFill>
                          <a:effectLst/>
                        </a:rPr>
                        <a:t> </a:t>
                      </a:r>
                      <a:r>
                        <a:rPr lang="ru-RU" sz="1600" dirty="0">
                          <a:solidFill>
                            <a:schemeClr val="tx1"/>
                          </a:solidFill>
                          <a:effectLst/>
                        </a:rPr>
                        <a:t>ликвидации</a:t>
                      </a:r>
                      <a:r>
                        <a:rPr lang="ru-RU" sz="1600" spc="30" dirty="0">
                          <a:solidFill>
                            <a:schemeClr val="tx1"/>
                          </a:solidFill>
                          <a:effectLst/>
                        </a:rPr>
                        <a:t> </a:t>
                      </a:r>
                      <a:r>
                        <a:rPr lang="ru-RU" sz="1600" dirty="0">
                          <a:solidFill>
                            <a:schemeClr val="tx1"/>
                          </a:solidFill>
                          <a:effectLst/>
                        </a:rPr>
                        <a:t>или</a:t>
                      </a:r>
                      <a:r>
                        <a:rPr lang="ru-RU" sz="1600" spc="20" dirty="0">
                          <a:solidFill>
                            <a:schemeClr val="tx1"/>
                          </a:solidFill>
                          <a:effectLst/>
                        </a:rPr>
                        <a:t> </a:t>
                      </a:r>
                      <a:r>
                        <a:rPr lang="ru-RU" sz="1600" dirty="0">
                          <a:solidFill>
                            <a:schemeClr val="tx1"/>
                          </a:solidFill>
                          <a:effectLst/>
                        </a:rPr>
                        <a:t>сни</a:t>
                      </a:r>
                      <a:r>
                        <a:rPr lang="ru-RU" sz="1600" spc="-30" dirty="0">
                          <a:solidFill>
                            <a:schemeClr val="tx1"/>
                          </a:solidFill>
                          <a:effectLst/>
                        </a:rPr>
                        <a:t>ж</a:t>
                      </a:r>
                      <a:r>
                        <a:rPr lang="ru-RU" sz="1600" dirty="0">
                          <a:solidFill>
                            <a:schemeClr val="tx1"/>
                          </a:solidFill>
                          <a:effectLst/>
                        </a:rPr>
                        <a:t>ению</a:t>
                      </a:r>
                      <a:r>
                        <a:rPr lang="ru-RU" sz="1600" spc="25" dirty="0">
                          <a:solidFill>
                            <a:schemeClr val="tx1"/>
                          </a:solidFill>
                          <a:effectLst/>
                        </a:rPr>
                        <a:t> </a:t>
                      </a:r>
                      <a:r>
                        <a:rPr lang="ru-RU" sz="1600" spc="-55" dirty="0">
                          <a:solidFill>
                            <a:schemeClr val="tx1"/>
                          </a:solidFill>
                          <a:effectLst/>
                        </a:rPr>
                        <a:t>у</a:t>
                      </a:r>
                      <a:r>
                        <a:rPr lang="ru-RU" sz="1600" dirty="0">
                          <a:solidFill>
                            <a:schemeClr val="tx1"/>
                          </a:solidFill>
                          <a:effectLst/>
                        </a:rPr>
                        <a:t>р</a:t>
                      </a:r>
                      <a:r>
                        <a:rPr lang="ru-RU" sz="1600" spc="-5" dirty="0">
                          <a:solidFill>
                            <a:schemeClr val="tx1"/>
                          </a:solidFill>
                          <a:effectLst/>
                        </a:rPr>
                        <a:t>овней</a:t>
                      </a:r>
                      <a:r>
                        <a:rPr lang="ru-RU" sz="1600" dirty="0">
                          <a:solidFill>
                            <a:schemeClr val="tx1"/>
                          </a:solidFill>
                          <a:effectLst/>
                        </a:rPr>
                        <a:t> п</a:t>
                      </a:r>
                      <a:r>
                        <a:rPr lang="ru-RU" sz="1600" spc="-5" dirty="0">
                          <a:solidFill>
                            <a:schemeClr val="tx1"/>
                          </a:solidFill>
                          <a:effectLst/>
                        </a:rPr>
                        <a:t>ро</a:t>
                      </a:r>
                      <a:r>
                        <a:rPr lang="ru-RU" sz="1600" spc="-30" dirty="0">
                          <a:solidFill>
                            <a:schemeClr val="tx1"/>
                          </a:solidFill>
                          <a:effectLst/>
                        </a:rPr>
                        <a:t>ф</a:t>
                      </a:r>
                      <a:r>
                        <a:rPr lang="ru-RU" sz="1600" spc="-25" dirty="0">
                          <a:solidFill>
                            <a:schemeClr val="tx1"/>
                          </a:solidFill>
                          <a:effectLst/>
                        </a:rPr>
                        <a:t>е</a:t>
                      </a:r>
                      <a:r>
                        <a:rPr lang="ru-RU" sz="1600" dirty="0">
                          <a:solidFill>
                            <a:schemeClr val="tx1"/>
                          </a:solidFill>
                          <a:effectLst/>
                        </a:rPr>
                        <a:t>ссиона</a:t>
                      </a:r>
                      <a:r>
                        <a:rPr lang="ru-RU" sz="1600" spc="-15" dirty="0">
                          <a:solidFill>
                            <a:schemeClr val="tx1"/>
                          </a:solidFill>
                          <a:effectLst/>
                        </a:rPr>
                        <a:t>л</a:t>
                      </a:r>
                      <a:r>
                        <a:rPr lang="ru-RU" sz="1600" dirty="0">
                          <a:solidFill>
                            <a:schemeClr val="tx1"/>
                          </a:solidFill>
                          <a:effectLst/>
                        </a:rPr>
                        <a:t>ьных</a:t>
                      </a:r>
                      <a:r>
                        <a:rPr lang="ru-RU" sz="1600" spc="35" dirty="0">
                          <a:solidFill>
                            <a:schemeClr val="tx1"/>
                          </a:solidFill>
                          <a:effectLst/>
                        </a:rPr>
                        <a:t> </a:t>
                      </a:r>
                      <a:r>
                        <a:rPr lang="ru-RU" sz="1600" dirty="0">
                          <a:solidFill>
                            <a:schemeClr val="tx1"/>
                          </a:solidFill>
                          <a:effectLst/>
                        </a:rPr>
                        <a:t>рис</a:t>
                      </a:r>
                      <a:r>
                        <a:rPr lang="ru-RU" sz="1600" spc="-15" dirty="0">
                          <a:solidFill>
                            <a:schemeClr val="tx1"/>
                          </a:solidFill>
                          <a:effectLst/>
                        </a:rPr>
                        <a:t>к</a:t>
                      </a:r>
                      <a:r>
                        <a:rPr lang="ru-RU" sz="1600" dirty="0">
                          <a:solidFill>
                            <a:schemeClr val="tx1"/>
                          </a:solidFill>
                          <a:effectLst/>
                        </a:rPr>
                        <a:t>ов</a:t>
                      </a:r>
                      <a:r>
                        <a:rPr lang="ru-RU" sz="1600" spc="15" dirty="0">
                          <a:solidFill>
                            <a:schemeClr val="tx1"/>
                          </a:solidFill>
                          <a:effectLst/>
                        </a:rPr>
                        <a:t> </a:t>
                      </a:r>
                      <a:r>
                        <a:rPr lang="ru-RU" sz="1600" dirty="0">
                          <a:solidFill>
                            <a:schemeClr val="tx1"/>
                          </a:solidFill>
                          <a:effectLst/>
                        </a:rPr>
                        <a:t>либо</a:t>
                      </a:r>
                      <a:r>
                        <a:rPr lang="ru-RU" sz="1600" spc="15" dirty="0">
                          <a:solidFill>
                            <a:schemeClr val="tx1"/>
                          </a:solidFill>
                          <a:effectLst/>
                        </a:rPr>
                        <a:t> </a:t>
                      </a:r>
                      <a:r>
                        <a:rPr lang="ru-RU" sz="1600" dirty="0">
                          <a:solidFill>
                            <a:schemeClr val="tx1"/>
                          </a:solidFill>
                          <a:effectLst/>
                        </a:rPr>
                        <a:t>не</a:t>
                      </a:r>
                      <a:r>
                        <a:rPr lang="ru-RU" sz="1600" spc="-10" dirty="0">
                          <a:solidFill>
                            <a:schemeClr val="tx1"/>
                          </a:solidFill>
                          <a:effectLst/>
                        </a:rPr>
                        <a:t>д</a:t>
                      </a:r>
                      <a:r>
                        <a:rPr lang="ru-RU" sz="1600" spc="-5" dirty="0">
                          <a:solidFill>
                            <a:schemeClr val="tx1"/>
                          </a:solidFill>
                          <a:effectLst/>
                        </a:rPr>
                        <a:t>оп</a:t>
                      </a:r>
                      <a:r>
                        <a:rPr lang="ru-RU" sz="1600" spc="-20" dirty="0">
                          <a:solidFill>
                            <a:schemeClr val="tx1"/>
                          </a:solidFill>
                          <a:effectLst/>
                        </a:rPr>
                        <a:t>у</a:t>
                      </a:r>
                      <a:r>
                        <a:rPr lang="ru-RU" sz="1600" spc="-30" dirty="0">
                          <a:solidFill>
                            <a:schemeClr val="tx1"/>
                          </a:solidFill>
                          <a:effectLst/>
                        </a:rPr>
                        <a:t>щ</a:t>
                      </a:r>
                      <a:r>
                        <a:rPr lang="ru-RU" sz="1600" dirty="0">
                          <a:solidFill>
                            <a:schemeClr val="tx1"/>
                          </a:solidFill>
                          <a:effectLst/>
                        </a:rPr>
                        <a:t>ению</a:t>
                      </a:r>
                      <a:r>
                        <a:rPr lang="ru-RU" sz="1600" spc="55" dirty="0">
                          <a:solidFill>
                            <a:schemeClr val="tx1"/>
                          </a:solidFill>
                          <a:effectLst/>
                        </a:rPr>
                        <a:t> </a:t>
                      </a:r>
                      <a:r>
                        <a:rPr lang="ru-RU" sz="1600" dirty="0">
                          <a:solidFill>
                            <a:schemeClr val="tx1"/>
                          </a:solidFill>
                          <a:effectLst/>
                        </a:rPr>
                        <a:t>п</a:t>
                      </a:r>
                      <a:r>
                        <a:rPr lang="ru-RU" sz="1600" spc="-5" dirty="0">
                          <a:solidFill>
                            <a:schemeClr val="tx1"/>
                          </a:solidFill>
                          <a:effectLst/>
                        </a:rPr>
                        <a:t>о</a:t>
                      </a:r>
                      <a:r>
                        <a:rPr lang="ru-RU" sz="1600" dirty="0">
                          <a:solidFill>
                            <a:schemeClr val="tx1"/>
                          </a:solidFill>
                          <a:effectLst/>
                        </a:rPr>
                        <a:t>вы</a:t>
                      </a:r>
                      <a:r>
                        <a:rPr lang="ru-RU" sz="1600" spc="-30" dirty="0">
                          <a:solidFill>
                            <a:schemeClr val="tx1"/>
                          </a:solidFill>
                          <a:effectLst/>
                        </a:rPr>
                        <a:t>ш</a:t>
                      </a:r>
                      <a:r>
                        <a:rPr lang="ru-RU" sz="1600" spc="-5" dirty="0">
                          <a:solidFill>
                            <a:schemeClr val="tx1"/>
                          </a:solidFill>
                          <a:effectLst/>
                        </a:rPr>
                        <a:t>ения</a:t>
                      </a:r>
                      <a:r>
                        <a:rPr lang="ru-RU" sz="1600" spc="55" dirty="0">
                          <a:solidFill>
                            <a:schemeClr val="tx1"/>
                          </a:solidFill>
                          <a:effectLst/>
                        </a:rPr>
                        <a:t> </a:t>
                      </a:r>
                      <a:r>
                        <a:rPr lang="ru-RU" sz="1600" dirty="0">
                          <a:solidFill>
                            <a:schemeClr val="tx1"/>
                          </a:solidFill>
                          <a:effectLst/>
                        </a:rPr>
                        <a:t>их </a:t>
                      </a:r>
                      <a:r>
                        <a:rPr lang="ru-RU" sz="1600" spc="-55" dirty="0">
                          <a:solidFill>
                            <a:schemeClr val="tx1"/>
                          </a:solidFill>
                          <a:effectLst/>
                        </a:rPr>
                        <a:t>у</a:t>
                      </a:r>
                      <a:r>
                        <a:rPr lang="ru-RU" sz="1600" dirty="0">
                          <a:solidFill>
                            <a:schemeClr val="tx1"/>
                          </a:solidFill>
                          <a:effectLst/>
                        </a:rPr>
                        <a:t>р</a:t>
                      </a:r>
                      <a:r>
                        <a:rPr lang="ru-RU" sz="1600" spc="-10" dirty="0">
                          <a:solidFill>
                            <a:schemeClr val="tx1"/>
                          </a:solidFill>
                          <a:effectLst/>
                        </a:rPr>
                        <a:t>о</a:t>
                      </a:r>
                      <a:r>
                        <a:rPr lang="ru-RU" sz="1600" dirty="0">
                          <a:solidFill>
                            <a:schemeClr val="tx1"/>
                          </a:solidFill>
                          <a:effectLst/>
                        </a:rPr>
                        <a:t>вней</a:t>
                      </a:r>
                      <a:r>
                        <a:rPr lang="ru-RU" sz="1600" spc="505" dirty="0">
                          <a:solidFill>
                            <a:schemeClr val="tx1"/>
                          </a:solidFill>
                          <a:effectLst/>
                        </a:rPr>
                        <a:t> </a:t>
                      </a:r>
                      <a:r>
                        <a:rPr lang="ru-RU" sz="1600" spc="-25" dirty="0">
                          <a:solidFill>
                            <a:schemeClr val="tx1"/>
                          </a:solidFill>
                          <a:effectLst/>
                        </a:rPr>
                        <a:t>у</a:t>
                      </a:r>
                      <a:r>
                        <a:rPr lang="ru-RU" sz="1600" dirty="0">
                          <a:solidFill>
                            <a:schemeClr val="tx1"/>
                          </a:solidFill>
                          <a:effectLst/>
                        </a:rPr>
                        <a:t>с</a:t>
                      </a:r>
                      <a:r>
                        <a:rPr lang="ru-RU" sz="1600" spc="-10" dirty="0">
                          <a:solidFill>
                            <a:schemeClr val="tx1"/>
                          </a:solidFill>
                          <a:effectLst/>
                        </a:rPr>
                        <a:t>т</a:t>
                      </a:r>
                      <a:r>
                        <a:rPr lang="ru-RU" sz="1600" spc="-5" dirty="0">
                          <a:solidFill>
                            <a:schemeClr val="tx1"/>
                          </a:solidFill>
                          <a:effectLst/>
                        </a:rPr>
                        <a:t>ана</a:t>
                      </a:r>
                      <a:r>
                        <a:rPr lang="ru-RU" sz="1600" spc="-35" dirty="0">
                          <a:solidFill>
                            <a:schemeClr val="tx1"/>
                          </a:solidFill>
                          <a:effectLst/>
                        </a:rPr>
                        <a:t>в</a:t>
                      </a:r>
                      <a:r>
                        <a:rPr lang="ru-RU" sz="1600" dirty="0">
                          <a:solidFill>
                            <a:schemeClr val="tx1"/>
                          </a:solidFill>
                          <a:effectLst/>
                        </a:rPr>
                        <a:t>ли</a:t>
                      </a:r>
                      <a:r>
                        <a:rPr lang="ru-RU" sz="1600" spc="-10" dirty="0">
                          <a:solidFill>
                            <a:schemeClr val="tx1"/>
                          </a:solidFill>
                          <a:effectLst/>
                        </a:rPr>
                        <a:t>в</a:t>
                      </a:r>
                      <a:r>
                        <a:rPr lang="ru-RU" sz="1600" spc="-5" dirty="0">
                          <a:solidFill>
                            <a:schemeClr val="tx1"/>
                          </a:solidFill>
                          <a:effectLst/>
                        </a:rPr>
                        <a:t>а</a:t>
                      </a:r>
                      <a:r>
                        <a:rPr lang="ru-RU" sz="1600" spc="-45" dirty="0">
                          <a:solidFill>
                            <a:schemeClr val="tx1"/>
                          </a:solidFill>
                          <a:effectLst/>
                        </a:rPr>
                        <a:t>е</a:t>
                      </a:r>
                      <a:r>
                        <a:rPr lang="ru-RU" sz="1600" spc="-15" dirty="0">
                          <a:solidFill>
                            <a:schemeClr val="tx1"/>
                          </a:solidFill>
                          <a:effectLst/>
                        </a:rPr>
                        <a:t>т</a:t>
                      </a:r>
                      <a:r>
                        <a:rPr lang="ru-RU" sz="1600" dirty="0">
                          <a:solidFill>
                            <a:schemeClr val="tx1"/>
                          </a:solidFill>
                          <a:effectLst/>
                        </a:rPr>
                        <a:t>ся</a:t>
                      </a:r>
                      <a:r>
                        <a:rPr lang="ru-RU" sz="1600" spc="30" dirty="0">
                          <a:solidFill>
                            <a:schemeClr val="tx1"/>
                          </a:solidFill>
                          <a:effectLst/>
                        </a:rPr>
                        <a:t> </a:t>
                      </a:r>
                      <a:r>
                        <a:rPr lang="ru-RU" sz="1600" u="sng" spc="-25" dirty="0">
                          <a:solidFill>
                            <a:schemeClr val="tx1"/>
                          </a:solidFill>
                          <a:effectLst/>
                        </a:rPr>
                        <a:t>ф</a:t>
                      </a:r>
                      <a:r>
                        <a:rPr lang="ru-RU" sz="1600" u="sng" dirty="0">
                          <a:solidFill>
                            <a:schemeClr val="tx1"/>
                          </a:solidFill>
                          <a:effectLst/>
                        </a:rPr>
                        <a:t>е</a:t>
                      </a:r>
                      <a:r>
                        <a:rPr lang="ru-RU" sz="1600" u="sng" spc="-10" dirty="0">
                          <a:solidFill>
                            <a:schemeClr val="tx1"/>
                          </a:solidFill>
                          <a:effectLst/>
                        </a:rPr>
                        <a:t>д</a:t>
                      </a:r>
                      <a:r>
                        <a:rPr lang="ru-RU" sz="1600" u="sng" dirty="0">
                          <a:solidFill>
                            <a:schemeClr val="tx1"/>
                          </a:solidFill>
                          <a:effectLst/>
                        </a:rPr>
                        <a:t>ера</a:t>
                      </a:r>
                      <a:r>
                        <a:rPr lang="ru-RU" sz="1600" u="sng" spc="-10" dirty="0">
                          <a:solidFill>
                            <a:schemeClr val="tx1"/>
                          </a:solidFill>
                          <a:effectLst/>
                        </a:rPr>
                        <a:t>л</a:t>
                      </a:r>
                      <a:r>
                        <a:rPr lang="ru-RU" sz="1600" u="sng" dirty="0">
                          <a:solidFill>
                            <a:schemeClr val="tx1"/>
                          </a:solidFill>
                          <a:effectLst/>
                        </a:rPr>
                        <a:t>ьным</a:t>
                      </a:r>
                      <a:r>
                        <a:rPr lang="ru-RU" sz="1600" u="sng" spc="30" dirty="0">
                          <a:solidFill>
                            <a:schemeClr val="tx1"/>
                          </a:solidFill>
                          <a:effectLst/>
                        </a:rPr>
                        <a:t> </a:t>
                      </a:r>
                      <a:r>
                        <a:rPr lang="ru-RU" sz="1600" u="sng" dirty="0">
                          <a:solidFill>
                            <a:schemeClr val="tx1"/>
                          </a:solidFill>
                          <a:effectLst/>
                        </a:rPr>
                        <a:t>о</a:t>
                      </a:r>
                      <a:r>
                        <a:rPr lang="ru-RU" sz="1600" u="sng" spc="-5" dirty="0">
                          <a:solidFill>
                            <a:schemeClr val="tx1"/>
                          </a:solidFill>
                          <a:effectLst/>
                        </a:rPr>
                        <a:t>рг</a:t>
                      </a:r>
                      <a:r>
                        <a:rPr lang="ru-RU" sz="1600" u="sng" dirty="0">
                          <a:solidFill>
                            <a:schemeClr val="tx1"/>
                          </a:solidFill>
                          <a:effectLst/>
                        </a:rPr>
                        <a:t>ан</a:t>
                      </a:r>
                      <a:r>
                        <a:rPr lang="ru-RU" sz="1600" u="sng" spc="-30" dirty="0">
                          <a:solidFill>
                            <a:schemeClr val="tx1"/>
                          </a:solidFill>
                          <a:effectLst/>
                        </a:rPr>
                        <a:t>о</a:t>
                      </a:r>
                      <a:r>
                        <a:rPr lang="ru-RU" sz="1600" u="sng" dirty="0">
                          <a:solidFill>
                            <a:schemeClr val="tx1"/>
                          </a:solidFill>
                          <a:effectLst/>
                        </a:rPr>
                        <a:t>м</a:t>
                      </a:r>
                      <a:r>
                        <a:rPr lang="ru-RU" sz="1600" spc="140" dirty="0">
                          <a:solidFill>
                            <a:schemeClr val="tx1"/>
                          </a:solidFill>
                          <a:effectLst/>
                        </a:rPr>
                        <a:t> </a:t>
                      </a:r>
                      <a:r>
                        <a:rPr lang="ru-RU" sz="1600" u="sng" dirty="0">
                          <a:solidFill>
                            <a:schemeClr val="tx1"/>
                          </a:solidFill>
                          <a:effectLst/>
                        </a:rPr>
                        <a:t>исп</a:t>
                      </a:r>
                      <a:r>
                        <a:rPr lang="ru-RU" sz="1600" u="sng" spc="-40" dirty="0">
                          <a:solidFill>
                            <a:schemeClr val="tx1"/>
                          </a:solidFill>
                          <a:effectLst/>
                        </a:rPr>
                        <a:t>о</a:t>
                      </a:r>
                      <a:r>
                        <a:rPr lang="ru-RU" sz="1600" u="sng" spc="-5" dirty="0">
                          <a:solidFill>
                            <a:schemeClr val="tx1"/>
                          </a:solidFill>
                          <a:effectLst/>
                        </a:rPr>
                        <a:t>лни</a:t>
                      </a:r>
                      <a:r>
                        <a:rPr lang="ru-RU" sz="1600" u="sng" spc="-15" dirty="0">
                          <a:solidFill>
                            <a:schemeClr val="tx1"/>
                          </a:solidFill>
                          <a:effectLst/>
                        </a:rPr>
                        <a:t>т</a:t>
                      </a:r>
                      <a:r>
                        <a:rPr lang="ru-RU" sz="1600" u="sng" dirty="0">
                          <a:solidFill>
                            <a:schemeClr val="tx1"/>
                          </a:solidFill>
                          <a:effectLst/>
                        </a:rPr>
                        <a:t>е</a:t>
                      </a:r>
                      <a:r>
                        <a:rPr lang="ru-RU" sz="1600" u="sng" spc="-10" dirty="0">
                          <a:solidFill>
                            <a:schemeClr val="tx1"/>
                          </a:solidFill>
                          <a:effectLst/>
                        </a:rPr>
                        <a:t>л</a:t>
                      </a:r>
                      <a:r>
                        <a:rPr lang="ru-RU" sz="1600" u="sng" dirty="0">
                          <a:solidFill>
                            <a:schemeClr val="tx1"/>
                          </a:solidFill>
                          <a:effectLst/>
                        </a:rPr>
                        <a:t>ьной</a:t>
                      </a:r>
                      <a:r>
                        <a:rPr lang="ru-RU" sz="1600" u="sng" spc="50" dirty="0">
                          <a:solidFill>
                            <a:schemeClr val="tx1"/>
                          </a:solidFill>
                          <a:effectLst/>
                        </a:rPr>
                        <a:t> </a:t>
                      </a:r>
                      <a:r>
                        <a:rPr lang="ru-RU" sz="1600" u="sng" spc="-15" dirty="0">
                          <a:solidFill>
                            <a:schemeClr val="tx1"/>
                          </a:solidFill>
                          <a:effectLst/>
                        </a:rPr>
                        <a:t>в</a:t>
                      </a:r>
                      <a:r>
                        <a:rPr lang="ru-RU" sz="1600" u="sng" spc="-5" dirty="0">
                          <a:solidFill>
                            <a:schemeClr val="tx1"/>
                          </a:solidFill>
                          <a:effectLst/>
                        </a:rPr>
                        <a:t>л</a:t>
                      </a:r>
                      <a:r>
                        <a:rPr lang="ru-RU" sz="1600" u="sng" dirty="0">
                          <a:solidFill>
                            <a:schemeClr val="tx1"/>
                          </a:solidFill>
                          <a:effectLst/>
                        </a:rPr>
                        <a:t>ас</a:t>
                      </a:r>
                      <a:r>
                        <a:rPr lang="ru-RU" sz="1600" u="sng" spc="-15" dirty="0">
                          <a:solidFill>
                            <a:schemeClr val="tx1"/>
                          </a:solidFill>
                          <a:effectLst/>
                        </a:rPr>
                        <a:t>т</a:t>
                      </a:r>
                      <a:r>
                        <a:rPr lang="ru-RU" sz="1600" u="sng" dirty="0">
                          <a:solidFill>
                            <a:schemeClr val="tx1"/>
                          </a:solidFill>
                          <a:effectLst/>
                        </a:rPr>
                        <a:t>и</a:t>
                      </a:r>
                      <a:r>
                        <a:rPr lang="ru-RU" sz="1600" dirty="0">
                          <a:solidFill>
                            <a:schemeClr val="tx1"/>
                          </a:solidFill>
                          <a:effectLst/>
                        </a:rPr>
                        <a:t>,</a:t>
                      </a:r>
                      <a:r>
                        <a:rPr lang="ru-RU" sz="1600" spc="45" dirty="0">
                          <a:solidFill>
                            <a:schemeClr val="tx1"/>
                          </a:solidFill>
                          <a:effectLst/>
                        </a:rPr>
                        <a:t> </a:t>
                      </a:r>
                      <a:r>
                        <a:rPr lang="ru-RU" sz="1600" dirty="0">
                          <a:solidFill>
                            <a:schemeClr val="tx1"/>
                          </a:solidFill>
                          <a:effectLst/>
                        </a:rPr>
                        <a:t>ос</a:t>
                      </a:r>
                      <a:r>
                        <a:rPr lang="ru-RU" sz="1600" spc="-10" dirty="0">
                          <a:solidFill>
                            <a:schemeClr val="tx1"/>
                          </a:solidFill>
                          <a:effectLst/>
                        </a:rPr>
                        <a:t>у</a:t>
                      </a:r>
                      <a:r>
                        <a:rPr lang="ru-RU" sz="1600" spc="-20" dirty="0">
                          <a:solidFill>
                            <a:schemeClr val="tx1"/>
                          </a:solidFill>
                          <a:effectLst/>
                        </a:rPr>
                        <a:t>щ</a:t>
                      </a:r>
                      <a:r>
                        <a:rPr lang="ru-RU" sz="1600" dirty="0">
                          <a:solidFill>
                            <a:schemeClr val="tx1"/>
                          </a:solidFill>
                          <a:effectLst/>
                        </a:rPr>
                        <a:t>ест</a:t>
                      </a:r>
                      <a:r>
                        <a:rPr lang="ru-RU" sz="1600" spc="-30" dirty="0">
                          <a:solidFill>
                            <a:schemeClr val="tx1"/>
                          </a:solidFill>
                          <a:effectLst/>
                        </a:rPr>
                        <a:t>в</a:t>
                      </a:r>
                      <a:r>
                        <a:rPr lang="ru-RU" sz="1600" spc="-5" dirty="0">
                          <a:solidFill>
                            <a:schemeClr val="tx1"/>
                          </a:solidFill>
                          <a:effectLst/>
                        </a:rPr>
                        <a:t>ляющ</a:t>
                      </a:r>
                      <a:r>
                        <a:rPr lang="ru-RU" sz="1600" spc="-10" dirty="0">
                          <a:solidFill>
                            <a:schemeClr val="tx1"/>
                          </a:solidFill>
                          <a:effectLst/>
                        </a:rPr>
                        <a:t>и</a:t>
                      </a:r>
                      <a:r>
                        <a:rPr lang="ru-RU" sz="1600" dirty="0">
                          <a:solidFill>
                            <a:schemeClr val="tx1"/>
                          </a:solidFill>
                          <a:effectLst/>
                        </a:rPr>
                        <a:t>м</a:t>
                      </a:r>
                      <a:r>
                        <a:rPr lang="ru-RU" sz="1600" spc="25" dirty="0">
                          <a:solidFill>
                            <a:schemeClr val="tx1"/>
                          </a:solidFill>
                          <a:effectLst/>
                        </a:rPr>
                        <a:t> </a:t>
                      </a:r>
                      <a:r>
                        <a:rPr lang="ru-RU" sz="1600" spc="-15" dirty="0">
                          <a:solidFill>
                            <a:schemeClr val="tx1"/>
                          </a:solidFill>
                          <a:effectLst/>
                        </a:rPr>
                        <a:t>фу</a:t>
                      </a:r>
                      <a:r>
                        <a:rPr lang="ru-RU" sz="1600" spc="-5" dirty="0">
                          <a:solidFill>
                            <a:schemeClr val="tx1"/>
                          </a:solidFill>
                          <a:effectLst/>
                        </a:rPr>
                        <a:t>н</a:t>
                      </a:r>
                      <a:r>
                        <a:rPr lang="ru-RU" sz="1600" dirty="0">
                          <a:solidFill>
                            <a:schemeClr val="tx1"/>
                          </a:solidFill>
                          <a:effectLst/>
                        </a:rPr>
                        <a:t>к</a:t>
                      </a:r>
                      <a:r>
                        <a:rPr lang="ru-RU" sz="1600" spc="-10" dirty="0">
                          <a:solidFill>
                            <a:schemeClr val="tx1"/>
                          </a:solidFill>
                          <a:effectLst/>
                        </a:rPr>
                        <a:t>ц</a:t>
                      </a:r>
                      <a:r>
                        <a:rPr lang="ru-RU" sz="1600" dirty="0">
                          <a:solidFill>
                            <a:schemeClr val="tx1"/>
                          </a:solidFill>
                          <a:effectLst/>
                        </a:rPr>
                        <a:t>ии</a:t>
                      </a:r>
                      <a:r>
                        <a:rPr lang="ru-RU" sz="1600" spc="50" dirty="0">
                          <a:solidFill>
                            <a:schemeClr val="tx1"/>
                          </a:solidFill>
                          <a:effectLst/>
                        </a:rPr>
                        <a:t> </a:t>
                      </a:r>
                      <a:r>
                        <a:rPr lang="ru-RU" sz="1600" dirty="0">
                          <a:solidFill>
                            <a:schemeClr val="tx1"/>
                          </a:solidFill>
                          <a:effectLst/>
                        </a:rPr>
                        <a:t>по</a:t>
                      </a:r>
                      <a:r>
                        <a:rPr lang="ru-RU" sz="1600" spc="5" dirty="0">
                          <a:solidFill>
                            <a:schemeClr val="tx1"/>
                          </a:solidFill>
                          <a:effectLst/>
                        </a:rPr>
                        <a:t> </a:t>
                      </a:r>
                      <a:r>
                        <a:rPr lang="ru-RU" sz="1600" dirty="0">
                          <a:solidFill>
                            <a:schemeClr val="tx1"/>
                          </a:solidFill>
                          <a:effectLst/>
                        </a:rPr>
                        <a:t>выраб</a:t>
                      </a:r>
                      <a:r>
                        <a:rPr lang="ru-RU" sz="1600" spc="-30" dirty="0">
                          <a:solidFill>
                            <a:schemeClr val="tx1"/>
                          </a:solidFill>
                          <a:effectLst/>
                        </a:rPr>
                        <a:t>о</a:t>
                      </a:r>
                      <a:r>
                        <a:rPr lang="ru-RU" sz="1600" dirty="0">
                          <a:solidFill>
                            <a:schemeClr val="tx1"/>
                          </a:solidFill>
                          <a:effectLst/>
                        </a:rPr>
                        <a:t>тке</a:t>
                      </a:r>
                      <a:r>
                        <a:rPr lang="ru-RU" sz="1600" spc="10" dirty="0">
                          <a:solidFill>
                            <a:schemeClr val="tx1"/>
                          </a:solidFill>
                          <a:effectLst/>
                        </a:rPr>
                        <a:t> </a:t>
                      </a:r>
                      <a:r>
                        <a:rPr lang="ru-RU" sz="1600" dirty="0">
                          <a:solidFill>
                            <a:schemeClr val="tx1"/>
                          </a:solidFill>
                          <a:effectLst/>
                        </a:rPr>
                        <a:t>и реализа</a:t>
                      </a:r>
                      <a:r>
                        <a:rPr lang="ru-RU" sz="1600" spc="-5" dirty="0">
                          <a:solidFill>
                            <a:schemeClr val="tx1"/>
                          </a:solidFill>
                          <a:effectLst/>
                        </a:rPr>
                        <a:t>ц</a:t>
                      </a:r>
                      <a:r>
                        <a:rPr lang="ru-RU" sz="1600" dirty="0">
                          <a:solidFill>
                            <a:schemeClr val="tx1"/>
                          </a:solidFill>
                          <a:effectLst/>
                        </a:rPr>
                        <a:t>ии</a:t>
                      </a:r>
                      <a:r>
                        <a:rPr lang="ru-RU" sz="1600" spc="30" dirty="0">
                          <a:solidFill>
                            <a:schemeClr val="tx1"/>
                          </a:solidFill>
                          <a:effectLst/>
                        </a:rPr>
                        <a:t> </a:t>
                      </a:r>
                      <a:r>
                        <a:rPr lang="ru-RU" sz="1600" spc="-25" dirty="0">
                          <a:solidFill>
                            <a:schemeClr val="tx1"/>
                          </a:solidFill>
                          <a:effectLst/>
                        </a:rPr>
                        <a:t>г</a:t>
                      </a:r>
                      <a:r>
                        <a:rPr lang="ru-RU" sz="1600" dirty="0">
                          <a:solidFill>
                            <a:schemeClr val="tx1"/>
                          </a:solidFill>
                          <a:effectLst/>
                        </a:rPr>
                        <a:t>ос</a:t>
                      </a:r>
                      <a:r>
                        <a:rPr lang="ru-RU" sz="1600" spc="-65" dirty="0">
                          <a:solidFill>
                            <a:schemeClr val="tx1"/>
                          </a:solidFill>
                          <a:effectLst/>
                        </a:rPr>
                        <a:t>у</a:t>
                      </a:r>
                      <a:r>
                        <a:rPr lang="ru-RU" sz="1600" spc="-5" dirty="0">
                          <a:solidFill>
                            <a:schemeClr val="tx1"/>
                          </a:solidFill>
                          <a:effectLst/>
                        </a:rPr>
                        <a:t>дар</a:t>
                      </a:r>
                      <a:r>
                        <a:rPr lang="ru-RU" sz="1600" dirty="0">
                          <a:solidFill>
                            <a:schemeClr val="tx1"/>
                          </a:solidFill>
                          <a:effectLst/>
                        </a:rPr>
                        <a:t>ств</a:t>
                      </a:r>
                      <a:r>
                        <a:rPr lang="ru-RU" sz="1600" spc="-5" dirty="0">
                          <a:solidFill>
                            <a:schemeClr val="tx1"/>
                          </a:solidFill>
                          <a:effectLst/>
                        </a:rPr>
                        <a:t>ен</a:t>
                      </a:r>
                      <a:r>
                        <a:rPr lang="ru-RU" sz="1600" spc="-10" dirty="0">
                          <a:solidFill>
                            <a:schemeClr val="tx1"/>
                          </a:solidFill>
                          <a:effectLst/>
                        </a:rPr>
                        <a:t>н</a:t>
                      </a:r>
                      <a:r>
                        <a:rPr lang="ru-RU" sz="1600" dirty="0">
                          <a:solidFill>
                            <a:schemeClr val="tx1"/>
                          </a:solidFill>
                          <a:effectLst/>
                        </a:rPr>
                        <a:t>ой</a:t>
                      </a:r>
                      <a:r>
                        <a:rPr lang="ru-RU" sz="1600" spc="40" dirty="0">
                          <a:solidFill>
                            <a:schemeClr val="tx1"/>
                          </a:solidFill>
                          <a:effectLst/>
                        </a:rPr>
                        <a:t> </a:t>
                      </a:r>
                      <a:r>
                        <a:rPr lang="ru-RU" sz="1600" dirty="0">
                          <a:solidFill>
                            <a:schemeClr val="tx1"/>
                          </a:solidFill>
                          <a:effectLst/>
                        </a:rPr>
                        <a:t>п</a:t>
                      </a:r>
                      <a:r>
                        <a:rPr lang="ru-RU" sz="1600" spc="-30" dirty="0">
                          <a:solidFill>
                            <a:schemeClr val="tx1"/>
                          </a:solidFill>
                          <a:effectLst/>
                        </a:rPr>
                        <a:t>о</a:t>
                      </a:r>
                      <a:r>
                        <a:rPr lang="ru-RU" sz="1600" dirty="0">
                          <a:solidFill>
                            <a:schemeClr val="tx1"/>
                          </a:solidFill>
                          <a:effectLst/>
                        </a:rPr>
                        <a:t>лит</a:t>
                      </a:r>
                      <a:r>
                        <a:rPr lang="ru-RU" sz="1600" spc="-10" dirty="0">
                          <a:solidFill>
                            <a:schemeClr val="tx1"/>
                          </a:solidFill>
                          <a:effectLst/>
                        </a:rPr>
                        <a:t>и</a:t>
                      </a:r>
                      <a:r>
                        <a:rPr lang="ru-RU" sz="1600" dirty="0">
                          <a:solidFill>
                            <a:schemeClr val="tx1"/>
                          </a:solidFill>
                          <a:effectLst/>
                        </a:rPr>
                        <a:t>ки</a:t>
                      </a:r>
                      <a:r>
                        <a:rPr lang="ru-RU" sz="1600" spc="35" dirty="0">
                          <a:solidFill>
                            <a:schemeClr val="tx1"/>
                          </a:solidFill>
                          <a:effectLst/>
                        </a:rPr>
                        <a:t> </a:t>
                      </a:r>
                      <a:r>
                        <a:rPr lang="ru-RU" sz="1600" dirty="0">
                          <a:solidFill>
                            <a:schemeClr val="tx1"/>
                          </a:solidFill>
                          <a:effectLst/>
                        </a:rPr>
                        <a:t>и</a:t>
                      </a:r>
                      <a:r>
                        <a:rPr lang="ru-RU" sz="1600" spc="15" dirty="0">
                          <a:solidFill>
                            <a:schemeClr val="tx1"/>
                          </a:solidFill>
                          <a:effectLst/>
                        </a:rPr>
                        <a:t> </a:t>
                      </a:r>
                      <a:r>
                        <a:rPr lang="ru-RU" sz="1600" dirty="0">
                          <a:solidFill>
                            <a:schemeClr val="tx1"/>
                          </a:solidFill>
                          <a:effectLst/>
                        </a:rPr>
                        <a:t>нор</a:t>
                      </a:r>
                      <a:r>
                        <a:rPr lang="ru-RU" sz="1600" spc="-5" dirty="0">
                          <a:solidFill>
                            <a:schemeClr val="tx1"/>
                          </a:solidFill>
                          <a:effectLst/>
                        </a:rPr>
                        <a:t>м</a:t>
                      </a:r>
                      <a:r>
                        <a:rPr lang="ru-RU" sz="1600" spc="-35" dirty="0">
                          <a:solidFill>
                            <a:schemeClr val="tx1"/>
                          </a:solidFill>
                          <a:effectLst/>
                        </a:rPr>
                        <a:t>а</a:t>
                      </a:r>
                      <a:r>
                        <a:rPr lang="ru-RU" sz="1600" dirty="0">
                          <a:solidFill>
                            <a:schemeClr val="tx1"/>
                          </a:solidFill>
                          <a:effectLst/>
                        </a:rPr>
                        <a:t>тивн</a:t>
                      </a:r>
                      <a:r>
                        <a:rPr lang="ru-RU" sz="1600" spc="5" dirty="0">
                          <a:solidFill>
                            <a:schemeClr val="tx1"/>
                          </a:solidFill>
                          <a:effectLst/>
                        </a:rPr>
                        <a:t>о</a:t>
                      </a:r>
                      <a:r>
                        <a:rPr lang="ru-RU" sz="1600" dirty="0">
                          <a:solidFill>
                            <a:schemeClr val="tx1"/>
                          </a:solidFill>
                          <a:effectLst/>
                        </a:rPr>
                        <a:t>-пра</a:t>
                      </a:r>
                      <a:r>
                        <a:rPr lang="ru-RU" sz="1600" spc="-5" dirty="0">
                          <a:solidFill>
                            <a:schemeClr val="tx1"/>
                          </a:solidFill>
                          <a:effectLst/>
                        </a:rPr>
                        <a:t>во</a:t>
                      </a:r>
                      <a:r>
                        <a:rPr lang="ru-RU" sz="1600" spc="-10" dirty="0">
                          <a:solidFill>
                            <a:schemeClr val="tx1"/>
                          </a:solidFill>
                          <a:effectLst/>
                        </a:rPr>
                        <a:t>в</a:t>
                      </a:r>
                      <a:r>
                        <a:rPr lang="ru-RU" sz="1600" dirty="0">
                          <a:solidFill>
                            <a:schemeClr val="tx1"/>
                          </a:solidFill>
                          <a:effectLst/>
                        </a:rPr>
                        <a:t>ому</a:t>
                      </a:r>
                      <a:endParaRPr lang="ru-RU" sz="1100" dirty="0">
                        <a:solidFill>
                          <a:schemeClr val="tx1"/>
                        </a:solidFill>
                        <a:effectLst/>
                      </a:endParaRPr>
                    </a:p>
                    <a:p>
                      <a:pPr marL="183515">
                        <a:lnSpc>
                          <a:spcPts val="1145"/>
                        </a:lnSpc>
                        <a:spcAft>
                          <a:spcPts val="0"/>
                        </a:spcAft>
                      </a:pPr>
                      <a:r>
                        <a:rPr lang="ru-RU" sz="1600" dirty="0">
                          <a:solidFill>
                            <a:schemeClr val="tx1"/>
                          </a:solidFill>
                          <a:effectLst/>
                        </a:rPr>
                        <a:t>рег</a:t>
                      </a:r>
                      <a:r>
                        <a:rPr lang="ru-RU" sz="1600" spc="-50" dirty="0">
                          <a:solidFill>
                            <a:schemeClr val="tx1"/>
                          </a:solidFill>
                          <a:effectLst/>
                        </a:rPr>
                        <a:t>у</a:t>
                      </a:r>
                      <a:r>
                        <a:rPr lang="ru-RU" sz="1600" dirty="0">
                          <a:solidFill>
                            <a:schemeClr val="tx1"/>
                          </a:solidFill>
                          <a:effectLst/>
                        </a:rPr>
                        <a:t>лиро</a:t>
                      </a:r>
                      <a:r>
                        <a:rPr lang="ru-RU" sz="1600" spc="-15" dirty="0">
                          <a:solidFill>
                            <a:schemeClr val="tx1"/>
                          </a:solidFill>
                          <a:effectLst/>
                        </a:rPr>
                        <a:t>в</a:t>
                      </a:r>
                      <a:r>
                        <a:rPr lang="ru-RU" sz="1600" dirty="0">
                          <a:solidFill>
                            <a:schemeClr val="tx1"/>
                          </a:solidFill>
                          <a:effectLst/>
                        </a:rPr>
                        <a:t>ан</a:t>
                      </a:r>
                      <a:r>
                        <a:rPr lang="ru-RU" sz="1600" spc="-10" dirty="0">
                          <a:solidFill>
                            <a:schemeClr val="tx1"/>
                          </a:solidFill>
                          <a:effectLst/>
                        </a:rPr>
                        <a:t>и</a:t>
                      </a:r>
                      <a:r>
                        <a:rPr lang="ru-RU" sz="1600" dirty="0">
                          <a:solidFill>
                            <a:schemeClr val="tx1"/>
                          </a:solidFill>
                          <a:effectLst/>
                        </a:rPr>
                        <a:t>ю</a:t>
                      </a:r>
                      <a:r>
                        <a:rPr lang="ru-RU" sz="1600" spc="45" dirty="0">
                          <a:solidFill>
                            <a:schemeClr val="tx1"/>
                          </a:solidFill>
                          <a:effectLst/>
                        </a:rPr>
                        <a:t> </a:t>
                      </a:r>
                      <a:r>
                        <a:rPr lang="ru-RU" sz="1600" dirty="0">
                          <a:solidFill>
                            <a:schemeClr val="tx1"/>
                          </a:solidFill>
                          <a:effectLst/>
                        </a:rPr>
                        <a:t>в</a:t>
                      </a:r>
                      <a:r>
                        <a:rPr lang="ru-RU" sz="1600" spc="10" dirty="0">
                          <a:solidFill>
                            <a:schemeClr val="tx1"/>
                          </a:solidFill>
                          <a:effectLst/>
                        </a:rPr>
                        <a:t> </a:t>
                      </a:r>
                      <a:r>
                        <a:rPr lang="ru-RU" sz="1600" dirty="0">
                          <a:solidFill>
                            <a:schemeClr val="tx1"/>
                          </a:solidFill>
                          <a:effectLst/>
                        </a:rPr>
                        <a:t>сфере т</a:t>
                      </a:r>
                      <a:r>
                        <a:rPr lang="ru-RU" sz="1600" spc="-5" dirty="0">
                          <a:solidFill>
                            <a:schemeClr val="tx1"/>
                          </a:solidFill>
                          <a:effectLst/>
                        </a:rPr>
                        <a:t>р</a:t>
                      </a:r>
                      <a:r>
                        <a:rPr lang="ru-RU" sz="1600" spc="-70" dirty="0">
                          <a:solidFill>
                            <a:schemeClr val="tx1"/>
                          </a:solidFill>
                          <a:effectLst/>
                        </a:rPr>
                        <a:t>у</a:t>
                      </a:r>
                      <a:r>
                        <a:rPr lang="ru-RU" sz="1600" dirty="0">
                          <a:solidFill>
                            <a:schemeClr val="tx1"/>
                          </a:solidFill>
                          <a:effectLst/>
                        </a:rPr>
                        <a:t>да</a:t>
                      </a:r>
                      <a:endParaRPr lang="ru-RU" sz="1100" dirty="0">
                        <a:solidFill>
                          <a:schemeClr val="tx1"/>
                        </a:solidFill>
                        <a:effectLst/>
                        <a:latin typeface="Calibri" panose="020F0502020204030204" pitchFamily="34" charset="0"/>
                        <a:ea typeface="Calibri" panose="020F0502020204030204" pitchFamily="34" charset="0"/>
                      </a:endParaRPr>
                    </a:p>
                  </a:txBody>
                  <a:tcPr marL="0" marR="0" marT="0" marB="0">
                    <a:noFill/>
                  </a:tcPr>
                </a:tc>
                <a:extLst>
                  <a:ext uri="{0D108BD9-81ED-4DB2-BD59-A6C34878D82A}">
                    <a16:rowId xmlns="" xmlns:a16="http://schemas.microsoft.com/office/drawing/2014/main" val="143366150"/>
                  </a:ext>
                </a:extLst>
              </a:tr>
            </a:tbl>
          </a:graphicData>
        </a:graphic>
      </p:graphicFrame>
    </p:spTree>
    <p:extLst>
      <p:ext uri="{BB962C8B-B14F-4D97-AF65-F5344CB8AC3E}">
        <p14:creationId xmlns:p14="http://schemas.microsoft.com/office/powerpoint/2010/main" val="11246863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0" y="944219"/>
            <a:ext cx="10414737" cy="5178286"/>
          </a:xfrm>
        </p:spPr>
        <p:txBody>
          <a:bodyPr>
            <a:normAutofit fontScale="32500" lnSpcReduction="20000"/>
          </a:bodyPr>
          <a:lstStyle/>
          <a:p>
            <a:pPr algn="ctr"/>
            <a:r>
              <a:rPr lang="ru-RU" sz="5000" b="1" dirty="0"/>
              <a:t>Приказ Минтруда России от 29 октября 2021 г. </a:t>
            </a:r>
            <a:endParaRPr lang="ru-RU" sz="5000" b="1" dirty="0" smtClean="0"/>
          </a:p>
          <a:p>
            <a:pPr algn="ctr"/>
            <a:r>
              <a:rPr lang="ru-RU" sz="5000" b="1" dirty="0" smtClean="0"/>
              <a:t>N </a:t>
            </a:r>
            <a:r>
              <a:rPr lang="ru-RU" sz="5000" b="1" dirty="0"/>
              <a:t>771н</a:t>
            </a:r>
            <a:endParaRPr lang="ru-RU" sz="5000" dirty="0"/>
          </a:p>
          <a:p>
            <a:pPr algn="ctr"/>
            <a:r>
              <a:rPr lang="ru-RU" dirty="0"/>
              <a:t> </a:t>
            </a:r>
          </a:p>
          <a:p>
            <a:pPr algn="ctr"/>
            <a:r>
              <a:rPr lang="ru-RU" dirty="0"/>
              <a:t> </a:t>
            </a:r>
            <a:r>
              <a:rPr lang="ru-RU" sz="5900" b="1" dirty="0"/>
              <a:t>Об утверждении Примерного перечня ежегодно реализуемых работодателем мероприятий по улучшению условий и охраны труда, ликвидации или снижению уровней профессиональных рисков либо недопущению повышения их уровней</a:t>
            </a:r>
          </a:p>
          <a:p>
            <a:endParaRPr lang="ru-RU" sz="5900" dirty="0"/>
          </a:p>
          <a:p>
            <a:r>
              <a:rPr lang="ru-RU" dirty="0"/>
              <a:t> </a:t>
            </a:r>
          </a:p>
          <a:p>
            <a:r>
              <a:rPr lang="ru-RU" dirty="0"/>
              <a:t> </a:t>
            </a:r>
          </a:p>
          <a:p>
            <a:r>
              <a:rPr lang="ru-RU" dirty="0"/>
              <a:t> </a:t>
            </a:r>
          </a:p>
          <a:p>
            <a:r>
              <a:rPr lang="ru-RU" dirty="0"/>
              <a:t> </a:t>
            </a:r>
          </a:p>
          <a:p>
            <a:r>
              <a:rPr lang="ru-RU" dirty="0"/>
              <a:t> </a:t>
            </a:r>
          </a:p>
          <a:p>
            <a:r>
              <a:rPr lang="ru-RU" dirty="0"/>
              <a:t> </a:t>
            </a:r>
          </a:p>
          <a:p>
            <a:r>
              <a:rPr lang="ru-RU" dirty="0"/>
              <a:t> </a:t>
            </a:r>
          </a:p>
          <a:p>
            <a:r>
              <a:rPr lang="ru-RU" dirty="0"/>
              <a:t> </a:t>
            </a:r>
          </a:p>
          <a:p>
            <a:r>
              <a:rPr lang="ru-RU" dirty="0"/>
              <a:t> </a:t>
            </a:r>
          </a:p>
          <a:p>
            <a:r>
              <a:rPr lang="ru-RU" dirty="0"/>
              <a:t> </a:t>
            </a:r>
          </a:p>
          <a:p>
            <a:r>
              <a:rPr lang="ru-RU" dirty="0"/>
              <a:t> </a:t>
            </a:r>
          </a:p>
          <a:p>
            <a:r>
              <a:rPr lang="ru-RU" sz="4900" b="1" dirty="0" smtClean="0"/>
              <a:t>                    Зарегистрировано </a:t>
            </a:r>
            <a:r>
              <a:rPr lang="ru-RU" sz="4900" b="1" dirty="0"/>
              <a:t>в Минюсте России 03 декабря 2021 г. N 66196</a:t>
            </a:r>
            <a:endParaRPr lang="ru-RU" sz="4900" dirty="0"/>
          </a:p>
          <a:p>
            <a:r>
              <a:rPr lang="ru-RU" b="1" dirty="0"/>
              <a:t/>
            </a:r>
            <a:br>
              <a:rPr lang="ru-RU" b="1" dirty="0"/>
            </a:br>
            <a:endParaRPr lang="ru-RU" dirty="0"/>
          </a:p>
        </p:txBody>
      </p:sp>
    </p:spTree>
    <p:extLst>
      <p:ext uri="{BB962C8B-B14F-4D97-AF65-F5344CB8AC3E}">
        <p14:creationId xmlns:p14="http://schemas.microsoft.com/office/powerpoint/2010/main" val="3661891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12438" y="406400"/>
            <a:ext cx="7786254" cy="6105236"/>
          </a:xfrm>
        </p:spPr>
        <p:txBody>
          <a:bodyPr>
            <a:normAutofit/>
          </a:bodyPr>
          <a:lstStyle/>
          <a:p>
            <a:r>
              <a:rPr lang="ru-RU" dirty="0"/>
              <a:t>31 июля 2020 г. № 247-ФЗ «Об обязательных требованиях</a:t>
            </a:r>
            <a:r>
              <a:rPr lang="ru-RU" dirty="0" smtClean="0"/>
              <a:t>»</a:t>
            </a:r>
            <a:r>
              <a:rPr lang="en-US" dirty="0" smtClean="0">
                <a:solidFill>
                  <a:srgbClr val="FF0000"/>
                </a:solidFill>
              </a:rPr>
              <a:t>!!!</a:t>
            </a:r>
            <a:endParaRPr lang="ru-RU" dirty="0">
              <a:solidFill>
                <a:srgbClr val="FF0000"/>
              </a:solidFill>
            </a:endParaRPr>
          </a:p>
          <a:p>
            <a:r>
              <a:rPr lang="ru-RU" dirty="0"/>
              <a:t>Правительство РФ Постановление от 31.12.2020 г. № 2467 (</a:t>
            </a:r>
            <a:r>
              <a:rPr lang="ru-RU" dirty="0">
                <a:solidFill>
                  <a:srgbClr val="FF0000"/>
                </a:solidFill>
              </a:rPr>
              <a:t>Белый список</a:t>
            </a:r>
            <a:r>
              <a:rPr lang="ru-RU" dirty="0"/>
              <a:t>)</a:t>
            </a:r>
          </a:p>
          <a:p>
            <a:r>
              <a:rPr lang="ru-RU" dirty="0"/>
              <a:t>   Минтруд России Правила по охране труда </a:t>
            </a:r>
          </a:p>
          <a:p>
            <a:endParaRPr lang="ru-RU" dirty="0"/>
          </a:p>
          <a:p>
            <a:pPr>
              <a:spcBef>
                <a:spcPts val="200"/>
              </a:spcBef>
            </a:pPr>
            <a:r>
              <a:rPr lang="ru-RU" dirty="0"/>
              <a:t>   </a:t>
            </a:r>
            <a:r>
              <a:rPr lang="ru-RU" sz="1210" kern="900" dirty="0"/>
              <a:t>Минтруд России Минздрав России 31.12.2020</a:t>
            </a:r>
          </a:p>
          <a:p>
            <a:pPr>
              <a:spcBef>
                <a:spcPts val="200"/>
              </a:spcBef>
            </a:pPr>
            <a:r>
              <a:rPr lang="ru-RU" sz="1210" kern="900" dirty="0"/>
              <a:t>   №988н/ 1420н Перечень факторов и работ (медосмотры)</a:t>
            </a:r>
          </a:p>
          <a:p>
            <a:pPr>
              <a:spcBef>
                <a:spcPts val="200"/>
              </a:spcBef>
            </a:pPr>
            <a:r>
              <a:rPr lang="ru-RU" sz="1210" kern="900" dirty="0"/>
              <a:t>   Минздрав России Порядок проведения медосмотров </a:t>
            </a:r>
          </a:p>
          <a:p>
            <a:pPr>
              <a:spcBef>
                <a:spcPts val="200"/>
              </a:spcBef>
            </a:pPr>
            <a:endParaRPr lang="ru-RU" sz="1210" kern="900" dirty="0"/>
          </a:p>
          <a:p>
            <a:pPr>
              <a:spcBef>
                <a:spcPts val="300"/>
              </a:spcBef>
            </a:pPr>
            <a:r>
              <a:rPr lang="ru-RU" dirty="0"/>
              <a:t>31.07.2020 г. 248-ФЗ ”О государственном контроле (надзоре)</a:t>
            </a:r>
          </a:p>
          <a:p>
            <a:pPr>
              <a:spcBef>
                <a:spcPts val="300"/>
              </a:spcBef>
            </a:pPr>
            <a:r>
              <a:rPr lang="ru-RU" dirty="0"/>
              <a:t> и муниципальном контроле в Российской Федерации</a:t>
            </a:r>
          </a:p>
          <a:p>
            <a:pPr>
              <a:spcBef>
                <a:spcPts val="300"/>
              </a:spcBef>
            </a:pPr>
            <a:r>
              <a:rPr lang="ru-RU" dirty="0"/>
              <a:t>22 ноября 2021 г. № 377-ФЗ Электронный документооборот в сфере трудовых отношений</a:t>
            </a:r>
          </a:p>
          <a:p>
            <a:endParaRPr lang="ru-RU" dirty="0"/>
          </a:p>
          <a:p>
            <a:pPr>
              <a:spcBef>
                <a:spcPts val="400"/>
              </a:spcBef>
            </a:pPr>
            <a:r>
              <a:rPr lang="ru-RU" dirty="0"/>
              <a:t>02.07.2021 г. № 311 -ФЗ «О внесении изменений в Трудовой кодекс Российской Федерации»</a:t>
            </a:r>
          </a:p>
          <a:p>
            <a:pPr>
              <a:spcBef>
                <a:spcPts val="400"/>
              </a:spcBef>
            </a:pPr>
            <a:r>
              <a:rPr lang="ru-RU" dirty="0"/>
              <a:t> Х раздел «Охраны труда»</a:t>
            </a:r>
          </a:p>
          <a:p>
            <a:pPr marL="228600" lvl="0" indent="-228600" fontAlgn="base">
              <a:buFont typeface="Arial" panose="020B0604020202020204" pitchFamily="34" charset="0"/>
              <a:buChar char="•"/>
            </a:pPr>
            <a:r>
              <a:rPr lang="ru-RU" dirty="0"/>
              <a:t>Постановление Правительства «Порядок разработки, утверждения и изменения государственных нормативных требований охраны труда»</a:t>
            </a:r>
          </a:p>
          <a:p>
            <a:pPr marL="171450" lvl="0" indent="-171450" fontAlgn="base">
              <a:buFont typeface="Arial" panose="020B0604020202020204" pitchFamily="34" charset="0"/>
              <a:buChar char="•"/>
            </a:pPr>
            <a:r>
              <a:rPr lang="ru-RU" dirty="0"/>
              <a:t>Постановление Правительства «Перечень работ, связанных с предотвращением или устранением последствий чрезвычайных ситуаций, а также отдельных видов работ, на которых допускается выполнение работ в опасных условиях труда»</a:t>
            </a:r>
          </a:p>
          <a:p>
            <a:pPr marL="171450" lvl="0" indent="-171450" fontAlgn="base">
              <a:buFont typeface="Arial" panose="020B0604020202020204" pitchFamily="34" charset="0"/>
              <a:buChar char="•"/>
            </a:pPr>
            <a:r>
              <a:rPr lang="ru-RU" dirty="0"/>
              <a:t>Постановление Правительства «Об обучении по ОТ и требования к организациям»</a:t>
            </a:r>
          </a:p>
          <a:p>
            <a:pPr marL="171450" lvl="0" indent="-171450" fontAlgn="base">
              <a:buFont typeface="Arial" panose="020B0604020202020204" pitchFamily="34" charset="0"/>
              <a:buChar char="•"/>
            </a:pPr>
            <a:endParaRPr lang="ru-RU" dirty="0"/>
          </a:p>
          <a:p>
            <a:pPr lvl="0" fontAlgn="base"/>
            <a:r>
              <a:rPr lang="ru-RU" dirty="0"/>
              <a:t>17 Приказов Минтруда России </a:t>
            </a:r>
          </a:p>
        </p:txBody>
      </p:sp>
      <p:sp>
        <p:nvSpPr>
          <p:cNvPr id="5" name="TextBox 4"/>
          <p:cNvSpPr txBox="1"/>
          <p:nvPr/>
        </p:nvSpPr>
        <p:spPr>
          <a:xfrm>
            <a:off x="7915563" y="406400"/>
            <a:ext cx="1006764" cy="307777"/>
          </a:xfrm>
          <a:prstGeom prst="rect">
            <a:avLst/>
          </a:prstGeom>
          <a:noFill/>
        </p:spPr>
        <p:txBody>
          <a:bodyPr wrap="square" rtlCol="0">
            <a:spAutoFit/>
          </a:bodyPr>
          <a:lstStyle/>
          <a:p>
            <a:r>
              <a:rPr lang="ru-RU" sz="1400" dirty="0"/>
              <a:t>2020</a:t>
            </a:r>
          </a:p>
        </p:txBody>
      </p:sp>
      <p:sp>
        <p:nvSpPr>
          <p:cNvPr id="6" name="TextBox 5"/>
          <p:cNvSpPr txBox="1"/>
          <p:nvPr/>
        </p:nvSpPr>
        <p:spPr>
          <a:xfrm>
            <a:off x="7915563" y="714177"/>
            <a:ext cx="785091" cy="307777"/>
          </a:xfrm>
          <a:prstGeom prst="rect">
            <a:avLst/>
          </a:prstGeom>
          <a:noFill/>
        </p:spPr>
        <p:txBody>
          <a:bodyPr wrap="square" rtlCol="0">
            <a:spAutoFit/>
          </a:bodyPr>
          <a:lstStyle/>
          <a:p>
            <a:r>
              <a:rPr lang="ru-RU" sz="1400" dirty="0"/>
              <a:t>2021</a:t>
            </a:r>
          </a:p>
        </p:txBody>
      </p:sp>
      <p:sp>
        <p:nvSpPr>
          <p:cNvPr id="7" name="TextBox 6"/>
          <p:cNvSpPr txBox="1"/>
          <p:nvPr/>
        </p:nvSpPr>
        <p:spPr>
          <a:xfrm>
            <a:off x="7218217" y="1021954"/>
            <a:ext cx="2964873" cy="738664"/>
          </a:xfrm>
          <a:prstGeom prst="rect">
            <a:avLst/>
          </a:prstGeom>
          <a:noFill/>
        </p:spPr>
        <p:txBody>
          <a:bodyPr wrap="square" rtlCol="0">
            <a:spAutoFit/>
          </a:bodyPr>
          <a:lstStyle/>
          <a:p>
            <a:r>
              <a:rPr lang="ru-RU" sz="1400" dirty="0"/>
              <a:t>39 Правил ______ 01 января</a:t>
            </a:r>
          </a:p>
          <a:p>
            <a:r>
              <a:rPr lang="ru-RU" sz="1400" dirty="0"/>
              <a:t>ОЗП ____________01 марта </a:t>
            </a:r>
          </a:p>
          <a:p>
            <a:r>
              <a:rPr lang="ru-RU" sz="1400" dirty="0"/>
              <a:t>Метрополитен </a:t>
            </a:r>
          </a:p>
        </p:txBody>
      </p:sp>
      <p:sp>
        <p:nvSpPr>
          <p:cNvPr id="8" name="TextBox 7"/>
          <p:cNvSpPr txBox="1"/>
          <p:nvPr/>
        </p:nvSpPr>
        <p:spPr>
          <a:xfrm>
            <a:off x="8123382" y="1912620"/>
            <a:ext cx="1311563" cy="307777"/>
          </a:xfrm>
          <a:prstGeom prst="rect">
            <a:avLst/>
          </a:prstGeom>
          <a:noFill/>
        </p:spPr>
        <p:txBody>
          <a:bodyPr wrap="square" rtlCol="0">
            <a:spAutoFit/>
          </a:bodyPr>
          <a:lstStyle/>
          <a:p>
            <a:r>
              <a:rPr lang="ru-RU" sz="1400" dirty="0"/>
              <a:t>01 сентября </a:t>
            </a:r>
          </a:p>
        </p:txBody>
      </p:sp>
      <p:sp>
        <p:nvSpPr>
          <p:cNvPr id="9" name="TextBox 8"/>
          <p:cNvSpPr txBox="1"/>
          <p:nvPr/>
        </p:nvSpPr>
        <p:spPr>
          <a:xfrm>
            <a:off x="7915563" y="2372399"/>
            <a:ext cx="1644072" cy="307777"/>
          </a:xfrm>
          <a:prstGeom prst="rect">
            <a:avLst/>
          </a:prstGeom>
          <a:noFill/>
        </p:spPr>
        <p:txBody>
          <a:bodyPr wrap="square" rtlCol="0">
            <a:spAutoFit/>
          </a:bodyPr>
          <a:lstStyle/>
          <a:p>
            <a:r>
              <a:rPr lang="ru-RU" sz="1400" dirty="0"/>
              <a:t>01 июля </a:t>
            </a:r>
          </a:p>
        </p:txBody>
      </p:sp>
      <p:cxnSp>
        <p:nvCxnSpPr>
          <p:cNvPr id="11" name="Прямая со стрелкой 10"/>
          <p:cNvCxnSpPr>
            <a:endCxn id="8" idx="0"/>
          </p:cNvCxnSpPr>
          <p:nvPr/>
        </p:nvCxnSpPr>
        <p:spPr>
          <a:xfrm>
            <a:off x="8580582" y="1633735"/>
            <a:ext cx="198582" cy="2788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p:cNvCxnSpPr/>
          <p:nvPr/>
        </p:nvCxnSpPr>
        <p:spPr>
          <a:xfrm>
            <a:off x="4849089" y="2537154"/>
            <a:ext cx="30664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231909" y="3214682"/>
            <a:ext cx="858982" cy="307777"/>
          </a:xfrm>
          <a:prstGeom prst="rect">
            <a:avLst/>
          </a:prstGeom>
          <a:noFill/>
        </p:spPr>
        <p:txBody>
          <a:bodyPr wrap="square" rtlCol="0">
            <a:spAutoFit/>
          </a:bodyPr>
          <a:lstStyle/>
          <a:p>
            <a:r>
              <a:rPr lang="ru-RU" sz="1400" dirty="0"/>
              <a:t>2022</a:t>
            </a:r>
          </a:p>
        </p:txBody>
      </p:sp>
      <p:sp>
        <p:nvSpPr>
          <p:cNvPr id="17" name="TextBox 16"/>
          <p:cNvSpPr txBox="1"/>
          <p:nvPr/>
        </p:nvSpPr>
        <p:spPr>
          <a:xfrm>
            <a:off x="8922326" y="3522459"/>
            <a:ext cx="1043709" cy="307777"/>
          </a:xfrm>
          <a:prstGeom prst="rect">
            <a:avLst/>
          </a:prstGeom>
          <a:noFill/>
        </p:spPr>
        <p:txBody>
          <a:bodyPr wrap="square" rtlCol="0">
            <a:spAutoFit/>
          </a:bodyPr>
          <a:lstStyle/>
          <a:p>
            <a:r>
              <a:rPr lang="ru-RU" sz="1400" dirty="0"/>
              <a:t>01 марта</a:t>
            </a:r>
          </a:p>
        </p:txBody>
      </p:sp>
      <p:cxnSp>
        <p:nvCxnSpPr>
          <p:cNvPr id="19" name="Прямая соединительная линия 18"/>
          <p:cNvCxnSpPr>
            <a:endCxn id="17" idx="1"/>
          </p:cNvCxnSpPr>
          <p:nvPr/>
        </p:nvCxnSpPr>
        <p:spPr>
          <a:xfrm flipV="1">
            <a:off x="2521527" y="3676348"/>
            <a:ext cx="6400799" cy="27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922326" y="4288128"/>
            <a:ext cx="1117600" cy="307777"/>
          </a:xfrm>
          <a:prstGeom prst="rect">
            <a:avLst/>
          </a:prstGeom>
          <a:noFill/>
        </p:spPr>
        <p:txBody>
          <a:bodyPr wrap="square" rtlCol="0">
            <a:spAutoFit/>
          </a:bodyPr>
          <a:lstStyle/>
          <a:p>
            <a:r>
              <a:rPr lang="ru-RU" sz="1400" dirty="0"/>
              <a:t>01 марта </a:t>
            </a:r>
          </a:p>
        </p:txBody>
      </p:sp>
      <p:sp>
        <p:nvSpPr>
          <p:cNvPr id="23" name="TextBox 22"/>
          <p:cNvSpPr txBox="1"/>
          <p:nvPr/>
        </p:nvSpPr>
        <p:spPr>
          <a:xfrm>
            <a:off x="8993908" y="5475003"/>
            <a:ext cx="1244600" cy="307777"/>
          </a:xfrm>
          <a:prstGeom prst="rect">
            <a:avLst/>
          </a:prstGeom>
          <a:noFill/>
        </p:spPr>
        <p:txBody>
          <a:bodyPr wrap="square" rtlCol="0">
            <a:spAutoFit/>
          </a:bodyPr>
          <a:lstStyle/>
          <a:p>
            <a:r>
              <a:rPr lang="ru-RU" sz="1400" dirty="0"/>
              <a:t>01 сентября </a:t>
            </a:r>
          </a:p>
        </p:txBody>
      </p:sp>
      <p:cxnSp>
        <p:nvCxnSpPr>
          <p:cNvPr id="25" name="Прямая соединительная линия 24"/>
          <p:cNvCxnSpPr>
            <a:endCxn id="23" idx="1"/>
          </p:cNvCxnSpPr>
          <p:nvPr/>
        </p:nvCxnSpPr>
        <p:spPr>
          <a:xfrm>
            <a:off x="6433126" y="5244093"/>
            <a:ext cx="2560782" cy="384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V="1">
            <a:off x="2521527" y="5909234"/>
            <a:ext cx="6959599" cy="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18602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8417" y="536713"/>
            <a:ext cx="9471992" cy="5814391"/>
          </a:xfrm>
        </p:spPr>
        <p:style>
          <a:lnRef idx="2">
            <a:schemeClr val="accent2"/>
          </a:lnRef>
          <a:fillRef idx="1">
            <a:schemeClr val="lt1"/>
          </a:fillRef>
          <a:effectRef idx="0">
            <a:schemeClr val="accent2"/>
          </a:effectRef>
          <a:fontRef idx="minor">
            <a:schemeClr val="dk1"/>
          </a:fontRef>
        </p:style>
        <p:txBody>
          <a:bodyPr>
            <a:normAutofit fontScale="92500"/>
          </a:bodyPr>
          <a:lstStyle/>
          <a:p>
            <a:r>
              <a:rPr lang="ru-RU" dirty="0" smtClean="0"/>
              <a:t>1. Проведение </a:t>
            </a:r>
            <a:r>
              <a:rPr lang="ru-RU" dirty="0"/>
              <a:t>специальной оценки условий труда, выявления и оценки опасностей, оценки уровней профессиональных рисков, реализация мер, разработанных по результатам их проведения (было 3 отдельных мероприятия, ушло приведение условий труда в соответствие с установленными требованиями по результатам СОУТ).</a:t>
            </a:r>
          </a:p>
          <a:p>
            <a:r>
              <a:rPr lang="ru-RU" dirty="0"/>
              <a:t>2. Внедрение систем (устройств) автоматического и дистанционного управления и регулирования производственным оборудованием, технологическими процессами, подъемными и транспортными устройствами.</a:t>
            </a:r>
          </a:p>
          <a:p>
            <a:r>
              <a:rPr lang="ru-RU" dirty="0"/>
              <a:t>3. Приобретение и монтаж средств сигнализации о нарушении штатного функционирования производственного оборудования, средств аварийной остановки, а также устройств, позволяющих исключить возникновение опасных ситуаций при полном или частичном прекращении энергоснабжения и последующем его восстановлении.</a:t>
            </a:r>
          </a:p>
          <a:p>
            <a:r>
              <a:rPr lang="ru-RU" dirty="0"/>
              <a:t>4. Устройство ограждений элементов производственного оборудования, защищающих от воздействия движущихся частей, а также разлетающихся предметов, включая наличие фиксаторов, блокировок, герметизирующих и других элементов.</a:t>
            </a:r>
          </a:p>
          <a:p>
            <a:r>
              <a:rPr lang="ru-RU" dirty="0"/>
              <a:t>5. Устройство новых и (или) модернизация имеющихся средств коллективной защиты работников от воздействия опасных и вредных производственных факторов.</a:t>
            </a:r>
          </a:p>
          <a:p>
            <a:r>
              <a:rPr lang="ru-RU" dirty="0"/>
              <a:t>6. Нанесение на производственное оборудование, органы управления и контроля, элементы конструкций, коммуникаций и на другие объекты сигнальных цветов и разметки, знаков безопасности.</a:t>
            </a:r>
          </a:p>
          <a:p>
            <a:r>
              <a:rPr lang="ru-RU" dirty="0"/>
              <a:t>7. Внедрение систем автоматического контроля уровней опасных и вредных производственных факторов на рабочих местах.</a:t>
            </a:r>
          </a:p>
          <a:p>
            <a:r>
              <a:rPr lang="ru-RU" dirty="0"/>
              <a:t>8. Внедрение и (или) модернизация технических устройств и приспособлений, обеспечивающих защиту работников от поражения электрическим током.</a:t>
            </a:r>
          </a:p>
          <a:p>
            <a:r>
              <a:rPr lang="ru-RU" dirty="0"/>
              <a:t>9. Установка предохранительных, защитных и сигнализирующих устройств (приспособлений) в целях обеспечения безопасной эксплуатации и аварийной защиты паровых, водяных, газовых, кислотных, щелочных, расплавных и других производственных коммуникаций, оборудования </a:t>
            </a:r>
          </a:p>
        </p:txBody>
      </p:sp>
    </p:spTree>
    <p:extLst>
      <p:ext uri="{BB962C8B-B14F-4D97-AF65-F5344CB8AC3E}">
        <p14:creationId xmlns:p14="http://schemas.microsoft.com/office/powerpoint/2010/main" val="2842781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98174" y="387627"/>
            <a:ext cx="10873409" cy="6172200"/>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ru-RU" dirty="0" smtClean="0"/>
              <a:t>10. Механизация</a:t>
            </a:r>
            <a:r>
              <a:rPr lang="ru-RU" dirty="0"/>
              <a:t>	и	автоматизация	технологических	операций	(процессов),	связанных	с	хранением,	перемещением (транспортированием), заполнением и опорожнением передвижных и стационарных резервуаров (сосудов) с ядовитыми, агрессивными, легковоспламеняющимися и горючими жидкостями, используемыми в производстве.</a:t>
            </a:r>
          </a:p>
          <a:p>
            <a:r>
              <a:rPr lang="ru-RU" dirty="0"/>
              <a:t>11. Механизация работ при складировании и транспортировании сырья, готовой продукции и отходов производства.</a:t>
            </a:r>
          </a:p>
          <a:p>
            <a:r>
              <a:rPr lang="ru-RU" dirty="0"/>
              <a:t>12. Механизация уборки производственных помещений, своевременное удаление и обезвреживание отходов производства, являющихся источниками опасных и вредных производственных факторов, очистки воздуховодов и вентиляционных установок, осветительной арматуры, окон, фрамуг, световых фонарей.</a:t>
            </a:r>
          </a:p>
          <a:p>
            <a:r>
              <a:rPr lang="ru-RU" dirty="0"/>
              <a:t>13. Модернизация оборудования (его реконструкция, замена), а также технологических процессов на рабочих местах с целью исключения или снижения до допустимых уровней воздействия вредных и (или) опасных производственных факторов.</a:t>
            </a:r>
          </a:p>
          <a:p>
            <a:r>
              <a:rPr lang="ru-RU" dirty="0"/>
              <a:t>14. Устройство новых и реконструкция имеющихся отопительных и вентиляционных систем в производственных и бытовых помещениях, тепловых и воздушных завес, аспирационных и </a:t>
            </a:r>
            <a:r>
              <a:rPr lang="ru-RU" dirty="0" err="1"/>
              <a:t>пылегазоулавливающих</a:t>
            </a:r>
            <a:r>
              <a:rPr lang="ru-RU" dirty="0"/>
              <a:t> установок, установок дезинфекции, </a:t>
            </a:r>
            <a:r>
              <a:rPr lang="ru-RU" dirty="0" err="1"/>
              <a:t>аэрирования</a:t>
            </a:r>
            <a:r>
              <a:rPr lang="ru-RU" dirty="0"/>
              <a:t>, кондиционирования воздуха с целью обеспечения теплового режима и микроклимата, чистоты воздушной среды в рабочей и обслуживаемых зонах помещений, соответствующего нормативным требованиям.</a:t>
            </a:r>
          </a:p>
          <a:p>
            <a:r>
              <a:rPr lang="ru-RU" dirty="0"/>
              <a:t>15. Обеспечение естественного и искусственного освещения на рабочих местах, в бытовых помещениях, местах прохода работников. (было </a:t>
            </a:r>
            <a:r>
              <a:rPr lang="ru-RU" i="1" dirty="0"/>
              <a:t>Приведениеуровнейестественногоиискусственногоосвещениянарабочихместах,вбытовых помещениях,местахпроходаработниковвсоответствиисдействующиминормами</a:t>
            </a:r>
            <a:r>
              <a:rPr lang="ru-RU" dirty="0"/>
              <a:t>)</a:t>
            </a:r>
          </a:p>
          <a:p>
            <a:r>
              <a:rPr lang="ru-RU" dirty="0"/>
              <a:t>16. Устройство новых и (или) реконструкция имеющихся мест организованного отдыха, помещений и комнат релаксации, психологической разгрузки, мест обогрева работников, а также укрытий от солнечных лучей и атмосферных осадков при работах на открытом воздухе; расширение, реконструкция и оснащение санитарно-бытовых помещений.</a:t>
            </a:r>
          </a:p>
          <a:p>
            <a:r>
              <a:rPr lang="ru-RU" dirty="0"/>
              <a:t>17. Приобретение и монтаж установок (автоматов) для обеспечения работников питьевой водой, систем фильтрации (очистки) водопроводной воды.</a:t>
            </a:r>
          </a:p>
          <a:p>
            <a:r>
              <a:rPr lang="ru-RU" dirty="0"/>
              <a:t>18. Обеспечение работников, занятых на работах с вредными или опасными условиями труда, а также на работах, производимых в особых температурных и климатических условиях или связанных с загрязнением, специальной одеждой, специальной обувью и другими средствами индивидуальной защиты, дерматологическими средствами индивидуальной защиты.</a:t>
            </a:r>
          </a:p>
          <a:p>
            <a:r>
              <a:rPr lang="ru-RU" dirty="0"/>
              <a:t/>
            </a:r>
            <a:br>
              <a:rPr lang="ru-RU" dirty="0"/>
            </a:br>
            <a:endParaRPr lang="ru-RU" dirty="0"/>
          </a:p>
        </p:txBody>
      </p:sp>
    </p:spTree>
    <p:extLst>
      <p:ext uri="{BB962C8B-B14F-4D97-AF65-F5344CB8AC3E}">
        <p14:creationId xmlns:p14="http://schemas.microsoft.com/office/powerpoint/2010/main" val="14112362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57810" y="377687"/>
            <a:ext cx="10545416" cy="6082747"/>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ru-RU" dirty="0" smtClean="0"/>
              <a:t>19. Обеспечение </a:t>
            </a:r>
            <a:r>
              <a:rPr lang="ru-RU" dirty="0"/>
              <a:t>хранения средств индивидуальной защиты (далее - СИЗ), а также ухода за ними (своевременная химчистка, стирка, дегазация, дезактивация, дезинфекция, обезвреживание, </a:t>
            </a:r>
            <a:r>
              <a:rPr lang="ru-RU" dirty="0" err="1"/>
              <a:t>обеспыливание</a:t>
            </a:r>
            <a:r>
              <a:rPr lang="ru-RU" dirty="0"/>
              <a:t>, сушка), проведение ремонта и замена СИЗ.</a:t>
            </a:r>
          </a:p>
          <a:p>
            <a:r>
              <a:rPr lang="ru-RU" dirty="0"/>
              <a:t>20. Приобретение стендов, тренажеров, наглядных материалов, научно- технической литературы для проведения инструктажей по охране труда, обучения безопасным приемам и методам выполнения работ, оснащение кабинетов (учебных классов) по охране труда компьютерами, теле-, видео-, аудиоаппаратурой, обучающими и тестирующими программами, проведение выставок, конкурсов и смотров по охране труда, тренингов, круглых столов по охране труда.</a:t>
            </a:r>
          </a:p>
          <a:p>
            <a:r>
              <a:rPr lang="ru-RU" dirty="0"/>
              <a:t>21. Проведение обучения по охране труда, в том числе обучения безопасным методам и приемам выполнения работ, обучения по оказанию первой помощи пострадавшим на производстве, обучения по использованию (применению) средств индивидуальной защиты, инструктажей по охране труда, стажировки на рабочем месте (для определенных категорий работников) и проверки знания требований охраны труда. (было 2 отдельных мероприятия, не было СИЗ, ушло обучение ответственных за эксплуатацию ОПО)</a:t>
            </a:r>
          </a:p>
          <a:p>
            <a:r>
              <a:rPr lang="ru-RU" dirty="0"/>
              <a:t>22. Приобретение отдельных приборов, устройств, оборудования и (или) комплексов (систем) приборов, устройств, оборудования, непосредственно обеспечивающих проведение обучения по вопросам безопасного ведения работ, в том числе горных работ, и действиям в случае аварии или инцидента на опасном производственном объекте и (или) дистанционную видео- и аудио фиксацию инструктажей, обучения и иных форм подготовки работников по безопасному производству работ, а также хранение результатов такой фиксации.</a:t>
            </a:r>
          </a:p>
          <a:p>
            <a:r>
              <a:rPr lang="ru-RU" dirty="0"/>
              <a:t>23. Проведение обязательных предварительных и периодических медицинских осмотров (обследований).</a:t>
            </a:r>
          </a:p>
          <a:p>
            <a:r>
              <a:rPr lang="ru-RU" dirty="0"/>
              <a:t>24. Оборудование по установленным нормам помещения для оказания медицинской помощи и (или) создание санитарных постов с аптечками, укомплектованными набором медицинских изделий для оказания первой помощи.</a:t>
            </a:r>
          </a:p>
          <a:p>
            <a:r>
              <a:rPr lang="ru-RU" dirty="0"/>
              <a:t>25. Устройство и содержание пешеходных дорог, тротуаров, переходов, тоннелей, галерей на территории организации в целях обеспечения безопасности работников.</a:t>
            </a:r>
          </a:p>
          <a:p>
            <a:r>
              <a:rPr lang="ru-RU" dirty="0"/>
              <a:t>26. Организация и проведение производственного контроля.</a:t>
            </a:r>
          </a:p>
          <a:p>
            <a:r>
              <a:rPr lang="ru-RU" dirty="0"/>
              <a:t>27. Издание (тиражирование) инструкций, правил (стандартов) по охране труда.</a:t>
            </a:r>
          </a:p>
          <a:p>
            <a:r>
              <a:rPr lang="ru-RU" dirty="0"/>
              <a:t>28. Перепланировка размещения производственного оборудования, организация рабочих мест с целью обеспечения безопасности работников.</a:t>
            </a:r>
          </a:p>
          <a:p>
            <a:r>
              <a:rPr lang="ru-RU" dirty="0"/>
              <a:t>29. Проектирование и обустройство учебно-тренировочных полигонов для отработки работниками практических навыков безопасного производства работ, в том числе на опасных производственных объектах.</a:t>
            </a:r>
          </a:p>
          <a:p>
            <a:r>
              <a:rPr lang="ru-RU" dirty="0"/>
              <a:t/>
            </a:r>
            <a:br>
              <a:rPr lang="ru-RU" dirty="0"/>
            </a:br>
            <a:endParaRPr lang="ru-RU" dirty="0"/>
          </a:p>
        </p:txBody>
      </p:sp>
    </p:spTree>
    <p:extLst>
      <p:ext uri="{BB962C8B-B14F-4D97-AF65-F5344CB8AC3E}">
        <p14:creationId xmlns:p14="http://schemas.microsoft.com/office/powerpoint/2010/main" val="40549479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77687" y="536713"/>
            <a:ext cx="10952921" cy="5973417"/>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ru-RU" dirty="0" smtClean="0"/>
              <a:t>30.Реализация </a:t>
            </a:r>
            <a:r>
              <a:rPr lang="ru-RU" dirty="0"/>
              <a:t>мероприятий, направленных на развитие физической культуры и спорта в трудовых коллективах, в том числе: ✓ компенсация работникам оплаты занятий спортом в клубах и секциях;</a:t>
            </a:r>
          </a:p>
          <a:p>
            <a:r>
              <a:rPr lang="ru-RU" dirty="0"/>
              <a:t>✓ организация и проведение физкультурных и спортивных мероприятий, в том числе мероприятий по внедрению Всероссийского </a:t>
            </a:r>
            <a:r>
              <a:rPr lang="ru-RU" dirty="0" err="1"/>
              <a:t>физкультурноспортивного</a:t>
            </a:r>
            <a:r>
              <a:rPr lang="ru-RU" dirty="0"/>
              <a:t> комплекса «Готов к труду и обороне» (ГТО), включая оплату труда методистов и тренеров, привлекаемых к выполнению указанных мероприятий;</a:t>
            </a:r>
          </a:p>
          <a:p>
            <a:r>
              <a:rPr lang="ru-RU" dirty="0"/>
              <a:t>✓ организация и проведение физкультурно-оздоровительных мероприятий (производственной гимнастики, лечебной физической культуры (далее - ЛФК) с работниками, которым по рекомендации лечащего врача и на основании результатов медицинских осмотров показаны занятия ЛФК), включая оплату труда методистов, тренеров, врачей-специалистов, привлекаемых к выполнению указанных мероприятий;</a:t>
            </a:r>
          </a:p>
          <a:p>
            <a:r>
              <a:rPr lang="ru-RU" dirty="0"/>
              <a:t>✓ приобретение, содержание и обновление спортивного инвентаря;</a:t>
            </a:r>
          </a:p>
          <a:p>
            <a:r>
              <a:rPr lang="ru-RU" dirty="0"/>
              <a:t>✓ устройство новых и (или) реконструкция имеющихся помещений и площадок для занятий спортом;</a:t>
            </a:r>
          </a:p>
          <a:p>
            <a:r>
              <a:rPr lang="ru-RU" dirty="0"/>
              <a:t>✓ создание и развитие физкультурно-спортивных клубов, организованных в целях массового привлечения граждан к занятиям физической культурой и спортом по месту работы;</a:t>
            </a:r>
          </a:p>
          <a:p>
            <a:r>
              <a:rPr lang="ru-RU" dirty="0"/>
              <a:t>✓ содержание помещений для проведения физкультурных, физкультурно- оздоровительных и спортивных мероприятий. Организация и проведение спортивных соревнований и иных физкультурно-оздоровительных и спортивных мероприятий, в том числе, через профсоюзные организации в соответствии с коллективными договорами (отраслевыми соглашениями).</a:t>
            </a:r>
          </a:p>
          <a:p>
            <a:r>
              <a:rPr lang="ru-RU" dirty="0"/>
              <a:t>31. Приобретение систем обеспечения безопасности работ на высоте.</a:t>
            </a:r>
          </a:p>
          <a:p>
            <a:r>
              <a:rPr lang="ru-RU" dirty="0"/>
              <a:t>32. Разработка и приобретение электронных программ документооборота в области охраны труда в электронном виде с использованием электронной подписи или любого другого способа, позволяющего идентифицировать личность работника, в соответствии с законодательством Российской Федерации.</a:t>
            </a:r>
          </a:p>
          <a:p>
            <a:r>
              <a:rPr lang="ru-RU" dirty="0"/>
              <a:t>33. Приобретение приборов, устройств, оборудования и (или) комплексов (систем) приборов, устройств, оборудования, обеспечивающего дистанционную видео-, аудио или иную фиксацию процессов производства работ.</a:t>
            </a:r>
          </a:p>
          <a:p>
            <a:r>
              <a:rPr lang="ru-RU" dirty="0"/>
              <a:t/>
            </a:r>
            <a:br>
              <a:rPr lang="ru-RU" dirty="0"/>
            </a:br>
            <a:endParaRPr lang="ru-RU" dirty="0"/>
          </a:p>
        </p:txBody>
      </p:sp>
    </p:spTree>
    <p:extLst>
      <p:ext uri="{BB962C8B-B14F-4D97-AF65-F5344CB8AC3E}">
        <p14:creationId xmlns:p14="http://schemas.microsoft.com/office/powerpoint/2010/main" val="34803880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715835474"/>
              </p:ext>
            </p:extLst>
          </p:nvPr>
        </p:nvGraphicFramePr>
        <p:xfrm>
          <a:off x="1097988" y="1260720"/>
          <a:ext cx="7907468" cy="3209680"/>
        </p:xfrm>
        <a:graphic>
          <a:graphicData uri="http://schemas.openxmlformats.org/drawingml/2006/table">
            <a:tbl>
              <a:tblPr firstRow="1" firstCol="1" bandRow="1">
                <a:tableStyleId>{5C22544A-7EE6-4342-B048-85BDC9FD1C3A}</a:tableStyleId>
              </a:tblPr>
              <a:tblGrid>
                <a:gridCol w="7907468">
                  <a:extLst>
                    <a:ext uri="{9D8B030D-6E8A-4147-A177-3AD203B41FA5}">
                      <a16:colId xmlns="" xmlns:a16="http://schemas.microsoft.com/office/drawing/2014/main" val="1228888663"/>
                    </a:ext>
                  </a:extLst>
                </a:gridCol>
              </a:tblGrid>
              <a:tr h="3209680">
                <a:tc>
                  <a:txBody>
                    <a:bodyPr/>
                    <a:lstStyle/>
                    <a:p>
                      <a:pPr algn="just">
                        <a:lnSpc>
                          <a:spcPts val="800"/>
                        </a:lnSpc>
                        <a:spcAft>
                          <a:spcPts val="20"/>
                        </a:spcAft>
                      </a:pPr>
                      <a:r>
                        <a:rPr lang="ru-RU" sz="800" dirty="0">
                          <a:solidFill>
                            <a:schemeClr val="tx1"/>
                          </a:solidFill>
                          <a:effectLst/>
                        </a:rPr>
                        <a:t> </a:t>
                      </a:r>
                      <a:endParaRPr lang="ru-RU" sz="1100" dirty="0">
                        <a:solidFill>
                          <a:schemeClr val="tx1"/>
                        </a:solidFill>
                        <a:effectLst/>
                      </a:endParaRPr>
                    </a:p>
                    <a:p>
                      <a:pPr marL="297180" marR="1249045" algn="just">
                        <a:lnSpc>
                          <a:spcPct val="104000"/>
                        </a:lnSpc>
                        <a:spcAft>
                          <a:spcPts val="0"/>
                        </a:spcAft>
                      </a:pPr>
                      <a:r>
                        <a:rPr lang="ru-RU" sz="1400" dirty="0">
                          <a:solidFill>
                            <a:srgbClr val="FF0000"/>
                          </a:solidFill>
                          <a:effectLst/>
                        </a:rPr>
                        <a:t>Ст</a:t>
                      </a:r>
                      <a:r>
                        <a:rPr lang="ru-RU" sz="1400" spc="-35" dirty="0">
                          <a:solidFill>
                            <a:srgbClr val="FF0000"/>
                          </a:solidFill>
                          <a:effectLst/>
                        </a:rPr>
                        <a:t>а</a:t>
                      </a:r>
                      <a:r>
                        <a:rPr lang="ru-RU" sz="1400" dirty="0">
                          <a:solidFill>
                            <a:srgbClr val="FF0000"/>
                          </a:solidFill>
                          <a:effectLst/>
                        </a:rPr>
                        <a:t>тья</a:t>
                      </a:r>
                      <a:r>
                        <a:rPr lang="ru-RU" sz="1400" spc="-15" dirty="0">
                          <a:solidFill>
                            <a:srgbClr val="FF0000"/>
                          </a:solidFill>
                          <a:effectLst/>
                        </a:rPr>
                        <a:t> </a:t>
                      </a:r>
                      <a:r>
                        <a:rPr lang="ru-RU" sz="1400" dirty="0">
                          <a:solidFill>
                            <a:srgbClr val="FF0000"/>
                          </a:solidFill>
                          <a:effectLst/>
                        </a:rPr>
                        <a:t>216</a:t>
                      </a:r>
                      <a:r>
                        <a:rPr lang="ru-RU" sz="900" dirty="0">
                          <a:solidFill>
                            <a:srgbClr val="FF0000"/>
                          </a:solidFill>
                          <a:effectLst/>
                        </a:rPr>
                        <a:t>2</a:t>
                      </a:r>
                      <a:r>
                        <a:rPr lang="ru-RU" sz="1400" dirty="0">
                          <a:solidFill>
                            <a:srgbClr val="FF0000"/>
                          </a:solidFill>
                          <a:effectLst/>
                        </a:rPr>
                        <a:t>.</a:t>
                      </a:r>
                      <a:r>
                        <a:rPr lang="ru-RU" sz="1400" spc="-10" dirty="0">
                          <a:solidFill>
                            <a:srgbClr val="FF0000"/>
                          </a:solidFill>
                          <a:effectLst/>
                        </a:rPr>
                        <a:t> </a:t>
                      </a:r>
                      <a:r>
                        <a:rPr lang="ru-RU" sz="1400" dirty="0">
                          <a:solidFill>
                            <a:srgbClr val="FF0000"/>
                          </a:solidFill>
                          <a:effectLst/>
                        </a:rPr>
                        <a:t>Пра</a:t>
                      </a:r>
                      <a:r>
                        <a:rPr lang="ru-RU" sz="1400" spc="-20" dirty="0">
                          <a:solidFill>
                            <a:srgbClr val="FF0000"/>
                          </a:solidFill>
                          <a:effectLst/>
                        </a:rPr>
                        <a:t>в</a:t>
                      </a:r>
                      <a:r>
                        <a:rPr lang="ru-RU" sz="1400" dirty="0">
                          <a:solidFill>
                            <a:srgbClr val="FF0000"/>
                          </a:solidFill>
                          <a:effectLst/>
                        </a:rPr>
                        <a:t>о раб</a:t>
                      </a:r>
                      <a:r>
                        <a:rPr lang="ru-RU" sz="1400" spc="-40" dirty="0">
                          <a:solidFill>
                            <a:srgbClr val="FF0000"/>
                          </a:solidFill>
                          <a:effectLst/>
                        </a:rPr>
                        <a:t>о</a:t>
                      </a:r>
                      <a:r>
                        <a:rPr lang="ru-RU" sz="1400" spc="-10" dirty="0">
                          <a:solidFill>
                            <a:srgbClr val="FF0000"/>
                          </a:solidFill>
                          <a:effectLst/>
                        </a:rPr>
                        <a:t>т</a:t>
                      </a:r>
                      <a:r>
                        <a:rPr lang="ru-RU" sz="1400" dirty="0">
                          <a:solidFill>
                            <a:srgbClr val="FF0000"/>
                          </a:solidFill>
                          <a:effectLst/>
                        </a:rPr>
                        <a:t>ника</a:t>
                      </a:r>
                      <a:r>
                        <a:rPr lang="ru-RU" sz="1400" spc="-10" dirty="0">
                          <a:solidFill>
                            <a:srgbClr val="FF0000"/>
                          </a:solidFill>
                          <a:effectLst/>
                        </a:rPr>
                        <a:t> </a:t>
                      </a:r>
                      <a:r>
                        <a:rPr lang="ru-RU" sz="1400" dirty="0">
                          <a:solidFill>
                            <a:srgbClr val="FF0000"/>
                          </a:solidFill>
                          <a:effectLst/>
                        </a:rPr>
                        <a:t>на п</a:t>
                      </a:r>
                      <a:r>
                        <a:rPr lang="ru-RU" sz="1400" spc="-30" dirty="0">
                          <a:solidFill>
                            <a:srgbClr val="FF0000"/>
                          </a:solidFill>
                          <a:effectLst/>
                        </a:rPr>
                        <a:t>о</a:t>
                      </a:r>
                      <a:r>
                        <a:rPr lang="ru-RU" sz="1400" spc="-25" dirty="0">
                          <a:solidFill>
                            <a:srgbClr val="FF0000"/>
                          </a:solidFill>
                          <a:effectLst/>
                        </a:rPr>
                        <a:t>л</a:t>
                      </a:r>
                      <a:r>
                        <a:rPr lang="ru-RU" sz="1400" spc="-40" dirty="0">
                          <a:solidFill>
                            <a:srgbClr val="FF0000"/>
                          </a:solidFill>
                          <a:effectLst/>
                        </a:rPr>
                        <a:t>у</a:t>
                      </a:r>
                      <a:r>
                        <a:rPr lang="ru-RU" sz="1400" dirty="0">
                          <a:solidFill>
                            <a:srgbClr val="FF0000"/>
                          </a:solidFill>
                          <a:effectLst/>
                        </a:rPr>
                        <a:t>чение</a:t>
                      </a:r>
                      <a:r>
                        <a:rPr lang="ru-RU" sz="1400" spc="40" dirty="0">
                          <a:solidFill>
                            <a:srgbClr val="FF0000"/>
                          </a:solidFill>
                          <a:effectLst/>
                        </a:rPr>
                        <a:t> </a:t>
                      </a:r>
                      <a:r>
                        <a:rPr lang="ru-RU" sz="1400" dirty="0">
                          <a:solidFill>
                            <a:srgbClr val="FF0000"/>
                          </a:solidFill>
                          <a:effectLst/>
                        </a:rPr>
                        <a:t>ин</a:t>
                      </a:r>
                      <a:r>
                        <a:rPr lang="ru-RU" sz="1400" spc="-30" dirty="0">
                          <a:solidFill>
                            <a:srgbClr val="FF0000"/>
                          </a:solidFill>
                          <a:effectLst/>
                        </a:rPr>
                        <a:t>ф</a:t>
                      </a:r>
                      <a:r>
                        <a:rPr lang="ru-RU" sz="1400" dirty="0">
                          <a:solidFill>
                            <a:srgbClr val="FF0000"/>
                          </a:solidFill>
                          <a:effectLst/>
                        </a:rPr>
                        <a:t>о</a:t>
                      </a:r>
                      <a:r>
                        <a:rPr lang="ru-RU" sz="1400" spc="-25" dirty="0">
                          <a:solidFill>
                            <a:srgbClr val="FF0000"/>
                          </a:solidFill>
                          <a:effectLst/>
                        </a:rPr>
                        <a:t>р</a:t>
                      </a:r>
                      <a:r>
                        <a:rPr lang="ru-RU" sz="1400" spc="-10" dirty="0">
                          <a:solidFill>
                            <a:srgbClr val="FF0000"/>
                          </a:solidFill>
                          <a:effectLst/>
                        </a:rPr>
                        <a:t>м</a:t>
                      </a:r>
                      <a:r>
                        <a:rPr lang="ru-RU" sz="1400" dirty="0">
                          <a:solidFill>
                            <a:srgbClr val="FF0000"/>
                          </a:solidFill>
                          <a:effectLst/>
                        </a:rPr>
                        <a:t>ации об </a:t>
                      </a:r>
                      <a:r>
                        <a:rPr lang="ru-RU" sz="1400" spc="-75" dirty="0">
                          <a:solidFill>
                            <a:srgbClr val="FF0000"/>
                          </a:solidFill>
                          <a:effectLst/>
                        </a:rPr>
                        <a:t>у</a:t>
                      </a:r>
                      <a:r>
                        <a:rPr lang="ru-RU" sz="1400" dirty="0">
                          <a:solidFill>
                            <a:srgbClr val="FF0000"/>
                          </a:solidFill>
                          <a:effectLst/>
                        </a:rPr>
                        <a:t>с</a:t>
                      </a:r>
                      <a:r>
                        <a:rPr lang="ru-RU" sz="1400" spc="-20" dirty="0">
                          <a:solidFill>
                            <a:srgbClr val="FF0000"/>
                          </a:solidFill>
                          <a:effectLst/>
                        </a:rPr>
                        <a:t>л</a:t>
                      </a:r>
                      <a:r>
                        <a:rPr lang="ru-RU" sz="1400" spc="-5" dirty="0">
                          <a:solidFill>
                            <a:srgbClr val="FF0000"/>
                          </a:solidFill>
                          <a:effectLst/>
                        </a:rPr>
                        <a:t>о</a:t>
                      </a:r>
                      <a:r>
                        <a:rPr lang="ru-RU" sz="1400" dirty="0">
                          <a:solidFill>
                            <a:srgbClr val="FF0000"/>
                          </a:solidFill>
                          <a:effectLst/>
                        </a:rPr>
                        <a:t>виях</a:t>
                      </a:r>
                      <a:r>
                        <a:rPr lang="ru-RU" sz="1400" spc="25" dirty="0">
                          <a:solidFill>
                            <a:srgbClr val="FF0000"/>
                          </a:solidFill>
                          <a:effectLst/>
                        </a:rPr>
                        <a:t> </a:t>
                      </a:r>
                      <a:r>
                        <a:rPr lang="ru-RU" sz="1400" spc="5" dirty="0">
                          <a:solidFill>
                            <a:srgbClr val="FF0000"/>
                          </a:solidFill>
                          <a:effectLst/>
                        </a:rPr>
                        <a:t>и</a:t>
                      </a:r>
                      <a:r>
                        <a:rPr lang="ru-RU" sz="1400" dirty="0">
                          <a:solidFill>
                            <a:srgbClr val="FF0000"/>
                          </a:solidFill>
                          <a:effectLst/>
                        </a:rPr>
                        <a:t> </a:t>
                      </a:r>
                      <a:r>
                        <a:rPr lang="ru-RU" sz="1400" spc="-35" dirty="0">
                          <a:solidFill>
                            <a:srgbClr val="FF0000"/>
                          </a:solidFill>
                          <a:effectLst/>
                        </a:rPr>
                        <a:t>о</a:t>
                      </a:r>
                      <a:r>
                        <a:rPr lang="ru-RU" sz="1400" dirty="0">
                          <a:solidFill>
                            <a:srgbClr val="FF0000"/>
                          </a:solidFill>
                          <a:effectLst/>
                        </a:rPr>
                        <a:t>хране</a:t>
                      </a:r>
                      <a:r>
                        <a:rPr lang="ru-RU" sz="1400" spc="-10" dirty="0">
                          <a:solidFill>
                            <a:srgbClr val="FF0000"/>
                          </a:solidFill>
                          <a:effectLst/>
                        </a:rPr>
                        <a:t> т</a:t>
                      </a:r>
                      <a:r>
                        <a:rPr lang="ru-RU" sz="1400" spc="-25" dirty="0">
                          <a:solidFill>
                            <a:srgbClr val="FF0000"/>
                          </a:solidFill>
                          <a:effectLst/>
                        </a:rPr>
                        <a:t>р</a:t>
                      </a:r>
                      <a:r>
                        <a:rPr lang="ru-RU" sz="1400" spc="-80" dirty="0">
                          <a:solidFill>
                            <a:srgbClr val="FF0000"/>
                          </a:solidFill>
                          <a:effectLst/>
                        </a:rPr>
                        <a:t>у</a:t>
                      </a:r>
                      <a:r>
                        <a:rPr lang="ru-RU" sz="1400" dirty="0">
                          <a:solidFill>
                            <a:srgbClr val="FF0000"/>
                          </a:solidFill>
                          <a:effectLst/>
                        </a:rPr>
                        <a:t>да</a:t>
                      </a:r>
                      <a:endParaRPr lang="ru-RU" sz="1100" dirty="0">
                        <a:solidFill>
                          <a:srgbClr val="FF0000"/>
                        </a:solidFill>
                        <a:effectLst/>
                      </a:endParaRPr>
                    </a:p>
                    <a:p>
                      <a:pPr algn="just">
                        <a:lnSpc>
                          <a:spcPts val="1200"/>
                        </a:lnSpc>
                        <a:spcAft>
                          <a:spcPts val="485"/>
                        </a:spcAft>
                      </a:pPr>
                      <a:r>
                        <a:rPr lang="ru-RU" sz="1200" dirty="0">
                          <a:solidFill>
                            <a:schemeClr val="tx1"/>
                          </a:solidFill>
                          <a:effectLst/>
                        </a:rPr>
                        <a:t> </a:t>
                      </a:r>
                      <a:endParaRPr lang="ru-RU" sz="1100" dirty="0">
                        <a:solidFill>
                          <a:schemeClr val="tx1"/>
                        </a:solidFill>
                        <a:effectLst/>
                      </a:endParaRPr>
                    </a:p>
                    <a:p>
                      <a:pPr marL="297180" marR="685165" algn="just">
                        <a:lnSpc>
                          <a:spcPct val="104000"/>
                        </a:lnSpc>
                        <a:spcAft>
                          <a:spcPts val="0"/>
                        </a:spcAft>
                      </a:pPr>
                      <a:r>
                        <a:rPr lang="ru-RU" sz="1400" dirty="0">
                          <a:solidFill>
                            <a:schemeClr val="tx1"/>
                          </a:solidFill>
                          <a:effectLst/>
                        </a:rPr>
                        <a:t>Фо</a:t>
                      </a:r>
                      <a:r>
                        <a:rPr lang="ru-RU" sz="1400" spc="-20" dirty="0">
                          <a:solidFill>
                            <a:schemeClr val="tx1"/>
                          </a:solidFill>
                          <a:effectLst/>
                        </a:rPr>
                        <a:t>р</a:t>
                      </a:r>
                      <a:r>
                        <a:rPr lang="ru-RU" sz="1400" spc="5" dirty="0">
                          <a:solidFill>
                            <a:schemeClr val="tx1"/>
                          </a:solidFill>
                          <a:effectLst/>
                        </a:rPr>
                        <a:t>м</a:t>
                      </a:r>
                      <a:r>
                        <a:rPr lang="ru-RU" sz="1400" dirty="0">
                          <a:solidFill>
                            <a:schemeClr val="tx1"/>
                          </a:solidFill>
                          <a:effectLst/>
                        </a:rPr>
                        <a:t>ы (сп</a:t>
                      </a:r>
                      <a:r>
                        <a:rPr lang="ru-RU" sz="1400" spc="-15" dirty="0">
                          <a:solidFill>
                            <a:schemeClr val="tx1"/>
                          </a:solidFill>
                          <a:effectLst/>
                        </a:rPr>
                        <a:t>о</a:t>
                      </a:r>
                      <a:r>
                        <a:rPr lang="ru-RU" sz="1400" dirty="0">
                          <a:solidFill>
                            <a:schemeClr val="tx1"/>
                          </a:solidFill>
                          <a:effectLst/>
                        </a:rPr>
                        <a:t>собы)</a:t>
                      </a:r>
                      <a:r>
                        <a:rPr lang="ru-RU" sz="1400" spc="-25" dirty="0">
                          <a:solidFill>
                            <a:schemeClr val="tx1"/>
                          </a:solidFill>
                          <a:effectLst/>
                        </a:rPr>
                        <a:t> </a:t>
                      </a:r>
                      <a:r>
                        <a:rPr lang="ru-RU" sz="1400" dirty="0">
                          <a:solidFill>
                            <a:schemeClr val="tx1"/>
                          </a:solidFill>
                          <a:effectLst/>
                        </a:rPr>
                        <a:t>и ре</a:t>
                      </a:r>
                      <a:r>
                        <a:rPr lang="ru-RU" sz="1400" spc="-5" dirty="0">
                          <a:solidFill>
                            <a:schemeClr val="tx1"/>
                          </a:solidFill>
                          <a:effectLst/>
                        </a:rPr>
                        <a:t>к</a:t>
                      </a:r>
                      <a:r>
                        <a:rPr lang="ru-RU" sz="1400" spc="-30" dirty="0">
                          <a:solidFill>
                            <a:schemeClr val="tx1"/>
                          </a:solidFill>
                          <a:effectLst/>
                        </a:rPr>
                        <a:t>о</a:t>
                      </a:r>
                      <a:r>
                        <a:rPr lang="ru-RU" sz="1400" spc="5" dirty="0">
                          <a:solidFill>
                            <a:schemeClr val="tx1"/>
                          </a:solidFill>
                          <a:effectLst/>
                        </a:rPr>
                        <a:t>м</a:t>
                      </a:r>
                      <a:r>
                        <a:rPr lang="ru-RU" sz="1400" dirty="0">
                          <a:solidFill>
                            <a:schemeClr val="tx1"/>
                          </a:solidFill>
                          <a:effectLst/>
                        </a:rPr>
                        <a:t>ендации</a:t>
                      </a:r>
                      <a:r>
                        <a:rPr lang="ru-RU" sz="1400" spc="-15" dirty="0">
                          <a:solidFill>
                            <a:schemeClr val="tx1"/>
                          </a:solidFill>
                          <a:effectLst/>
                        </a:rPr>
                        <a:t> </a:t>
                      </a:r>
                      <a:r>
                        <a:rPr lang="ru-RU" sz="1400" spc="-5" dirty="0">
                          <a:solidFill>
                            <a:schemeClr val="tx1"/>
                          </a:solidFill>
                          <a:effectLst/>
                        </a:rPr>
                        <a:t>п</a:t>
                      </a:r>
                      <a:r>
                        <a:rPr lang="ru-RU" sz="1400" dirty="0">
                          <a:solidFill>
                            <a:schemeClr val="tx1"/>
                          </a:solidFill>
                          <a:effectLst/>
                        </a:rPr>
                        <a:t>о</a:t>
                      </a:r>
                      <a:r>
                        <a:rPr lang="ru-RU" sz="1400" spc="5" dirty="0">
                          <a:solidFill>
                            <a:schemeClr val="tx1"/>
                          </a:solidFill>
                          <a:effectLst/>
                        </a:rPr>
                        <a:t> </a:t>
                      </a:r>
                      <a:r>
                        <a:rPr lang="ru-RU" sz="1400" dirty="0">
                          <a:solidFill>
                            <a:schemeClr val="tx1"/>
                          </a:solidFill>
                          <a:effectLst/>
                        </a:rPr>
                        <a:t>разме</a:t>
                      </a:r>
                      <a:r>
                        <a:rPr lang="ru-RU" sz="1400" spc="-10" dirty="0">
                          <a:solidFill>
                            <a:schemeClr val="tx1"/>
                          </a:solidFill>
                          <a:effectLst/>
                        </a:rPr>
                        <a:t>щ</a:t>
                      </a:r>
                      <a:r>
                        <a:rPr lang="ru-RU" sz="1400" dirty="0">
                          <a:solidFill>
                            <a:schemeClr val="tx1"/>
                          </a:solidFill>
                          <a:effectLst/>
                        </a:rPr>
                        <a:t>ению</a:t>
                      </a:r>
                      <a:r>
                        <a:rPr lang="ru-RU" sz="1400" spc="-20" dirty="0">
                          <a:solidFill>
                            <a:schemeClr val="tx1"/>
                          </a:solidFill>
                          <a:effectLst/>
                        </a:rPr>
                        <a:t> </a:t>
                      </a:r>
                      <a:r>
                        <a:rPr lang="ru-RU" sz="1400" dirty="0">
                          <a:solidFill>
                            <a:schemeClr val="tx1"/>
                          </a:solidFill>
                          <a:effectLst/>
                        </a:rPr>
                        <a:t>раб</a:t>
                      </a:r>
                      <a:r>
                        <a:rPr lang="ru-RU" sz="1400" spc="-30" dirty="0">
                          <a:solidFill>
                            <a:schemeClr val="tx1"/>
                          </a:solidFill>
                          <a:effectLst/>
                        </a:rPr>
                        <a:t>о</a:t>
                      </a:r>
                      <a:r>
                        <a:rPr lang="ru-RU" sz="1400" spc="-5" dirty="0">
                          <a:solidFill>
                            <a:schemeClr val="tx1"/>
                          </a:solidFill>
                          <a:effectLst/>
                        </a:rPr>
                        <a:t>т</a:t>
                      </a:r>
                      <a:r>
                        <a:rPr lang="ru-RU" sz="1400" spc="-35" dirty="0">
                          <a:solidFill>
                            <a:schemeClr val="tx1"/>
                          </a:solidFill>
                          <a:effectLst/>
                        </a:rPr>
                        <a:t>о</a:t>
                      </a:r>
                      <a:r>
                        <a:rPr lang="ru-RU" sz="1400" dirty="0">
                          <a:solidFill>
                            <a:schemeClr val="tx1"/>
                          </a:solidFill>
                          <a:effectLst/>
                        </a:rPr>
                        <a:t>д</a:t>
                      </a:r>
                      <a:r>
                        <a:rPr lang="ru-RU" sz="1400" spc="-35" dirty="0">
                          <a:solidFill>
                            <a:schemeClr val="tx1"/>
                          </a:solidFill>
                          <a:effectLst/>
                        </a:rPr>
                        <a:t>а</a:t>
                      </a:r>
                      <a:r>
                        <a:rPr lang="ru-RU" sz="1400" spc="-20" dirty="0">
                          <a:solidFill>
                            <a:schemeClr val="tx1"/>
                          </a:solidFill>
                          <a:effectLst/>
                        </a:rPr>
                        <a:t>т</a:t>
                      </a:r>
                      <a:r>
                        <a:rPr lang="ru-RU" sz="1400" spc="-45" dirty="0">
                          <a:solidFill>
                            <a:schemeClr val="tx1"/>
                          </a:solidFill>
                          <a:effectLst/>
                        </a:rPr>
                        <a:t>е</a:t>
                      </a:r>
                      <a:r>
                        <a:rPr lang="ru-RU" sz="1400" spc="-10" dirty="0">
                          <a:solidFill>
                            <a:schemeClr val="tx1"/>
                          </a:solidFill>
                          <a:effectLst/>
                        </a:rPr>
                        <a:t>л</a:t>
                      </a:r>
                      <a:r>
                        <a:rPr lang="ru-RU" sz="1400" dirty="0">
                          <a:solidFill>
                            <a:schemeClr val="tx1"/>
                          </a:solidFill>
                          <a:effectLst/>
                        </a:rPr>
                        <a:t>ем информационных</a:t>
                      </a:r>
                      <a:r>
                        <a:rPr lang="ru-RU" sz="1400" spc="-15" dirty="0">
                          <a:solidFill>
                            <a:schemeClr val="tx1"/>
                          </a:solidFill>
                          <a:effectLst/>
                        </a:rPr>
                        <a:t> </a:t>
                      </a:r>
                      <a:r>
                        <a:rPr lang="ru-RU" sz="1400" spc="-5" dirty="0">
                          <a:solidFill>
                            <a:schemeClr val="tx1"/>
                          </a:solidFill>
                          <a:effectLst/>
                        </a:rPr>
                        <a:t>м</a:t>
                      </a:r>
                      <a:r>
                        <a:rPr lang="ru-RU" sz="1400" spc="-30" dirty="0">
                          <a:solidFill>
                            <a:schemeClr val="tx1"/>
                          </a:solidFill>
                          <a:effectLst/>
                        </a:rPr>
                        <a:t>а</a:t>
                      </a:r>
                      <a:r>
                        <a:rPr lang="ru-RU" sz="1400" spc="-5" dirty="0">
                          <a:solidFill>
                            <a:schemeClr val="tx1"/>
                          </a:solidFill>
                          <a:effectLst/>
                        </a:rPr>
                        <a:t>т</a:t>
                      </a:r>
                      <a:r>
                        <a:rPr lang="ru-RU" sz="1400" dirty="0">
                          <a:solidFill>
                            <a:schemeClr val="tx1"/>
                          </a:solidFill>
                          <a:effectLst/>
                        </a:rPr>
                        <a:t>ериа</a:t>
                      </a:r>
                      <a:r>
                        <a:rPr lang="ru-RU" sz="1400" spc="5" dirty="0">
                          <a:solidFill>
                            <a:schemeClr val="tx1"/>
                          </a:solidFill>
                          <a:effectLst/>
                        </a:rPr>
                        <a:t>л</a:t>
                      </a:r>
                      <a:r>
                        <a:rPr lang="ru-RU" sz="1400" dirty="0">
                          <a:solidFill>
                            <a:schemeClr val="tx1"/>
                          </a:solidFill>
                          <a:effectLst/>
                        </a:rPr>
                        <a:t>ов</a:t>
                      </a:r>
                      <a:r>
                        <a:rPr lang="ru-RU" sz="1400" spc="-15" dirty="0">
                          <a:solidFill>
                            <a:schemeClr val="tx1"/>
                          </a:solidFill>
                          <a:effectLst/>
                        </a:rPr>
                        <a:t> </a:t>
                      </a:r>
                      <a:r>
                        <a:rPr lang="ru-RU" sz="1400" dirty="0">
                          <a:solidFill>
                            <a:schemeClr val="tx1"/>
                          </a:solidFill>
                          <a:effectLst/>
                        </a:rPr>
                        <a:t>в ц</a:t>
                      </a:r>
                      <a:r>
                        <a:rPr lang="ru-RU" sz="1400" spc="-45" dirty="0">
                          <a:solidFill>
                            <a:schemeClr val="tx1"/>
                          </a:solidFill>
                          <a:effectLst/>
                        </a:rPr>
                        <a:t>е</a:t>
                      </a:r>
                      <a:r>
                        <a:rPr lang="ru-RU" sz="1400" dirty="0">
                          <a:solidFill>
                            <a:schemeClr val="tx1"/>
                          </a:solidFill>
                          <a:effectLst/>
                        </a:rPr>
                        <a:t>л</a:t>
                      </a:r>
                      <a:r>
                        <a:rPr lang="ru-RU" sz="1400" spc="-5" dirty="0">
                          <a:solidFill>
                            <a:schemeClr val="tx1"/>
                          </a:solidFill>
                          <a:effectLst/>
                        </a:rPr>
                        <a:t>я</a:t>
                      </a:r>
                      <a:r>
                        <a:rPr lang="ru-RU" sz="1400" dirty="0">
                          <a:solidFill>
                            <a:schemeClr val="tx1"/>
                          </a:solidFill>
                          <a:effectLst/>
                        </a:rPr>
                        <a:t>х</a:t>
                      </a:r>
                      <a:r>
                        <a:rPr lang="ru-RU" sz="1400" spc="-5" dirty="0">
                          <a:solidFill>
                            <a:schemeClr val="tx1"/>
                          </a:solidFill>
                          <a:effectLst/>
                        </a:rPr>
                        <a:t> </a:t>
                      </a:r>
                      <a:r>
                        <a:rPr lang="ru-RU" sz="1400" dirty="0">
                          <a:solidFill>
                            <a:schemeClr val="tx1"/>
                          </a:solidFill>
                          <a:effectLst/>
                        </a:rPr>
                        <a:t>информиро</a:t>
                      </a:r>
                      <a:r>
                        <a:rPr lang="ru-RU" sz="1400" spc="-5" dirty="0">
                          <a:solidFill>
                            <a:schemeClr val="tx1"/>
                          </a:solidFill>
                          <a:effectLst/>
                        </a:rPr>
                        <a:t>в</a:t>
                      </a:r>
                      <a:r>
                        <a:rPr lang="ru-RU" sz="1400" dirty="0">
                          <a:solidFill>
                            <a:schemeClr val="tx1"/>
                          </a:solidFill>
                          <a:effectLst/>
                        </a:rPr>
                        <a:t>ан</a:t>
                      </a:r>
                      <a:r>
                        <a:rPr lang="ru-RU" sz="1400" spc="5" dirty="0">
                          <a:solidFill>
                            <a:schemeClr val="tx1"/>
                          </a:solidFill>
                          <a:effectLst/>
                        </a:rPr>
                        <a:t>ия</a:t>
                      </a:r>
                      <a:r>
                        <a:rPr lang="ru-RU" sz="1400" spc="-5" dirty="0">
                          <a:solidFill>
                            <a:schemeClr val="tx1"/>
                          </a:solidFill>
                          <a:effectLst/>
                        </a:rPr>
                        <a:t> </a:t>
                      </a:r>
                      <a:r>
                        <a:rPr lang="ru-RU" sz="1400" dirty="0">
                          <a:solidFill>
                            <a:schemeClr val="tx1"/>
                          </a:solidFill>
                          <a:effectLst/>
                        </a:rPr>
                        <a:t>раб</a:t>
                      </a:r>
                      <a:r>
                        <a:rPr lang="ru-RU" sz="1400" spc="-30" dirty="0">
                          <a:solidFill>
                            <a:schemeClr val="tx1"/>
                          </a:solidFill>
                          <a:effectLst/>
                        </a:rPr>
                        <a:t>о</a:t>
                      </a:r>
                      <a:r>
                        <a:rPr lang="ru-RU" sz="1400" dirty="0">
                          <a:solidFill>
                            <a:schemeClr val="tx1"/>
                          </a:solidFill>
                          <a:effectLst/>
                        </a:rPr>
                        <a:t>т</a:t>
                      </a:r>
                      <a:r>
                        <a:rPr lang="ru-RU" sz="1400" spc="5" dirty="0">
                          <a:solidFill>
                            <a:schemeClr val="tx1"/>
                          </a:solidFill>
                          <a:effectLst/>
                        </a:rPr>
                        <a:t>н</a:t>
                      </a:r>
                      <a:r>
                        <a:rPr lang="ru-RU" sz="1400" dirty="0">
                          <a:solidFill>
                            <a:schemeClr val="tx1"/>
                          </a:solidFill>
                          <a:effectLst/>
                        </a:rPr>
                        <a:t>и</a:t>
                      </a:r>
                      <a:r>
                        <a:rPr lang="ru-RU" sz="1400" spc="5" dirty="0">
                          <a:solidFill>
                            <a:schemeClr val="tx1"/>
                          </a:solidFill>
                          <a:effectLst/>
                        </a:rPr>
                        <a:t>ков</a:t>
                      </a:r>
                      <a:r>
                        <a:rPr lang="ru-RU" sz="1400" spc="70" dirty="0">
                          <a:solidFill>
                            <a:schemeClr val="tx1"/>
                          </a:solidFill>
                          <a:effectLst/>
                        </a:rPr>
                        <a:t> </a:t>
                      </a:r>
                      <a:r>
                        <a:rPr lang="ru-RU" sz="1400" dirty="0">
                          <a:solidFill>
                            <a:schemeClr val="tx1"/>
                          </a:solidFill>
                          <a:effectLst/>
                        </a:rPr>
                        <a:t>об </a:t>
                      </a:r>
                      <a:r>
                        <a:rPr lang="ru-RU" sz="1400" spc="-5" dirty="0">
                          <a:solidFill>
                            <a:schemeClr val="tx1"/>
                          </a:solidFill>
                          <a:effectLst/>
                        </a:rPr>
                        <a:t>и</a:t>
                      </a:r>
                      <a:r>
                        <a:rPr lang="ru-RU" sz="1400" dirty="0">
                          <a:solidFill>
                            <a:schemeClr val="tx1"/>
                          </a:solidFill>
                          <a:effectLst/>
                        </a:rPr>
                        <a:t>х </a:t>
                      </a:r>
                      <a:r>
                        <a:rPr lang="ru-RU" sz="1400" spc="5" dirty="0">
                          <a:solidFill>
                            <a:schemeClr val="tx1"/>
                          </a:solidFill>
                          <a:effectLst/>
                        </a:rPr>
                        <a:t>т</a:t>
                      </a:r>
                      <a:r>
                        <a:rPr lang="ru-RU" sz="1400" dirty="0">
                          <a:solidFill>
                            <a:schemeClr val="tx1"/>
                          </a:solidFill>
                          <a:effectLst/>
                        </a:rPr>
                        <a:t>р</a:t>
                      </a:r>
                      <a:r>
                        <a:rPr lang="ru-RU" sz="1400" spc="-65" dirty="0">
                          <a:solidFill>
                            <a:schemeClr val="tx1"/>
                          </a:solidFill>
                          <a:effectLst/>
                        </a:rPr>
                        <a:t>у</a:t>
                      </a:r>
                      <a:r>
                        <a:rPr lang="ru-RU" sz="1400" dirty="0">
                          <a:solidFill>
                            <a:schemeClr val="tx1"/>
                          </a:solidFill>
                          <a:effectLst/>
                        </a:rPr>
                        <a:t>довых</a:t>
                      </a:r>
                      <a:r>
                        <a:rPr lang="ru-RU" sz="1400" spc="-5" dirty="0">
                          <a:solidFill>
                            <a:schemeClr val="tx1"/>
                          </a:solidFill>
                          <a:effectLst/>
                        </a:rPr>
                        <a:t> п</a:t>
                      </a:r>
                      <a:r>
                        <a:rPr lang="ru-RU" sz="1400" dirty="0">
                          <a:solidFill>
                            <a:schemeClr val="tx1"/>
                          </a:solidFill>
                          <a:effectLst/>
                        </a:rPr>
                        <a:t>ра</a:t>
                      </a:r>
                      <a:r>
                        <a:rPr lang="ru-RU" sz="1400" spc="-10" dirty="0">
                          <a:solidFill>
                            <a:schemeClr val="tx1"/>
                          </a:solidFill>
                          <a:effectLst/>
                        </a:rPr>
                        <a:t>в</a:t>
                      </a:r>
                      <a:r>
                        <a:rPr lang="ru-RU" sz="1400" dirty="0">
                          <a:solidFill>
                            <a:schemeClr val="tx1"/>
                          </a:solidFill>
                          <a:effectLst/>
                        </a:rPr>
                        <a:t>а</a:t>
                      </a:r>
                      <a:r>
                        <a:rPr lang="ru-RU" sz="1400" spc="-15" dirty="0">
                          <a:solidFill>
                            <a:schemeClr val="tx1"/>
                          </a:solidFill>
                          <a:effectLst/>
                        </a:rPr>
                        <a:t>х</a:t>
                      </a:r>
                      <a:r>
                        <a:rPr lang="ru-RU" sz="1400" dirty="0">
                          <a:solidFill>
                            <a:schemeClr val="tx1"/>
                          </a:solidFill>
                          <a:effectLst/>
                        </a:rPr>
                        <a:t>,</a:t>
                      </a:r>
                      <a:r>
                        <a:rPr lang="ru-RU" sz="1400" spc="10" dirty="0">
                          <a:solidFill>
                            <a:schemeClr val="tx1"/>
                          </a:solidFill>
                          <a:effectLst/>
                        </a:rPr>
                        <a:t> </a:t>
                      </a:r>
                      <a:r>
                        <a:rPr lang="ru-RU" sz="1400" dirty="0">
                          <a:solidFill>
                            <a:schemeClr val="tx1"/>
                          </a:solidFill>
                          <a:effectLst/>
                        </a:rPr>
                        <a:t>в</a:t>
                      </a:r>
                      <a:r>
                        <a:rPr lang="ru-RU" sz="1400" spc="5" dirty="0">
                          <a:solidFill>
                            <a:schemeClr val="tx1"/>
                          </a:solidFill>
                          <a:effectLst/>
                        </a:rPr>
                        <a:t>к</a:t>
                      </a:r>
                      <a:r>
                        <a:rPr lang="ru-RU" sz="1400" dirty="0">
                          <a:solidFill>
                            <a:schemeClr val="tx1"/>
                          </a:solidFill>
                          <a:effectLst/>
                        </a:rPr>
                        <a:t>л</a:t>
                      </a:r>
                      <a:r>
                        <a:rPr lang="ru-RU" sz="1400" spc="-20" dirty="0">
                          <a:solidFill>
                            <a:schemeClr val="tx1"/>
                          </a:solidFill>
                          <a:effectLst/>
                        </a:rPr>
                        <a:t>ю</a:t>
                      </a:r>
                      <a:r>
                        <a:rPr lang="ru-RU" sz="1400" dirty="0">
                          <a:solidFill>
                            <a:schemeClr val="tx1"/>
                          </a:solidFill>
                          <a:effectLst/>
                        </a:rPr>
                        <a:t>чая</a:t>
                      </a:r>
                      <a:r>
                        <a:rPr lang="ru-RU" sz="1400" spc="-5" dirty="0">
                          <a:solidFill>
                            <a:schemeClr val="tx1"/>
                          </a:solidFill>
                          <a:effectLst/>
                        </a:rPr>
                        <a:t> п</a:t>
                      </a:r>
                      <a:r>
                        <a:rPr lang="ru-RU" sz="1400" dirty="0">
                          <a:solidFill>
                            <a:schemeClr val="tx1"/>
                          </a:solidFill>
                          <a:effectLst/>
                        </a:rPr>
                        <a:t>ра</a:t>
                      </a:r>
                      <a:r>
                        <a:rPr lang="ru-RU" sz="1400" spc="-10" dirty="0">
                          <a:solidFill>
                            <a:schemeClr val="tx1"/>
                          </a:solidFill>
                          <a:effectLst/>
                        </a:rPr>
                        <a:t>в</a:t>
                      </a:r>
                      <a:r>
                        <a:rPr lang="ru-RU" sz="1400" dirty="0">
                          <a:solidFill>
                            <a:schemeClr val="tx1"/>
                          </a:solidFill>
                          <a:effectLst/>
                        </a:rPr>
                        <a:t>о на</a:t>
                      </a:r>
                      <a:r>
                        <a:rPr lang="ru-RU" sz="1400" spc="-10" dirty="0">
                          <a:solidFill>
                            <a:schemeClr val="tx1"/>
                          </a:solidFill>
                          <a:effectLst/>
                        </a:rPr>
                        <a:t> б</a:t>
                      </a:r>
                      <a:r>
                        <a:rPr lang="ru-RU" sz="1400" spc="-30" dirty="0">
                          <a:solidFill>
                            <a:schemeClr val="tx1"/>
                          </a:solidFill>
                          <a:effectLst/>
                        </a:rPr>
                        <a:t>е</a:t>
                      </a:r>
                      <a:r>
                        <a:rPr lang="ru-RU" sz="1400" spc="-5" dirty="0">
                          <a:solidFill>
                            <a:schemeClr val="tx1"/>
                          </a:solidFill>
                          <a:effectLst/>
                        </a:rPr>
                        <a:t>з</a:t>
                      </a:r>
                      <a:r>
                        <a:rPr lang="ru-RU" sz="1400" dirty="0">
                          <a:solidFill>
                            <a:schemeClr val="tx1"/>
                          </a:solidFill>
                          <a:effectLst/>
                        </a:rPr>
                        <a:t>опас</a:t>
                      </a:r>
                      <a:r>
                        <a:rPr lang="ru-RU" sz="1400" spc="5" dirty="0">
                          <a:solidFill>
                            <a:schemeClr val="tx1"/>
                          </a:solidFill>
                          <a:effectLst/>
                        </a:rPr>
                        <a:t>н</a:t>
                      </a:r>
                      <a:r>
                        <a:rPr lang="ru-RU" sz="1400" dirty="0">
                          <a:solidFill>
                            <a:schemeClr val="tx1"/>
                          </a:solidFill>
                          <a:effectLst/>
                        </a:rPr>
                        <a:t>ые</a:t>
                      </a:r>
                      <a:r>
                        <a:rPr lang="ru-RU" sz="1400" spc="-25" dirty="0">
                          <a:solidFill>
                            <a:schemeClr val="tx1"/>
                          </a:solidFill>
                          <a:effectLst/>
                        </a:rPr>
                        <a:t> </a:t>
                      </a:r>
                      <a:r>
                        <a:rPr lang="ru-RU" sz="1400" spc="-20" dirty="0">
                          <a:solidFill>
                            <a:schemeClr val="tx1"/>
                          </a:solidFill>
                          <a:effectLst/>
                        </a:rPr>
                        <a:t>у</a:t>
                      </a:r>
                      <a:r>
                        <a:rPr lang="ru-RU" sz="1400" dirty="0">
                          <a:solidFill>
                            <a:schemeClr val="tx1"/>
                          </a:solidFill>
                          <a:effectLst/>
                        </a:rPr>
                        <a:t>с</a:t>
                      </a:r>
                      <a:r>
                        <a:rPr lang="ru-RU" sz="1400" spc="5" dirty="0">
                          <a:solidFill>
                            <a:schemeClr val="tx1"/>
                          </a:solidFill>
                          <a:effectLst/>
                        </a:rPr>
                        <a:t>л</a:t>
                      </a:r>
                      <a:r>
                        <a:rPr lang="ru-RU" sz="1400" dirty="0">
                          <a:solidFill>
                            <a:schemeClr val="tx1"/>
                          </a:solidFill>
                          <a:effectLst/>
                        </a:rPr>
                        <a:t>овия </a:t>
                      </a:r>
                      <a:r>
                        <a:rPr lang="ru-RU" sz="1400" spc="5" dirty="0">
                          <a:solidFill>
                            <a:schemeClr val="tx1"/>
                          </a:solidFill>
                          <a:effectLst/>
                        </a:rPr>
                        <a:t>и</a:t>
                      </a:r>
                      <a:r>
                        <a:rPr lang="ru-RU" sz="1400" dirty="0">
                          <a:solidFill>
                            <a:schemeClr val="tx1"/>
                          </a:solidFill>
                          <a:effectLst/>
                        </a:rPr>
                        <a:t> </a:t>
                      </a:r>
                      <a:r>
                        <a:rPr lang="ru-RU" sz="1400" spc="-5" dirty="0">
                          <a:solidFill>
                            <a:schemeClr val="tx1"/>
                          </a:solidFill>
                          <a:effectLst/>
                        </a:rPr>
                        <a:t>о</a:t>
                      </a:r>
                      <a:r>
                        <a:rPr lang="ru-RU" sz="1400" spc="-15" dirty="0">
                          <a:solidFill>
                            <a:schemeClr val="tx1"/>
                          </a:solidFill>
                          <a:effectLst/>
                        </a:rPr>
                        <a:t>х</a:t>
                      </a:r>
                      <a:r>
                        <a:rPr lang="ru-RU" sz="1400" dirty="0">
                          <a:solidFill>
                            <a:schemeClr val="tx1"/>
                          </a:solidFill>
                          <a:effectLst/>
                        </a:rPr>
                        <a:t>рану</a:t>
                      </a:r>
                      <a:r>
                        <a:rPr lang="ru-RU" sz="1400" spc="-5" dirty="0">
                          <a:solidFill>
                            <a:schemeClr val="tx1"/>
                          </a:solidFill>
                          <a:effectLst/>
                        </a:rPr>
                        <a:t> </a:t>
                      </a:r>
                      <a:r>
                        <a:rPr lang="ru-RU" sz="1400" dirty="0">
                          <a:solidFill>
                            <a:schemeClr val="tx1"/>
                          </a:solidFill>
                          <a:effectLst/>
                        </a:rPr>
                        <a:t>т</a:t>
                      </a:r>
                      <a:r>
                        <a:rPr lang="ru-RU" sz="1400" spc="-5" dirty="0">
                          <a:solidFill>
                            <a:schemeClr val="tx1"/>
                          </a:solidFill>
                          <a:effectLst/>
                        </a:rPr>
                        <a:t>р</a:t>
                      </a:r>
                      <a:r>
                        <a:rPr lang="ru-RU" sz="1400" spc="-65" dirty="0">
                          <a:solidFill>
                            <a:schemeClr val="tx1"/>
                          </a:solidFill>
                          <a:effectLst/>
                        </a:rPr>
                        <a:t>у</a:t>
                      </a:r>
                      <a:r>
                        <a:rPr lang="ru-RU" sz="1400" dirty="0">
                          <a:solidFill>
                            <a:schemeClr val="tx1"/>
                          </a:solidFill>
                          <a:effectLst/>
                        </a:rPr>
                        <a:t>да,</a:t>
                      </a:r>
                      <a:r>
                        <a:rPr lang="ru-RU" sz="1400" spc="-10" dirty="0">
                          <a:solidFill>
                            <a:schemeClr val="tx1"/>
                          </a:solidFill>
                          <a:effectLst/>
                        </a:rPr>
                        <a:t> </a:t>
                      </a:r>
                      <a:r>
                        <a:rPr lang="ru-RU" sz="1400" dirty="0">
                          <a:solidFill>
                            <a:schemeClr val="tx1"/>
                          </a:solidFill>
                          <a:effectLst/>
                        </a:rPr>
                        <a:t>а </a:t>
                      </a:r>
                      <a:r>
                        <a:rPr lang="ru-RU" sz="1400" spc="-5" dirty="0">
                          <a:solidFill>
                            <a:schemeClr val="tx1"/>
                          </a:solidFill>
                          <a:effectLst/>
                        </a:rPr>
                        <a:t>т</a:t>
                      </a:r>
                      <a:r>
                        <a:rPr lang="ru-RU" sz="1400" dirty="0">
                          <a:solidFill>
                            <a:schemeClr val="tx1"/>
                          </a:solidFill>
                          <a:effectLst/>
                        </a:rPr>
                        <a:t>ак</a:t>
                      </a:r>
                      <a:r>
                        <a:rPr lang="ru-RU" sz="1400" spc="-5" dirty="0">
                          <a:solidFill>
                            <a:schemeClr val="tx1"/>
                          </a:solidFill>
                          <a:effectLst/>
                        </a:rPr>
                        <a:t>ж</a:t>
                      </a:r>
                      <a:r>
                        <a:rPr lang="ru-RU" sz="1400" dirty="0">
                          <a:solidFill>
                            <a:schemeClr val="tx1"/>
                          </a:solidFill>
                          <a:effectLst/>
                        </a:rPr>
                        <a:t>е</a:t>
                      </a:r>
                      <a:r>
                        <a:rPr lang="ru-RU" sz="1400" spc="-25" dirty="0">
                          <a:solidFill>
                            <a:schemeClr val="tx1"/>
                          </a:solidFill>
                          <a:effectLst/>
                        </a:rPr>
                        <a:t> </a:t>
                      </a:r>
                      <a:r>
                        <a:rPr lang="ru-RU" sz="1400" dirty="0">
                          <a:solidFill>
                            <a:schemeClr val="tx1"/>
                          </a:solidFill>
                          <a:effectLst/>
                        </a:rPr>
                        <a:t>примерный</a:t>
                      </a:r>
                      <a:r>
                        <a:rPr lang="ru-RU" sz="1400" spc="-5" dirty="0">
                          <a:solidFill>
                            <a:schemeClr val="tx1"/>
                          </a:solidFill>
                          <a:effectLst/>
                        </a:rPr>
                        <a:t> </a:t>
                      </a:r>
                      <a:r>
                        <a:rPr lang="ru-RU" sz="1400" dirty="0">
                          <a:solidFill>
                            <a:schemeClr val="tx1"/>
                          </a:solidFill>
                          <a:effectLst/>
                        </a:rPr>
                        <a:t>пер</a:t>
                      </a:r>
                      <a:r>
                        <a:rPr lang="ru-RU" sz="1400" spc="-25" dirty="0">
                          <a:solidFill>
                            <a:schemeClr val="tx1"/>
                          </a:solidFill>
                          <a:effectLst/>
                        </a:rPr>
                        <a:t>е</a:t>
                      </a:r>
                      <a:r>
                        <a:rPr lang="ru-RU" sz="1400" dirty="0">
                          <a:solidFill>
                            <a:schemeClr val="tx1"/>
                          </a:solidFill>
                          <a:effectLst/>
                        </a:rPr>
                        <a:t>чень</a:t>
                      </a:r>
                      <a:r>
                        <a:rPr lang="ru-RU" sz="1400" spc="-15" dirty="0">
                          <a:solidFill>
                            <a:schemeClr val="tx1"/>
                          </a:solidFill>
                          <a:effectLst/>
                        </a:rPr>
                        <a:t> </a:t>
                      </a:r>
                      <a:r>
                        <a:rPr lang="ru-RU" sz="1400" spc="-5" dirty="0">
                          <a:solidFill>
                            <a:schemeClr val="tx1"/>
                          </a:solidFill>
                          <a:effectLst/>
                        </a:rPr>
                        <a:t>т</a:t>
                      </a:r>
                      <a:r>
                        <a:rPr lang="ru-RU" sz="1400" dirty="0">
                          <a:solidFill>
                            <a:schemeClr val="tx1"/>
                          </a:solidFill>
                          <a:effectLst/>
                        </a:rPr>
                        <a:t>ак</a:t>
                      </a:r>
                      <a:r>
                        <a:rPr lang="ru-RU" sz="1400" spc="-10" dirty="0">
                          <a:solidFill>
                            <a:schemeClr val="tx1"/>
                          </a:solidFill>
                          <a:effectLst/>
                        </a:rPr>
                        <a:t>и</a:t>
                      </a:r>
                      <a:r>
                        <a:rPr lang="ru-RU" sz="1400" dirty="0">
                          <a:solidFill>
                            <a:schemeClr val="tx1"/>
                          </a:solidFill>
                          <a:effectLst/>
                        </a:rPr>
                        <a:t>х</a:t>
                      </a:r>
                      <a:r>
                        <a:rPr lang="ru-RU" sz="1400" spc="-15" dirty="0">
                          <a:solidFill>
                            <a:schemeClr val="tx1"/>
                          </a:solidFill>
                          <a:effectLst/>
                        </a:rPr>
                        <a:t> </a:t>
                      </a:r>
                      <a:r>
                        <a:rPr lang="ru-RU" sz="1400" dirty="0">
                          <a:solidFill>
                            <a:schemeClr val="tx1"/>
                          </a:solidFill>
                          <a:effectLst/>
                        </a:rPr>
                        <a:t>ин</a:t>
                      </a:r>
                      <a:r>
                        <a:rPr lang="ru-RU" sz="1400" spc="5" dirty="0">
                          <a:solidFill>
                            <a:schemeClr val="tx1"/>
                          </a:solidFill>
                          <a:effectLst/>
                        </a:rPr>
                        <a:t>фор</a:t>
                      </a:r>
                      <a:r>
                        <a:rPr lang="ru-RU" sz="1400" dirty="0">
                          <a:solidFill>
                            <a:schemeClr val="tx1"/>
                          </a:solidFill>
                          <a:effectLst/>
                        </a:rPr>
                        <a:t>мацио</a:t>
                      </a:r>
                      <a:r>
                        <a:rPr lang="ru-RU" sz="1400" spc="5" dirty="0">
                          <a:solidFill>
                            <a:schemeClr val="tx1"/>
                          </a:solidFill>
                          <a:effectLst/>
                        </a:rPr>
                        <a:t>нн</a:t>
                      </a:r>
                      <a:r>
                        <a:rPr lang="ru-RU" sz="1400" dirty="0">
                          <a:solidFill>
                            <a:schemeClr val="tx1"/>
                          </a:solidFill>
                          <a:effectLst/>
                        </a:rPr>
                        <a:t>ых м</a:t>
                      </a:r>
                      <a:r>
                        <a:rPr lang="ru-RU" sz="1400" spc="-30" dirty="0">
                          <a:solidFill>
                            <a:schemeClr val="tx1"/>
                          </a:solidFill>
                          <a:effectLst/>
                        </a:rPr>
                        <a:t>а</a:t>
                      </a:r>
                      <a:r>
                        <a:rPr lang="ru-RU" sz="1400" spc="-5" dirty="0">
                          <a:solidFill>
                            <a:schemeClr val="tx1"/>
                          </a:solidFill>
                          <a:effectLst/>
                        </a:rPr>
                        <a:t>т</a:t>
                      </a:r>
                      <a:r>
                        <a:rPr lang="ru-RU" sz="1400" dirty="0">
                          <a:solidFill>
                            <a:schemeClr val="tx1"/>
                          </a:solidFill>
                          <a:effectLst/>
                        </a:rPr>
                        <a:t>ериа</a:t>
                      </a:r>
                      <a:r>
                        <a:rPr lang="ru-RU" sz="1400" spc="5" dirty="0">
                          <a:solidFill>
                            <a:schemeClr val="tx1"/>
                          </a:solidFill>
                          <a:effectLst/>
                        </a:rPr>
                        <a:t>л</a:t>
                      </a:r>
                      <a:r>
                        <a:rPr lang="ru-RU" sz="1400" dirty="0">
                          <a:solidFill>
                            <a:schemeClr val="tx1"/>
                          </a:solidFill>
                          <a:effectLst/>
                        </a:rPr>
                        <a:t>ов</a:t>
                      </a:r>
                      <a:r>
                        <a:rPr lang="ru-RU" sz="1400" spc="-15" dirty="0">
                          <a:solidFill>
                            <a:schemeClr val="tx1"/>
                          </a:solidFill>
                          <a:effectLst/>
                        </a:rPr>
                        <a:t> </a:t>
                      </a:r>
                      <a:r>
                        <a:rPr lang="ru-RU" sz="1400" spc="-10" dirty="0">
                          <a:solidFill>
                            <a:schemeClr val="tx1"/>
                          </a:solidFill>
                          <a:effectLst/>
                        </a:rPr>
                        <a:t>у</a:t>
                      </a:r>
                      <a:r>
                        <a:rPr lang="ru-RU" sz="1400" dirty="0">
                          <a:solidFill>
                            <a:schemeClr val="tx1"/>
                          </a:solidFill>
                          <a:effectLst/>
                        </a:rPr>
                        <a:t>т</a:t>
                      </a:r>
                      <a:r>
                        <a:rPr lang="ru-RU" sz="1400" spc="-10" dirty="0">
                          <a:solidFill>
                            <a:schemeClr val="tx1"/>
                          </a:solidFill>
                          <a:effectLst/>
                        </a:rPr>
                        <a:t>в</a:t>
                      </a:r>
                      <a:r>
                        <a:rPr lang="ru-RU" sz="1400" dirty="0">
                          <a:solidFill>
                            <a:schemeClr val="tx1"/>
                          </a:solidFill>
                          <a:effectLst/>
                        </a:rPr>
                        <a:t>ержда</a:t>
                      </a:r>
                      <a:r>
                        <a:rPr lang="ru-RU" sz="1400" spc="-45" dirty="0">
                          <a:solidFill>
                            <a:schemeClr val="tx1"/>
                          </a:solidFill>
                          <a:effectLst/>
                        </a:rPr>
                        <a:t>е</a:t>
                      </a:r>
                      <a:r>
                        <a:rPr lang="ru-RU" sz="1400" spc="-5" dirty="0">
                          <a:solidFill>
                            <a:schemeClr val="tx1"/>
                          </a:solidFill>
                          <a:effectLst/>
                        </a:rPr>
                        <a:t>т</a:t>
                      </a:r>
                      <a:r>
                        <a:rPr lang="ru-RU" sz="1400" dirty="0">
                          <a:solidFill>
                            <a:schemeClr val="tx1"/>
                          </a:solidFill>
                          <a:effectLst/>
                        </a:rPr>
                        <a:t>ся</a:t>
                      </a:r>
                      <a:r>
                        <a:rPr lang="ru-RU" sz="1400" spc="-20" dirty="0">
                          <a:solidFill>
                            <a:schemeClr val="tx1"/>
                          </a:solidFill>
                          <a:effectLst/>
                        </a:rPr>
                        <a:t> </a:t>
                      </a:r>
                      <a:r>
                        <a:rPr lang="ru-RU" sz="1400" u="sng" spc="-40" dirty="0">
                          <a:solidFill>
                            <a:schemeClr val="tx1"/>
                          </a:solidFill>
                          <a:effectLst/>
                        </a:rPr>
                        <a:t>ф</a:t>
                      </a:r>
                      <a:r>
                        <a:rPr lang="ru-RU" sz="1400" u="sng" dirty="0">
                          <a:solidFill>
                            <a:schemeClr val="tx1"/>
                          </a:solidFill>
                          <a:effectLst/>
                        </a:rPr>
                        <a:t>едеральным</a:t>
                      </a:r>
                      <a:r>
                        <a:rPr lang="ru-RU" sz="1400" u="sng" spc="-5" dirty="0">
                          <a:solidFill>
                            <a:schemeClr val="tx1"/>
                          </a:solidFill>
                          <a:effectLst/>
                        </a:rPr>
                        <a:t> </a:t>
                      </a:r>
                      <a:r>
                        <a:rPr lang="ru-RU" sz="1400" u="sng" dirty="0">
                          <a:solidFill>
                            <a:schemeClr val="tx1"/>
                          </a:solidFill>
                          <a:effectLst/>
                        </a:rPr>
                        <a:t>орган</a:t>
                      </a:r>
                      <a:r>
                        <a:rPr lang="ru-RU" sz="1400" u="sng" spc="-25" dirty="0">
                          <a:solidFill>
                            <a:schemeClr val="tx1"/>
                          </a:solidFill>
                          <a:effectLst/>
                        </a:rPr>
                        <a:t>о</a:t>
                      </a:r>
                      <a:r>
                        <a:rPr lang="ru-RU" sz="1400" u="sng" dirty="0">
                          <a:solidFill>
                            <a:schemeClr val="tx1"/>
                          </a:solidFill>
                          <a:effectLst/>
                        </a:rPr>
                        <a:t>м</a:t>
                      </a:r>
                      <a:r>
                        <a:rPr lang="ru-RU" sz="1400" u="sng" spc="-10" dirty="0">
                          <a:solidFill>
                            <a:schemeClr val="tx1"/>
                          </a:solidFill>
                          <a:effectLst/>
                        </a:rPr>
                        <a:t> </a:t>
                      </a:r>
                      <a:r>
                        <a:rPr lang="ru-RU" sz="1400" u="sng" dirty="0">
                          <a:solidFill>
                            <a:schemeClr val="tx1"/>
                          </a:solidFill>
                          <a:effectLst/>
                        </a:rPr>
                        <a:t>исп</a:t>
                      </a:r>
                      <a:r>
                        <a:rPr lang="ru-RU" sz="1400" u="sng" spc="-30" dirty="0">
                          <a:solidFill>
                            <a:schemeClr val="tx1"/>
                          </a:solidFill>
                          <a:effectLst/>
                        </a:rPr>
                        <a:t>о</a:t>
                      </a:r>
                      <a:r>
                        <a:rPr lang="ru-RU" sz="1400" u="sng" dirty="0">
                          <a:solidFill>
                            <a:schemeClr val="tx1"/>
                          </a:solidFill>
                          <a:effectLst/>
                        </a:rPr>
                        <a:t>лни</a:t>
                      </a:r>
                      <a:r>
                        <a:rPr lang="ru-RU" sz="1400" u="sng" spc="-5" dirty="0">
                          <a:solidFill>
                            <a:schemeClr val="tx1"/>
                          </a:solidFill>
                          <a:effectLst/>
                        </a:rPr>
                        <a:t>т</a:t>
                      </a:r>
                      <a:r>
                        <a:rPr lang="ru-RU" sz="1400" u="sng" dirty="0">
                          <a:solidFill>
                            <a:schemeClr val="tx1"/>
                          </a:solidFill>
                          <a:effectLst/>
                        </a:rPr>
                        <a:t>ельной</a:t>
                      </a:r>
                      <a:r>
                        <a:rPr lang="ru-RU" sz="1400" dirty="0">
                          <a:solidFill>
                            <a:schemeClr val="tx1"/>
                          </a:solidFill>
                          <a:effectLst/>
                        </a:rPr>
                        <a:t> </a:t>
                      </a:r>
                      <a:r>
                        <a:rPr lang="ru-RU" sz="1400" u="sng" spc="-20" dirty="0">
                          <a:solidFill>
                            <a:schemeClr val="tx1"/>
                          </a:solidFill>
                          <a:effectLst/>
                        </a:rPr>
                        <a:t>в</a:t>
                      </a:r>
                      <a:r>
                        <a:rPr lang="ru-RU" sz="1400" u="sng" dirty="0">
                          <a:solidFill>
                            <a:schemeClr val="tx1"/>
                          </a:solidFill>
                          <a:effectLst/>
                        </a:rPr>
                        <a:t>лас</a:t>
                      </a:r>
                      <a:r>
                        <a:rPr lang="ru-RU" sz="1400" u="sng" spc="-10" dirty="0">
                          <a:solidFill>
                            <a:schemeClr val="tx1"/>
                          </a:solidFill>
                          <a:effectLst/>
                        </a:rPr>
                        <a:t>т</a:t>
                      </a:r>
                      <a:r>
                        <a:rPr lang="ru-RU" sz="1400" u="sng" dirty="0">
                          <a:solidFill>
                            <a:schemeClr val="tx1"/>
                          </a:solidFill>
                          <a:effectLst/>
                        </a:rPr>
                        <a:t>и,</a:t>
                      </a:r>
                      <a:r>
                        <a:rPr lang="ru-RU" sz="1400" dirty="0">
                          <a:solidFill>
                            <a:schemeClr val="tx1"/>
                          </a:solidFill>
                          <a:effectLst/>
                        </a:rPr>
                        <a:t> о</a:t>
                      </a:r>
                      <a:r>
                        <a:rPr lang="ru-RU" sz="1400" spc="5" dirty="0">
                          <a:solidFill>
                            <a:schemeClr val="tx1"/>
                          </a:solidFill>
                          <a:effectLst/>
                        </a:rPr>
                        <a:t>с</a:t>
                      </a:r>
                      <a:r>
                        <a:rPr lang="ru-RU" sz="1400" spc="-10" dirty="0">
                          <a:solidFill>
                            <a:schemeClr val="tx1"/>
                          </a:solidFill>
                          <a:effectLst/>
                        </a:rPr>
                        <a:t>у</a:t>
                      </a:r>
                      <a:r>
                        <a:rPr lang="ru-RU" sz="1400" spc="-5" dirty="0">
                          <a:solidFill>
                            <a:schemeClr val="tx1"/>
                          </a:solidFill>
                          <a:effectLst/>
                        </a:rPr>
                        <a:t>щ</a:t>
                      </a:r>
                      <a:r>
                        <a:rPr lang="ru-RU" sz="1400" dirty="0">
                          <a:solidFill>
                            <a:schemeClr val="tx1"/>
                          </a:solidFill>
                          <a:effectLst/>
                        </a:rPr>
                        <a:t>ест</a:t>
                      </a:r>
                      <a:r>
                        <a:rPr lang="ru-RU" sz="1400" spc="-25" dirty="0">
                          <a:solidFill>
                            <a:schemeClr val="tx1"/>
                          </a:solidFill>
                          <a:effectLst/>
                        </a:rPr>
                        <a:t>в</a:t>
                      </a:r>
                      <a:r>
                        <a:rPr lang="ru-RU" sz="1400" dirty="0">
                          <a:solidFill>
                            <a:schemeClr val="tx1"/>
                          </a:solidFill>
                          <a:effectLst/>
                        </a:rPr>
                        <a:t>л</a:t>
                      </a:r>
                      <a:r>
                        <a:rPr lang="ru-RU" sz="1400" spc="-5" dirty="0">
                          <a:solidFill>
                            <a:schemeClr val="tx1"/>
                          </a:solidFill>
                          <a:effectLst/>
                        </a:rPr>
                        <a:t>я</a:t>
                      </a:r>
                      <a:r>
                        <a:rPr lang="ru-RU" sz="1400" dirty="0">
                          <a:solidFill>
                            <a:schemeClr val="tx1"/>
                          </a:solidFill>
                          <a:effectLst/>
                        </a:rPr>
                        <a:t>ющим</a:t>
                      </a:r>
                      <a:r>
                        <a:rPr lang="ru-RU" sz="1400" spc="-5" dirty="0">
                          <a:solidFill>
                            <a:schemeClr val="tx1"/>
                          </a:solidFill>
                          <a:effectLst/>
                        </a:rPr>
                        <a:t> </a:t>
                      </a:r>
                      <a:r>
                        <a:rPr lang="ru-RU" sz="1400" spc="-15" dirty="0">
                          <a:solidFill>
                            <a:schemeClr val="tx1"/>
                          </a:solidFill>
                          <a:effectLst/>
                        </a:rPr>
                        <a:t>ф</a:t>
                      </a:r>
                      <a:r>
                        <a:rPr lang="ru-RU" sz="1400" spc="-10" dirty="0">
                          <a:solidFill>
                            <a:schemeClr val="tx1"/>
                          </a:solidFill>
                          <a:effectLst/>
                        </a:rPr>
                        <a:t>у</a:t>
                      </a:r>
                      <a:r>
                        <a:rPr lang="ru-RU" sz="1400" dirty="0">
                          <a:solidFill>
                            <a:schemeClr val="tx1"/>
                          </a:solidFill>
                          <a:effectLst/>
                        </a:rPr>
                        <a:t>нкции</a:t>
                      </a:r>
                      <a:r>
                        <a:rPr lang="ru-RU" sz="1400" spc="5" dirty="0">
                          <a:solidFill>
                            <a:schemeClr val="tx1"/>
                          </a:solidFill>
                          <a:effectLst/>
                        </a:rPr>
                        <a:t> </a:t>
                      </a:r>
                      <a:r>
                        <a:rPr lang="ru-RU" sz="1400" dirty="0">
                          <a:solidFill>
                            <a:schemeClr val="tx1"/>
                          </a:solidFill>
                          <a:effectLst/>
                        </a:rPr>
                        <a:t>по</a:t>
                      </a:r>
                      <a:r>
                        <a:rPr lang="ru-RU" sz="1400" spc="5" dirty="0">
                          <a:solidFill>
                            <a:schemeClr val="tx1"/>
                          </a:solidFill>
                          <a:effectLst/>
                        </a:rPr>
                        <a:t> </a:t>
                      </a:r>
                      <a:r>
                        <a:rPr lang="ru-RU" sz="1400" dirty="0">
                          <a:solidFill>
                            <a:schemeClr val="tx1"/>
                          </a:solidFill>
                          <a:effectLst/>
                        </a:rPr>
                        <a:t>выраб</a:t>
                      </a:r>
                      <a:r>
                        <a:rPr lang="ru-RU" sz="1400" spc="-25" dirty="0">
                          <a:solidFill>
                            <a:schemeClr val="tx1"/>
                          </a:solidFill>
                          <a:effectLst/>
                        </a:rPr>
                        <a:t>о</a:t>
                      </a:r>
                      <a:r>
                        <a:rPr lang="ru-RU" sz="1400" dirty="0">
                          <a:solidFill>
                            <a:schemeClr val="tx1"/>
                          </a:solidFill>
                          <a:effectLst/>
                        </a:rPr>
                        <a:t>т</a:t>
                      </a:r>
                      <a:r>
                        <a:rPr lang="ru-RU" sz="1400" spc="5" dirty="0">
                          <a:solidFill>
                            <a:schemeClr val="tx1"/>
                          </a:solidFill>
                          <a:effectLst/>
                        </a:rPr>
                        <a:t>ке</a:t>
                      </a:r>
                      <a:r>
                        <a:rPr lang="ru-RU" sz="1400" spc="-10" dirty="0">
                          <a:solidFill>
                            <a:schemeClr val="tx1"/>
                          </a:solidFill>
                          <a:effectLst/>
                        </a:rPr>
                        <a:t> </a:t>
                      </a:r>
                      <a:r>
                        <a:rPr lang="ru-RU" sz="1400" dirty="0">
                          <a:solidFill>
                            <a:schemeClr val="tx1"/>
                          </a:solidFill>
                          <a:effectLst/>
                        </a:rPr>
                        <a:t>и реализации </a:t>
                      </a:r>
                      <a:r>
                        <a:rPr lang="ru-RU" sz="1400" spc="-25" dirty="0">
                          <a:solidFill>
                            <a:schemeClr val="tx1"/>
                          </a:solidFill>
                          <a:effectLst/>
                        </a:rPr>
                        <a:t>г</a:t>
                      </a:r>
                      <a:r>
                        <a:rPr lang="ru-RU" sz="1400" dirty="0">
                          <a:solidFill>
                            <a:schemeClr val="tx1"/>
                          </a:solidFill>
                          <a:effectLst/>
                        </a:rPr>
                        <a:t>ос</a:t>
                      </a:r>
                      <a:r>
                        <a:rPr lang="ru-RU" sz="1400" spc="-60" dirty="0">
                          <a:solidFill>
                            <a:schemeClr val="tx1"/>
                          </a:solidFill>
                          <a:effectLst/>
                        </a:rPr>
                        <a:t>у</a:t>
                      </a:r>
                      <a:r>
                        <a:rPr lang="ru-RU" sz="1400" dirty="0">
                          <a:solidFill>
                            <a:schemeClr val="tx1"/>
                          </a:solidFill>
                          <a:effectLst/>
                        </a:rPr>
                        <a:t>дарственной</a:t>
                      </a:r>
                      <a:r>
                        <a:rPr lang="ru-RU" sz="1400" spc="-30" dirty="0">
                          <a:solidFill>
                            <a:schemeClr val="tx1"/>
                          </a:solidFill>
                          <a:effectLst/>
                        </a:rPr>
                        <a:t> </a:t>
                      </a:r>
                      <a:r>
                        <a:rPr lang="ru-RU" sz="1400" spc="-5" dirty="0">
                          <a:solidFill>
                            <a:schemeClr val="tx1"/>
                          </a:solidFill>
                          <a:effectLst/>
                        </a:rPr>
                        <a:t>п</a:t>
                      </a:r>
                      <a:r>
                        <a:rPr lang="ru-RU" sz="1400" spc="-35" dirty="0">
                          <a:solidFill>
                            <a:schemeClr val="tx1"/>
                          </a:solidFill>
                          <a:effectLst/>
                        </a:rPr>
                        <a:t>о</a:t>
                      </a:r>
                      <a:r>
                        <a:rPr lang="ru-RU" sz="1400" dirty="0">
                          <a:solidFill>
                            <a:schemeClr val="tx1"/>
                          </a:solidFill>
                          <a:effectLst/>
                        </a:rPr>
                        <a:t>ли</a:t>
                      </a:r>
                      <a:r>
                        <a:rPr lang="ru-RU" sz="1400" spc="5" dirty="0">
                          <a:solidFill>
                            <a:schemeClr val="tx1"/>
                          </a:solidFill>
                          <a:effectLst/>
                        </a:rPr>
                        <a:t>т</a:t>
                      </a:r>
                      <a:r>
                        <a:rPr lang="ru-RU" sz="1400" dirty="0">
                          <a:solidFill>
                            <a:schemeClr val="tx1"/>
                          </a:solidFill>
                          <a:effectLst/>
                        </a:rPr>
                        <a:t>ики</a:t>
                      </a:r>
                      <a:r>
                        <a:rPr lang="ru-RU" sz="1400" spc="10" dirty="0">
                          <a:solidFill>
                            <a:schemeClr val="tx1"/>
                          </a:solidFill>
                          <a:effectLst/>
                        </a:rPr>
                        <a:t> </a:t>
                      </a:r>
                      <a:r>
                        <a:rPr lang="ru-RU" sz="1400" spc="5" dirty="0">
                          <a:solidFill>
                            <a:schemeClr val="tx1"/>
                          </a:solidFill>
                          <a:effectLst/>
                        </a:rPr>
                        <a:t>и</a:t>
                      </a:r>
                      <a:r>
                        <a:rPr lang="ru-RU" sz="1400" dirty="0">
                          <a:solidFill>
                            <a:schemeClr val="tx1"/>
                          </a:solidFill>
                          <a:effectLst/>
                        </a:rPr>
                        <a:t> </a:t>
                      </a:r>
                      <a:r>
                        <a:rPr lang="ru-RU" sz="1400" spc="5" dirty="0">
                          <a:solidFill>
                            <a:schemeClr val="tx1"/>
                          </a:solidFill>
                          <a:effectLst/>
                        </a:rPr>
                        <a:t>н</a:t>
                      </a:r>
                      <a:r>
                        <a:rPr lang="ru-RU" sz="1400" dirty="0">
                          <a:solidFill>
                            <a:schemeClr val="tx1"/>
                          </a:solidFill>
                          <a:effectLst/>
                        </a:rPr>
                        <a:t>орм</a:t>
                      </a:r>
                      <a:r>
                        <a:rPr lang="ru-RU" sz="1400" spc="-30" dirty="0">
                          <a:solidFill>
                            <a:schemeClr val="tx1"/>
                          </a:solidFill>
                          <a:effectLst/>
                        </a:rPr>
                        <a:t>а</a:t>
                      </a:r>
                      <a:r>
                        <a:rPr lang="ru-RU" sz="1400" dirty="0">
                          <a:solidFill>
                            <a:schemeClr val="tx1"/>
                          </a:solidFill>
                          <a:effectLst/>
                        </a:rPr>
                        <a:t>тивн</a:t>
                      </a:r>
                      <a:r>
                        <a:rPr lang="ru-RU" sz="1400" spc="15" dirty="0">
                          <a:solidFill>
                            <a:schemeClr val="tx1"/>
                          </a:solidFill>
                          <a:effectLst/>
                        </a:rPr>
                        <a:t>о</a:t>
                      </a:r>
                      <a:r>
                        <a:rPr lang="ru-RU" sz="1400" dirty="0">
                          <a:solidFill>
                            <a:schemeClr val="tx1"/>
                          </a:solidFill>
                          <a:effectLst/>
                        </a:rPr>
                        <a:t>-</a:t>
                      </a:r>
                      <a:r>
                        <a:rPr lang="ru-RU" sz="1400" spc="5" dirty="0">
                          <a:solidFill>
                            <a:schemeClr val="tx1"/>
                          </a:solidFill>
                          <a:effectLst/>
                        </a:rPr>
                        <a:t>пра</a:t>
                      </a:r>
                      <a:r>
                        <a:rPr lang="ru-RU" sz="1400" spc="-5" dirty="0">
                          <a:solidFill>
                            <a:schemeClr val="tx1"/>
                          </a:solidFill>
                          <a:effectLst/>
                        </a:rPr>
                        <a:t>в</a:t>
                      </a:r>
                      <a:r>
                        <a:rPr lang="ru-RU" sz="1400" dirty="0">
                          <a:solidFill>
                            <a:schemeClr val="tx1"/>
                          </a:solidFill>
                          <a:effectLst/>
                        </a:rPr>
                        <a:t>о</a:t>
                      </a:r>
                      <a:r>
                        <a:rPr lang="ru-RU" sz="1400" spc="-10" dirty="0">
                          <a:solidFill>
                            <a:schemeClr val="tx1"/>
                          </a:solidFill>
                          <a:effectLst/>
                        </a:rPr>
                        <a:t>в</a:t>
                      </a:r>
                      <a:r>
                        <a:rPr lang="ru-RU" sz="1400" dirty="0">
                          <a:solidFill>
                            <a:schemeClr val="tx1"/>
                          </a:solidFill>
                          <a:effectLst/>
                        </a:rPr>
                        <a:t>о</a:t>
                      </a:r>
                      <a:r>
                        <a:rPr lang="ru-RU" sz="1400" spc="5" dirty="0">
                          <a:solidFill>
                            <a:schemeClr val="tx1"/>
                          </a:solidFill>
                          <a:effectLst/>
                        </a:rPr>
                        <a:t>м</a:t>
                      </a:r>
                      <a:r>
                        <a:rPr lang="ru-RU" sz="1400" dirty="0">
                          <a:solidFill>
                            <a:schemeClr val="tx1"/>
                          </a:solidFill>
                          <a:effectLst/>
                        </a:rPr>
                        <a:t>у</a:t>
                      </a:r>
                      <a:r>
                        <a:rPr lang="ru-RU" sz="1400" spc="-30" dirty="0">
                          <a:solidFill>
                            <a:schemeClr val="tx1"/>
                          </a:solidFill>
                          <a:effectLst/>
                        </a:rPr>
                        <a:t> </a:t>
                      </a:r>
                      <a:r>
                        <a:rPr lang="ru-RU" sz="1400" dirty="0">
                          <a:solidFill>
                            <a:schemeClr val="tx1"/>
                          </a:solidFill>
                          <a:effectLst/>
                        </a:rPr>
                        <a:t>рег</a:t>
                      </a:r>
                      <a:r>
                        <a:rPr lang="ru-RU" sz="1400" spc="-45" dirty="0">
                          <a:solidFill>
                            <a:schemeClr val="tx1"/>
                          </a:solidFill>
                          <a:effectLst/>
                        </a:rPr>
                        <a:t>у</a:t>
                      </a:r>
                      <a:r>
                        <a:rPr lang="ru-RU" sz="1400" dirty="0">
                          <a:solidFill>
                            <a:schemeClr val="tx1"/>
                          </a:solidFill>
                          <a:effectLst/>
                        </a:rPr>
                        <a:t>лиро</a:t>
                      </a:r>
                      <a:r>
                        <a:rPr lang="ru-RU" sz="1400" spc="-10" dirty="0">
                          <a:solidFill>
                            <a:schemeClr val="tx1"/>
                          </a:solidFill>
                          <a:effectLst/>
                        </a:rPr>
                        <a:t>в</a:t>
                      </a:r>
                      <a:r>
                        <a:rPr lang="ru-RU" sz="1400" dirty="0">
                          <a:solidFill>
                            <a:schemeClr val="tx1"/>
                          </a:solidFill>
                          <a:effectLst/>
                        </a:rPr>
                        <a:t>анию </a:t>
                      </a:r>
                      <a:r>
                        <a:rPr lang="ru-RU" sz="1400" spc="5" dirty="0">
                          <a:solidFill>
                            <a:schemeClr val="tx1"/>
                          </a:solidFill>
                          <a:effectLst/>
                        </a:rPr>
                        <a:t>в</a:t>
                      </a:r>
                      <a:r>
                        <a:rPr lang="ru-RU" sz="1400" dirty="0">
                          <a:solidFill>
                            <a:schemeClr val="tx1"/>
                          </a:solidFill>
                          <a:effectLst/>
                        </a:rPr>
                        <a:t> сфере</a:t>
                      </a:r>
                      <a:r>
                        <a:rPr lang="ru-RU" sz="1400" spc="-25" dirty="0">
                          <a:solidFill>
                            <a:schemeClr val="tx1"/>
                          </a:solidFill>
                          <a:effectLst/>
                        </a:rPr>
                        <a:t> </a:t>
                      </a:r>
                      <a:r>
                        <a:rPr lang="ru-RU" sz="1400" dirty="0">
                          <a:solidFill>
                            <a:schemeClr val="tx1"/>
                          </a:solidFill>
                          <a:effectLst/>
                        </a:rPr>
                        <a:t>т</a:t>
                      </a:r>
                      <a:r>
                        <a:rPr lang="ru-RU" sz="1400" spc="-5" dirty="0">
                          <a:solidFill>
                            <a:schemeClr val="tx1"/>
                          </a:solidFill>
                          <a:effectLst/>
                        </a:rPr>
                        <a:t>р</a:t>
                      </a:r>
                      <a:r>
                        <a:rPr lang="ru-RU" sz="1400" spc="-65" dirty="0">
                          <a:solidFill>
                            <a:schemeClr val="tx1"/>
                          </a:solidFill>
                          <a:effectLst/>
                        </a:rPr>
                        <a:t>у</a:t>
                      </a:r>
                      <a:r>
                        <a:rPr lang="ru-RU" sz="1400" dirty="0">
                          <a:solidFill>
                            <a:schemeClr val="tx1"/>
                          </a:solidFill>
                          <a:effectLst/>
                        </a:rPr>
                        <a:t>да,</a:t>
                      </a:r>
                      <a:r>
                        <a:rPr lang="ru-RU" sz="1400" spc="-10" dirty="0">
                          <a:solidFill>
                            <a:schemeClr val="tx1"/>
                          </a:solidFill>
                          <a:effectLst/>
                        </a:rPr>
                        <a:t> </a:t>
                      </a:r>
                      <a:r>
                        <a:rPr lang="ru-RU" sz="1400" dirty="0">
                          <a:solidFill>
                            <a:schemeClr val="tx1"/>
                          </a:solidFill>
                          <a:effectLst/>
                        </a:rPr>
                        <a:t>с </a:t>
                      </a:r>
                      <a:r>
                        <a:rPr lang="ru-RU" sz="1400" spc="-10" dirty="0">
                          <a:solidFill>
                            <a:schemeClr val="tx1"/>
                          </a:solidFill>
                          <a:effectLst/>
                        </a:rPr>
                        <a:t>у</a:t>
                      </a:r>
                      <a:r>
                        <a:rPr lang="ru-RU" sz="1400" dirty="0">
                          <a:solidFill>
                            <a:schemeClr val="tx1"/>
                          </a:solidFill>
                          <a:effectLst/>
                        </a:rPr>
                        <a:t>ч</a:t>
                      </a:r>
                      <a:r>
                        <a:rPr lang="ru-RU" sz="1400" spc="-45" dirty="0">
                          <a:solidFill>
                            <a:schemeClr val="tx1"/>
                          </a:solidFill>
                          <a:effectLst/>
                        </a:rPr>
                        <a:t>е</a:t>
                      </a:r>
                      <a:r>
                        <a:rPr lang="ru-RU" sz="1400" spc="-5" dirty="0">
                          <a:solidFill>
                            <a:schemeClr val="tx1"/>
                          </a:solidFill>
                          <a:effectLst/>
                        </a:rPr>
                        <a:t>т</a:t>
                      </a:r>
                      <a:r>
                        <a:rPr lang="ru-RU" sz="1400" dirty="0">
                          <a:solidFill>
                            <a:schemeClr val="tx1"/>
                          </a:solidFill>
                          <a:effectLst/>
                        </a:rPr>
                        <a:t>ом</a:t>
                      </a:r>
                      <a:r>
                        <a:rPr lang="ru-RU" sz="1400" spc="-15" dirty="0">
                          <a:solidFill>
                            <a:schemeClr val="tx1"/>
                          </a:solidFill>
                          <a:effectLst/>
                        </a:rPr>
                        <a:t> </a:t>
                      </a:r>
                      <a:r>
                        <a:rPr lang="ru-RU" sz="1400" spc="-5" dirty="0">
                          <a:solidFill>
                            <a:schemeClr val="tx1"/>
                          </a:solidFill>
                          <a:effectLst/>
                        </a:rPr>
                        <a:t>м</a:t>
                      </a:r>
                      <a:r>
                        <a:rPr lang="ru-RU" sz="1400" dirty="0">
                          <a:solidFill>
                            <a:schemeClr val="tx1"/>
                          </a:solidFill>
                          <a:effectLst/>
                        </a:rPr>
                        <a:t>не</a:t>
                      </a:r>
                      <a:r>
                        <a:rPr lang="ru-RU" sz="1400" spc="10" dirty="0">
                          <a:solidFill>
                            <a:schemeClr val="tx1"/>
                          </a:solidFill>
                          <a:effectLst/>
                        </a:rPr>
                        <a:t>н</a:t>
                      </a:r>
                      <a:r>
                        <a:rPr lang="ru-RU" sz="1400" dirty="0">
                          <a:solidFill>
                            <a:schemeClr val="tx1"/>
                          </a:solidFill>
                          <a:effectLst/>
                        </a:rPr>
                        <a:t>ия</a:t>
                      </a:r>
                      <a:r>
                        <a:rPr lang="ru-RU" sz="1400" spc="-5" dirty="0">
                          <a:solidFill>
                            <a:schemeClr val="tx1"/>
                          </a:solidFill>
                          <a:effectLst/>
                        </a:rPr>
                        <a:t> </a:t>
                      </a:r>
                      <a:r>
                        <a:rPr lang="ru-RU" sz="1400" spc="-55" dirty="0">
                          <a:solidFill>
                            <a:schemeClr val="tx1"/>
                          </a:solidFill>
                          <a:effectLst/>
                        </a:rPr>
                        <a:t>Р</a:t>
                      </a:r>
                      <a:r>
                        <a:rPr lang="ru-RU" sz="1400" dirty="0">
                          <a:solidFill>
                            <a:schemeClr val="tx1"/>
                          </a:solidFill>
                          <a:effectLst/>
                        </a:rPr>
                        <a:t>оссий</a:t>
                      </a:r>
                      <a:r>
                        <a:rPr lang="ru-RU" sz="1400" spc="5" dirty="0">
                          <a:solidFill>
                            <a:schemeClr val="tx1"/>
                          </a:solidFill>
                          <a:effectLst/>
                        </a:rPr>
                        <a:t>ск</a:t>
                      </a:r>
                      <a:r>
                        <a:rPr lang="ru-RU" sz="1400" dirty="0">
                          <a:solidFill>
                            <a:schemeClr val="tx1"/>
                          </a:solidFill>
                          <a:effectLst/>
                        </a:rPr>
                        <a:t>ой тр</a:t>
                      </a:r>
                      <a:r>
                        <a:rPr lang="ru-RU" sz="1400" spc="-30" dirty="0">
                          <a:solidFill>
                            <a:schemeClr val="tx1"/>
                          </a:solidFill>
                          <a:effectLst/>
                        </a:rPr>
                        <a:t>ех</a:t>
                      </a:r>
                      <a:r>
                        <a:rPr lang="ru-RU" sz="1400" spc="5" dirty="0">
                          <a:solidFill>
                            <a:schemeClr val="tx1"/>
                          </a:solidFill>
                          <a:effectLst/>
                        </a:rPr>
                        <a:t>с</a:t>
                      </a:r>
                      <a:r>
                        <a:rPr lang="ru-RU" sz="1400" dirty="0">
                          <a:solidFill>
                            <a:schemeClr val="tx1"/>
                          </a:solidFill>
                          <a:effectLst/>
                        </a:rPr>
                        <a:t>торонн</a:t>
                      </a:r>
                      <a:r>
                        <a:rPr lang="ru-RU" sz="1400" spc="-5" dirty="0">
                          <a:solidFill>
                            <a:schemeClr val="tx1"/>
                          </a:solidFill>
                          <a:effectLst/>
                        </a:rPr>
                        <a:t>е</a:t>
                      </a:r>
                      <a:r>
                        <a:rPr lang="ru-RU" sz="1400" dirty="0">
                          <a:solidFill>
                            <a:schemeClr val="tx1"/>
                          </a:solidFill>
                          <a:effectLst/>
                        </a:rPr>
                        <a:t>й</a:t>
                      </a:r>
                      <a:r>
                        <a:rPr lang="ru-RU" sz="1400" spc="-30" dirty="0">
                          <a:solidFill>
                            <a:schemeClr val="tx1"/>
                          </a:solidFill>
                          <a:effectLst/>
                        </a:rPr>
                        <a:t> </a:t>
                      </a:r>
                      <a:r>
                        <a:rPr lang="ru-RU" sz="1400" spc="5" dirty="0">
                          <a:solidFill>
                            <a:schemeClr val="tx1"/>
                          </a:solidFill>
                          <a:effectLst/>
                        </a:rPr>
                        <a:t>к</a:t>
                      </a:r>
                      <a:r>
                        <a:rPr lang="ru-RU" sz="1400" dirty="0">
                          <a:solidFill>
                            <a:schemeClr val="tx1"/>
                          </a:solidFill>
                          <a:effectLst/>
                        </a:rPr>
                        <a:t>омиссии</a:t>
                      </a:r>
                      <a:r>
                        <a:rPr lang="ru-RU" sz="1400" spc="5" dirty="0">
                          <a:solidFill>
                            <a:schemeClr val="tx1"/>
                          </a:solidFill>
                          <a:effectLst/>
                        </a:rPr>
                        <a:t> </a:t>
                      </a:r>
                      <a:r>
                        <a:rPr lang="ru-RU" sz="1400" dirty="0">
                          <a:solidFill>
                            <a:schemeClr val="tx1"/>
                          </a:solidFill>
                          <a:effectLst/>
                        </a:rPr>
                        <a:t>по</a:t>
                      </a:r>
                      <a:endParaRPr lang="ru-RU" sz="1100" dirty="0">
                        <a:solidFill>
                          <a:schemeClr val="tx1"/>
                        </a:solidFill>
                        <a:effectLst/>
                      </a:endParaRPr>
                    </a:p>
                    <a:p>
                      <a:pPr marL="297180" algn="just">
                        <a:lnSpc>
                          <a:spcPts val="1180"/>
                        </a:lnSpc>
                        <a:spcAft>
                          <a:spcPts val="0"/>
                        </a:spcAft>
                      </a:pPr>
                      <a:r>
                        <a:rPr lang="ru-RU" sz="1400" dirty="0">
                          <a:solidFill>
                            <a:schemeClr val="tx1"/>
                          </a:solidFill>
                          <a:effectLst/>
                        </a:rPr>
                        <a:t>рег</a:t>
                      </a:r>
                      <a:r>
                        <a:rPr lang="ru-RU" sz="1400" spc="-40" dirty="0">
                          <a:solidFill>
                            <a:schemeClr val="tx1"/>
                          </a:solidFill>
                          <a:effectLst/>
                        </a:rPr>
                        <a:t>у</a:t>
                      </a:r>
                      <a:r>
                        <a:rPr lang="ru-RU" sz="1400" dirty="0">
                          <a:solidFill>
                            <a:schemeClr val="tx1"/>
                          </a:solidFill>
                          <a:effectLst/>
                        </a:rPr>
                        <a:t>л</a:t>
                      </a:r>
                      <a:r>
                        <a:rPr lang="ru-RU" sz="1400" spc="-5" dirty="0">
                          <a:solidFill>
                            <a:schemeClr val="tx1"/>
                          </a:solidFill>
                          <a:effectLst/>
                        </a:rPr>
                        <a:t>и</a:t>
                      </a:r>
                      <a:r>
                        <a:rPr lang="ru-RU" sz="1400" dirty="0">
                          <a:solidFill>
                            <a:schemeClr val="tx1"/>
                          </a:solidFill>
                          <a:effectLst/>
                        </a:rPr>
                        <a:t>ро</a:t>
                      </a:r>
                      <a:r>
                        <a:rPr lang="ru-RU" sz="1400" spc="-10" dirty="0">
                          <a:solidFill>
                            <a:schemeClr val="tx1"/>
                          </a:solidFill>
                          <a:effectLst/>
                        </a:rPr>
                        <a:t>в</a:t>
                      </a:r>
                      <a:r>
                        <a:rPr lang="ru-RU" sz="1400" dirty="0">
                          <a:solidFill>
                            <a:schemeClr val="tx1"/>
                          </a:solidFill>
                          <a:effectLst/>
                        </a:rPr>
                        <a:t>анию </a:t>
                      </a:r>
                      <a:r>
                        <a:rPr lang="ru-RU" sz="1400" spc="15" dirty="0">
                          <a:solidFill>
                            <a:schemeClr val="tx1"/>
                          </a:solidFill>
                          <a:effectLst/>
                        </a:rPr>
                        <a:t>с</a:t>
                      </a:r>
                      <a:r>
                        <a:rPr lang="ru-RU" sz="1400" dirty="0">
                          <a:solidFill>
                            <a:schemeClr val="tx1"/>
                          </a:solidFill>
                          <a:effectLst/>
                        </a:rPr>
                        <a:t>оциальн</a:t>
                      </a:r>
                      <a:r>
                        <a:rPr lang="ru-RU" sz="1400" spc="10" dirty="0">
                          <a:solidFill>
                            <a:schemeClr val="tx1"/>
                          </a:solidFill>
                          <a:effectLst/>
                        </a:rPr>
                        <a:t>о</a:t>
                      </a:r>
                      <a:r>
                        <a:rPr lang="ru-RU" sz="1400" dirty="0">
                          <a:solidFill>
                            <a:schemeClr val="tx1"/>
                          </a:solidFill>
                          <a:effectLst/>
                        </a:rPr>
                        <a:t>-т</a:t>
                      </a:r>
                      <a:r>
                        <a:rPr lang="ru-RU" sz="1400" spc="-15" dirty="0">
                          <a:solidFill>
                            <a:schemeClr val="tx1"/>
                          </a:solidFill>
                          <a:effectLst/>
                        </a:rPr>
                        <a:t>р</a:t>
                      </a:r>
                      <a:r>
                        <a:rPr lang="ru-RU" sz="1400" spc="-60" dirty="0">
                          <a:solidFill>
                            <a:schemeClr val="tx1"/>
                          </a:solidFill>
                          <a:effectLst/>
                        </a:rPr>
                        <a:t>у</a:t>
                      </a:r>
                      <a:r>
                        <a:rPr lang="ru-RU" sz="1400" dirty="0">
                          <a:solidFill>
                            <a:schemeClr val="tx1"/>
                          </a:solidFill>
                          <a:effectLst/>
                        </a:rPr>
                        <a:t>довых</a:t>
                      </a:r>
                      <a:r>
                        <a:rPr lang="ru-RU" sz="1400" spc="-10" dirty="0">
                          <a:solidFill>
                            <a:schemeClr val="tx1"/>
                          </a:solidFill>
                          <a:effectLst/>
                        </a:rPr>
                        <a:t> </a:t>
                      </a:r>
                      <a:r>
                        <a:rPr lang="ru-RU" sz="1400" spc="-30" dirty="0">
                          <a:solidFill>
                            <a:schemeClr val="tx1"/>
                          </a:solidFill>
                          <a:effectLst/>
                        </a:rPr>
                        <a:t>о</a:t>
                      </a:r>
                      <a:r>
                        <a:rPr lang="ru-RU" sz="1400" dirty="0">
                          <a:solidFill>
                            <a:schemeClr val="tx1"/>
                          </a:solidFill>
                          <a:effectLst/>
                        </a:rPr>
                        <a:t>тноше</a:t>
                      </a:r>
                      <a:r>
                        <a:rPr lang="ru-RU" sz="1400" spc="5" dirty="0">
                          <a:solidFill>
                            <a:schemeClr val="tx1"/>
                          </a:solidFill>
                          <a:effectLst/>
                        </a:rPr>
                        <a:t>н</a:t>
                      </a:r>
                      <a:r>
                        <a:rPr lang="ru-RU" sz="1400" dirty="0">
                          <a:solidFill>
                            <a:schemeClr val="tx1"/>
                          </a:solidFill>
                          <a:effectLst/>
                        </a:rPr>
                        <a:t>ий</a:t>
                      </a:r>
                      <a:endParaRPr lang="ru-RU" sz="1100" dirty="0">
                        <a:solidFill>
                          <a:schemeClr val="tx1"/>
                        </a:solidFill>
                        <a:effectLst/>
                        <a:latin typeface="Calibri" panose="020F0502020204030204" pitchFamily="34" charset="0"/>
                        <a:ea typeface="Calibri" panose="020F0502020204030204" pitchFamily="34" charset="0"/>
                      </a:endParaRPr>
                    </a:p>
                  </a:txBody>
                  <a:tcPr marL="0" marR="0" marT="0" marB="0">
                    <a:solidFill>
                      <a:schemeClr val="bg1"/>
                    </a:solidFill>
                  </a:tcPr>
                </a:tc>
                <a:extLst>
                  <a:ext uri="{0D108BD9-81ED-4DB2-BD59-A6C34878D82A}">
                    <a16:rowId xmlns="" xmlns:a16="http://schemas.microsoft.com/office/drawing/2014/main" val="1568276253"/>
                  </a:ext>
                </a:extLst>
              </a:tr>
            </a:tbl>
          </a:graphicData>
        </a:graphic>
      </p:graphicFrame>
    </p:spTree>
    <p:extLst>
      <p:ext uri="{BB962C8B-B14F-4D97-AF65-F5344CB8AC3E}">
        <p14:creationId xmlns:p14="http://schemas.microsoft.com/office/powerpoint/2010/main" val="628660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39152" y="1524000"/>
            <a:ext cx="8087975" cy="3694545"/>
          </a:xfrm>
        </p:spPr>
        <p:txBody>
          <a:bodyPr>
            <a:normAutofit fontScale="25000" lnSpcReduction="20000"/>
          </a:bodyPr>
          <a:lstStyle/>
          <a:p>
            <a:r>
              <a:rPr lang="ru-RU" sz="8000" b="1" dirty="0" smtClean="0"/>
              <a:t>Приказ </a:t>
            </a:r>
            <a:r>
              <a:rPr lang="ru-RU" sz="8000" b="1" dirty="0"/>
              <a:t>Минтруда России от 29 октября 2021 г. N 773н</a:t>
            </a:r>
            <a:endParaRPr lang="ru-RU" sz="8000" dirty="0"/>
          </a:p>
          <a:p>
            <a:r>
              <a:rPr lang="ru-RU" sz="8000" dirty="0"/>
              <a:t> </a:t>
            </a:r>
          </a:p>
          <a:p>
            <a:pPr algn="ctr"/>
            <a:r>
              <a:rPr lang="ru-RU" sz="4400" dirty="0"/>
              <a:t> </a:t>
            </a:r>
            <a:r>
              <a:rPr lang="ru-RU" sz="4400" dirty="0" smtClean="0"/>
              <a:t>«</a:t>
            </a:r>
            <a:r>
              <a:rPr lang="ru-RU" sz="8000" b="1" dirty="0" smtClean="0"/>
              <a:t>ОБ </a:t>
            </a:r>
            <a:r>
              <a:rPr lang="ru-RU" sz="8000" b="1" dirty="0"/>
              <a:t>УТВЕРЖДЕНИИ ФОРМ (СПОСОБОВ) ИНФОРМИРОВАНИЯ РАБОТНИКОВ ОБ ИХ ТРУДОВЫХ ПРАВАХ, ВКЛЮЧАЯ ПРАВО НА БЕЗОПАСНЫЕ УСЛОВИЯ И ОХРАНУ ТРУДА, И ПРИМЕРНОГО ПЕРЕЧНЯ ИНФОРМАЦИОННЫХ МАТЕРИАЛОВ В ЦЕЛЯХ ИНФОРМИРОВАНИЯ РАБОТНИКОВ ОБ ИХ ТРУДОВЫХ ПРАВАХ, ВКЛЮЧАЯ ПРАВО НА БЕЗОПАСНЫЕ УСЛОВИЯ И ОХРАНУ </a:t>
            </a:r>
            <a:r>
              <a:rPr lang="ru-RU" sz="8000" b="1" dirty="0" smtClean="0"/>
              <a:t>ТРУДА»</a:t>
            </a:r>
            <a:endParaRPr lang="ru-RU" sz="8000" b="1" dirty="0"/>
          </a:p>
          <a:p>
            <a:endParaRPr lang="ru-RU" sz="4400" dirty="0"/>
          </a:p>
          <a:p>
            <a:r>
              <a:rPr lang="ru-RU" sz="4400" dirty="0"/>
              <a:t> </a:t>
            </a:r>
          </a:p>
          <a:p>
            <a:r>
              <a:rPr lang="ru-RU" sz="4400" dirty="0"/>
              <a:t> </a:t>
            </a:r>
          </a:p>
          <a:p>
            <a:r>
              <a:rPr lang="ru-RU" sz="4400" dirty="0"/>
              <a:t> </a:t>
            </a:r>
          </a:p>
          <a:p>
            <a:r>
              <a:rPr lang="ru-RU" sz="4400" dirty="0"/>
              <a:t> </a:t>
            </a:r>
          </a:p>
          <a:p>
            <a:r>
              <a:rPr lang="ru-RU" sz="4400" dirty="0"/>
              <a:t> </a:t>
            </a:r>
          </a:p>
          <a:p>
            <a:r>
              <a:rPr lang="ru-RU" sz="4400" b="1" dirty="0"/>
              <a:t>Зарегистрировано в Минюсте России 14 декабря 2021 г. N 66317</a:t>
            </a:r>
            <a:endParaRPr lang="ru-RU" sz="4400" dirty="0"/>
          </a:p>
          <a:p>
            <a:r>
              <a:rPr lang="ru-RU" b="1" dirty="0"/>
              <a:t/>
            </a:r>
            <a:br>
              <a:rPr lang="ru-RU" b="1" dirty="0"/>
            </a:br>
            <a:endParaRPr lang="ru-RU" dirty="0"/>
          </a:p>
        </p:txBody>
      </p:sp>
    </p:spTree>
    <p:extLst>
      <p:ext uri="{BB962C8B-B14F-4D97-AF65-F5344CB8AC3E}">
        <p14:creationId xmlns:p14="http://schemas.microsoft.com/office/powerpoint/2010/main" val="35229945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61819" y="323273"/>
            <a:ext cx="9467272" cy="6003636"/>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b="1" dirty="0"/>
              <a:t>ФОРМЫ (СПОСОБЫ) ИНФОРМИРОВАНИЯ РАБОТНИКОВ ОБ ИХ ТРУДОВЫХ ПРАВАХ, ВКЛЮЧАЯ ПРАВО НА БЕЗОПАСНЫЕ УСЛОВИЯ И ОХРАНУ ТРУДА</a:t>
            </a:r>
            <a:endParaRPr lang="ru-RU" dirty="0"/>
          </a:p>
          <a:p>
            <a:r>
              <a:rPr lang="ru-RU" dirty="0"/>
              <a:t> </a:t>
            </a:r>
          </a:p>
          <a:p>
            <a:r>
              <a:rPr lang="ru-RU" i="1" dirty="0">
                <a:solidFill>
                  <a:schemeClr val="accent2"/>
                </a:solidFill>
              </a:rPr>
              <a:t>1. </a:t>
            </a:r>
            <a:r>
              <a:rPr lang="ru-RU" b="1" i="1" dirty="0">
                <a:solidFill>
                  <a:schemeClr val="accent2"/>
                </a:solidFill>
              </a:rPr>
              <a:t>Формами </a:t>
            </a:r>
            <a:r>
              <a:rPr lang="ru-RU" i="1" dirty="0">
                <a:solidFill>
                  <a:schemeClr val="accent2"/>
                </a:solidFill>
              </a:rPr>
              <a:t>(способами) информирования работников об их трудовых правах, включая право на безопасные условия и охрану труда, с использованием визуальной/печатной информации </a:t>
            </a:r>
            <a:r>
              <a:rPr lang="ru-RU" b="1" i="1" dirty="0">
                <a:solidFill>
                  <a:schemeClr val="accent2"/>
                </a:solidFill>
              </a:rPr>
              <a:t>являются</a:t>
            </a:r>
            <a:r>
              <a:rPr lang="ru-RU" i="1" dirty="0">
                <a:solidFill>
                  <a:schemeClr val="accent2"/>
                </a:solidFill>
              </a:rPr>
              <a:t>:</a:t>
            </a:r>
          </a:p>
          <a:p>
            <a:r>
              <a:rPr lang="ru-RU" dirty="0"/>
              <a:t> </a:t>
            </a:r>
          </a:p>
          <a:p>
            <a:r>
              <a:rPr lang="ru-RU" dirty="0"/>
              <a:t>а) ознакомление работника при приеме на работу </a:t>
            </a:r>
            <a:r>
              <a:rPr lang="ru-RU" b="1" dirty="0"/>
              <a:t>с условиями трудового договора</a:t>
            </a:r>
            <a:r>
              <a:rPr lang="ru-RU" dirty="0"/>
              <a:t>, заключаемого с работодателем, в котором указываются трудовые права работника и информация об условиях труда &lt;</a:t>
            </a:r>
            <a:r>
              <a:rPr lang="ru-RU" i="1" dirty="0">
                <a:solidFill>
                  <a:srgbClr val="FF0000"/>
                </a:solidFill>
              </a:rPr>
              <a:t>ст. 57 ТКРФ</a:t>
            </a:r>
            <a:r>
              <a:rPr lang="ru-RU" dirty="0"/>
              <a:t>&gt;;</a:t>
            </a:r>
          </a:p>
          <a:p>
            <a:r>
              <a:rPr lang="ru-RU" dirty="0"/>
              <a:t>б) ознакомление работников </a:t>
            </a:r>
            <a:r>
              <a:rPr lang="ru-RU" b="1" dirty="0"/>
              <a:t>с результатами специальной оценки условий труда </a:t>
            </a:r>
            <a:r>
              <a:rPr lang="ru-RU" dirty="0"/>
              <a:t>на их рабочих местах &lt;</a:t>
            </a:r>
            <a:r>
              <a:rPr lang="ru-RU" i="1" dirty="0">
                <a:solidFill>
                  <a:srgbClr val="FF0000"/>
                </a:solidFill>
              </a:rPr>
              <a:t>ст. 5 и15 426-ФЗ</a:t>
            </a:r>
            <a:r>
              <a:rPr lang="ru-RU" dirty="0"/>
              <a:t>&gt;;</a:t>
            </a:r>
          </a:p>
          <a:p>
            <a:r>
              <a:rPr lang="ru-RU" dirty="0"/>
              <a:t>в) ознакомление с информацией о существующих профессиональных рисках и их уровнях &lt;</a:t>
            </a:r>
            <a:r>
              <a:rPr lang="ru-RU" i="1" dirty="0">
                <a:solidFill>
                  <a:srgbClr val="FF0000"/>
                </a:solidFill>
              </a:rPr>
              <a:t>ст. 218 ТКРФ</a:t>
            </a:r>
            <a:r>
              <a:rPr lang="ru-RU" dirty="0"/>
              <a:t>&gt;;</a:t>
            </a:r>
          </a:p>
          <a:p>
            <a:r>
              <a:rPr lang="ru-RU" dirty="0"/>
              <a:t>г) ознакомление работника с требованиями должностной инструкции, инструкций по охране труда (с визуализацией (при необходимости) опасных зон (участков) оборудования), перечнем выдаваемых на рабочем месте средств индивидуальной защиты, требованиями правил (стандартов) по охране труда и других локальных нормативных актов работодателя. Указанное ознакомление осуществляется под роспись работника, в том числе с выдачей на руки указанных нормативных актов работнику для изучения при проведении инструктажа по охране труда на рабочем месте &lt;</a:t>
            </a:r>
            <a:r>
              <a:rPr lang="ru-RU" i="1" dirty="0">
                <a:solidFill>
                  <a:srgbClr val="FF0000"/>
                </a:solidFill>
              </a:rPr>
              <a:t>ст. 214 </a:t>
            </a:r>
            <a:r>
              <a:rPr lang="ru-RU" i="1" dirty="0" smtClean="0">
                <a:solidFill>
                  <a:srgbClr val="FF0000"/>
                </a:solidFill>
              </a:rPr>
              <a:t>и 218 </a:t>
            </a:r>
            <a:r>
              <a:rPr lang="ru-RU" i="1" dirty="0">
                <a:solidFill>
                  <a:srgbClr val="FF0000"/>
                </a:solidFill>
              </a:rPr>
              <a:t>ТКРФ</a:t>
            </a:r>
            <a:r>
              <a:rPr lang="ru-RU" dirty="0"/>
              <a:t>&gt;. При наличии у работодателя </a:t>
            </a:r>
            <a:r>
              <a:rPr lang="ru-RU" b="1" dirty="0"/>
              <a:t>электронного документооборота </a:t>
            </a:r>
            <a:r>
              <a:rPr lang="ru-RU" dirty="0"/>
              <a:t>ознакомление работников </a:t>
            </a:r>
            <a:r>
              <a:rPr lang="ru-RU" b="1" dirty="0"/>
              <a:t>допускается </a:t>
            </a:r>
            <a:r>
              <a:rPr lang="ru-RU" dirty="0"/>
              <a:t>осуществлять в электронной форме с учетом установленных для электронного документооборота законодательных требований (в частности подтверждения факта ознакомления с документами электронной цифровой подписью).</a:t>
            </a:r>
          </a:p>
          <a:p>
            <a:r>
              <a:rPr lang="ru-RU" dirty="0"/>
              <a:t/>
            </a:r>
            <a:br>
              <a:rPr lang="ru-RU" dirty="0"/>
            </a:br>
            <a:endParaRPr lang="ru-RU" dirty="0"/>
          </a:p>
        </p:txBody>
      </p:sp>
    </p:spTree>
    <p:extLst>
      <p:ext uri="{BB962C8B-B14F-4D97-AF65-F5344CB8AC3E}">
        <p14:creationId xmlns:p14="http://schemas.microsoft.com/office/powerpoint/2010/main" val="36769883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87927" y="803565"/>
            <a:ext cx="9873673" cy="5190835"/>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ru-RU" dirty="0" smtClean="0"/>
              <a:t>2. </a:t>
            </a:r>
            <a:r>
              <a:rPr lang="ru-RU" i="1" dirty="0" smtClean="0">
                <a:solidFill>
                  <a:schemeClr val="accent2"/>
                </a:solidFill>
              </a:rPr>
              <a:t>Работодатели </a:t>
            </a:r>
            <a:r>
              <a:rPr lang="ru-RU" b="1" i="1" dirty="0">
                <a:solidFill>
                  <a:schemeClr val="accent2"/>
                </a:solidFill>
              </a:rPr>
              <a:t>могут </a:t>
            </a:r>
            <a:r>
              <a:rPr lang="ru-RU" i="1" dirty="0">
                <a:solidFill>
                  <a:schemeClr val="accent2"/>
                </a:solidFill>
              </a:rPr>
              <a:t>в зависимости от своих финансовых возможностей в дополнение к предусмотренным в пункте 1 формам (способам) </a:t>
            </a:r>
            <a:r>
              <a:rPr lang="ru-RU" b="1" i="1" dirty="0">
                <a:solidFill>
                  <a:schemeClr val="accent2"/>
                </a:solidFill>
              </a:rPr>
              <a:t>применять </a:t>
            </a:r>
            <a:r>
              <a:rPr lang="ru-RU" i="1" dirty="0">
                <a:solidFill>
                  <a:schemeClr val="accent2"/>
                </a:solidFill>
              </a:rPr>
              <a:t>следующие формы (способы) информирования работников об их трудовых правах, включая право на безопасные условия и охрану труда, с использованием визуальной/печатной информации:</a:t>
            </a:r>
          </a:p>
          <a:p>
            <a:r>
              <a:rPr lang="ru-RU" dirty="0"/>
              <a:t>а) </a:t>
            </a:r>
            <a:r>
              <a:rPr lang="ru-RU" b="1" dirty="0"/>
              <a:t>размещение плакатов и листовок</a:t>
            </a:r>
            <a:r>
              <a:rPr lang="ru-RU" dirty="0"/>
              <a:t>, содержащих информацию о трудовых правах работников, на рабочих местах в структурных подразделениях работодателя, кабинетах охраны труда, уголках охраны труда, а также в общедоступных местах на территории работодателя;</a:t>
            </a:r>
          </a:p>
          <a:p>
            <a:r>
              <a:rPr lang="ru-RU" dirty="0"/>
              <a:t>б) </a:t>
            </a:r>
            <a:r>
              <a:rPr lang="ru-RU" b="1" dirty="0"/>
              <a:t>ознакомление работников с положениями коллективного договора </a:t>
            </a:r>
            <a:r>
              <a:rPr lang="ru-RU" dirty="0"/>
              <a:t>и (или) отраслевого соглашения, распространяемых на работодателей и работников, в том числе при участии первичной профсоюзной организации (при наличии);</a:t>
            </a:r>
          </a:p>
          <a:p>
            <a:r>
              <a:rPr lang="ru-RU" dirty="0"/>
              <a:t>в) посещение рабочих мест (рабочих зон) с </a:t>
            </a:r>
            <a:r>
              <a:rPr lang="ru-RU" b="1" dirty="0"/>
              <a:t>визуализацией (при необходимости) опасных зон (участков) оборудования</a:t>
            </a:r>
            <a:r>
              <a:rPr lang="ru-RU" dirty="0"/>
              <a:t>, в том числе посредством обозначения знаками безопасности, сигнальными цветами, сигнальной разметкой зон, участков, элементов оборудования, машин, механизмов, агрегатов с высоким риском получения работником травмы, а также обозначения соответствующими знаками безопасности зон, участков, оборудования, где обязательно применение средств индивидуальной защиты;</a:t>
            </a:r>
          </a:p>
          <a:p>
            <a:r>
              <a:rPr lang="ru-RU" dirty="0"/>
              <a:t>г) </a:t>
            </a:r>
            <a:r>
              <a:rPr lang="ru-RU" b="1" dirty="0"/>
              <a:t>распространение периодических корпоративных изданий </a:t>
            </a:r>
            <a:r>
              <a:rPr lang="ru-RU" dirty="0"/>
              <a:t>(журналов, информационных бюллетеней, информационных листков и иных аналогичных материалов), плакатов, содержащих информацию о трудовых правах работников, среди работников и иных заинтересованных лиц, в том числе по электронной почте;</a:t>
            </a:r>
          </a:p>
          <a:p>
            <a:r>
              <a:rPr lang="ru-RU" dirty="0"/>
              <a:t>д) </a:t>
            </a:r>
            <a:r>
              <a:rPr lang="ru-RU" b="1" dirty="0"/>
              <a:t>распространение печатных информационных материалов </a:t>
            </a:r>
            <a:r>
              <a:rPr lang="ru-RU" dirty="0"/>
              <a:t>(журналов, листовок, газет и иных аналогичных материалов), содержащих информацию о трудовых правах работников, на профильных тематических выставках, конференциях, круглых столах и семинарах;</a:t>
            </a:r>
          </a:p>
          <a:p>
            <a:r>
              <a:rPr lang="ru-RU" dirty="0"/>
              <a:t>е) </a:t>
            </a:r>
            <a:r>
              <a:rPr lang="ru-RU" b="1" dirty="0"/>
              <a:t>рассылка по электронной почте или почтовой связью </a:t>
            </a:r>
            <a:r>
              <a:rPr lang="ru-RU" dirty="0"/>
              <a:t>печатных информационных материалов (журналов, листовок, газет и иных аналогичных материалов) и листовок, содержащих информацию о трудовых правах работников, заинтересованным лицам.</a:t>
            </a:r>
          </a:p>
          <a:p>
            <a:r>
              <a:rPr lang="ru-RU" dirty="0"/>
              <a:t/>
            </a:r>
            <a:br>
              <a:rPr lang="ru-RU" dirty="0"/>
            </a:br>
            <a:endParaRPr lang="ru-RU" dirty="0"/>
          </a:p>
        </p:txBody>
      </p:sp>
    </p:spTree>
    <p:extLst>
      <p:ext uri="{BB962C8B-B14F-4D97-AF65-F5344CB8AC3E}">
        <p14:creationId xmlns:p14="http://schemas.microsoft.com/office/powerpoint/2010/main" val="28056455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8618" y="295565"/>
            <a:ext cx="11536219" cy="6419272"/>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a:r>
              <a:rPr lang="ru-RU" b="1" i="1" dirty="0" smtClean="0">
                <a:solidFill>
                  <a:srgbClr val="7030A0"/>
                </a:solidFill>
              </a:rPr>
              <a:t>ПРИМЕРНЫЙ </a:t>
            </a:r>
            <a:r>
              <a:rPr lang="ru-RU" b="1" i="1" dirty="0">
                <a:solidFill>
                  <a:srgbClr val="7030A0"/>
                </a:solidFill>
              </a:rPr>
              <a:t>ПЕРЕЧЕНЬ ИНФОРМАЦИОННЫХ МАТЕРИАЛОВ В ЦЕЛЯХ ИНФОРМИРОВАНИЯ РАБОТНИКОВ ОБ ИХ ТРУДОВЫХ ПРАВАХ, ВКЛЮЧАЯ ПРАВО НА БЕЗОПАСНЫЕ УСЛОВИЯ И ОХРАНУ </a:t>
            </a:r>
            <a:r>
              <a:rPr lang="ru-RU" b="1" i="1" dirty="0" smtClean="0">
                <a:solidFill>
                  <a:srgbClr val="7030A0"/>
                </a:solidFill>
              </a:rPr>
              <a:t>ТРУДА (Приложение № 2)</a:t>
            </a:r>
            <a:endParaRPr lang="ru-RU" i="1" dirty="0">
              <a:solidFill>
                <a:srgbClr val="7030A0"/>
              </a:solidFill>
            </a:endParaRPr>
          </a:p>
          <a:p>
            <a:r>
              <a:rPr lang="ru-RU" dirty="0">
                <a:solidFill>
                  <a:srgbClr val="7030A0"/>
                </a:solidFill>
              </a:rPr>
              <a:t> </a:t>
            </a:r>
          </a:p>
          <a:p>
            <a:r>
              <a:rPr lang="ru-RU" dirty="0"/>
              <a:t>1. </a:t>
            </a:r>
            <a:r>
              <a:rPr lang="ru-RU" b="1" u="sng" dirty="0">
                <a:solidFill>
                  <a:srgbClr val="FF0000"/>
                </a:solidFill>
              </a:rPr>
              <a:t>Визуальная/печатная информация</a:t>
            </a:r>
            <a:r>
              <a:rPr lang="ru-RU" u="sng" dirty="0">
                <a:solidFill>
                  <a:srgbClr val="FF0000"/>
                </a:solidFill>
              </a:rPr>
              <a:t>:</a:t>
            </a:r>
          </a:p>
          <a:p>
            <a:r>
              <a:rPr lang="ru-RU" dirty="0"/>
              <a:t>а) коллективные договоры, отраслевые соглашения, заключенные работодателем, содержащие разделы, посвященные реализации трудовых прав и гарантий, включая гарантии (компенсации) за работу во вредных (опасных) условиях труда, если указанные условия труда установлены по результатам проведения специальной оценки условий труда на рабочих местах информируемых работников, а также дополнительные трудовые гарантии (компенсации), установленные по результатам коллективных переговоров;</a:t>
            </a:r>
          </a:p>
          <a:p>
            <a:r>
              <a:rPr lang="ru-RU" dirty="0"/>
              <a:t>б) периодические корпоративные издания - газеты, журналы, иная аналогичная печатная продукция, выпускаемая работодателем или распространяемая им в целях информирования работников об их трудовых правах, включая право на безопасные условия и охрану труда;</a:t>
            </a:r>
          </a:p>
          <a:p>
            <a:r>
              <a:rPr lang="ru-RU" dirty="0"/>
              <a:t>в) листовки, буклеты, плакаты, выпускаемые или распространяемые работодателем в целях информирования работников об их трудовых правах, включая право на безопасные условия и охрану труда.</a:t>
            </a:r>
          </a:p>
          <a:p>
            <a:r>
              <a:rPr lang="ru-RU" dirty="0"/>
              <a:t>2. </a:t>
            </a:r>
            <a:r>
              <a:rPr lang="ru-RU" b="1" u="sng" dirty="0">
                <a:solidFill>
                  <a:srgbClr val="FF0000"/>
                </a:solidFill>
              </a:rPr>
              <a:t>Видеоматериалы</a:t>
            </a:r>
            <a:r>
              <a:rPr lang="ru-RU" u="sng" dirty="0">
                <a:solidFill>
                  <a:srgbClr val="FF0000"/>
                </a:solidFill>
              </a:rPr>
              <a:t>:</a:t>
            </a:r>
          </a:p>
          <a:p>
            <a:r>
              <a:rPr lang="ru-RU" dirty="0"/>
              <a:t>а) информационные видеоролики, выпускаемые работодателем в целях информирования работников об их трудовых правах, включая право на безопасные условия и охрану труда;</a:t>
            </a:r>
          </a:p>
          <a:p>
            <a:r>
              <a:rPr lang="ru-RU" dirty="0"/>
              <a:t>б) информационные программы на корпоративном телевидении работодателя в целях информирования работников об их трудовых правах, включая право на безопасные условия и охрану труда.</a:t>
            </a:r>
          </a:p>
          <a:p>
            <a:r>
              <a:rPr lang="ru-RU" dirty="0"/>
              <a:t>3. </a:t>
            </a:r>
            <a:r>
              <a:rPr lang="ru-RU" b="1" u="sng" dirty="0">
                <a:solidFill>
                  <a:srgbClr val="FF0000"/>
                </a:solidFill>
              </a:rPr>
              <a:t>Интернет-ресурсы</a:t>
            </a:r>
            <a:r>
              <a:rPr lang="ru-RU" u="sng" dirty="0">
                <a:solidFill>
                  <a:srgbClr val="FF0000"/>
                </a:solidFill>
              </a:rPr>
              <a:t>:</a:t>
            </a:r>
          </a:p>
          <a:p>
            <a:r>
              <a:rPr lang="ru-RU" dirty="0"/>
              <a:t>а) информационные ресурсы на корпоративном портале/интернет-сайте работодателя в целях информирования работников об их трудовых правах, включая право на безопасные условия и охрану труда;</a:t>
            </a:r>
          </a:p>
          <a:p>
            <a:r>
              <a:rPr lang="ru-RU" dirty="0"/>
              <a:t>б) информационные ресурсы на интернет-сайтах федеральных органов исполнительной власти - Министерства труда и социальной защиты Российской Федерации, Федеральной службы по труду и занятости, а также на интернет-сайтах органов исполнительной власти субъектов Российской Федерации по труду;</a:t>
            </a:r>
          </a:p>
          <a:p>
            <a:r>
              <a:rPr lang="ru-RU" dirty="0"/>
              <a:t>в) информация, содержащаяся в официальных справочных правовых информационных системах, в том числе в публикуемой указанными системами тематической обзорной информации о трудовых правах работников;</a:t>
            </a:r>
          </a:p>
          <a:p>
            <a:r>
              <a:rPr lang="ru-RU" dirty="0"/>
              <a:t>г) тематическая информация о трудовых правах работников, содержащаяся и распространяемая в социальных сетях (при условии подтверждения достоверности и легитимности распространителя) и иных </a:t>
            </a:r>
            <a:r>
              <a:rPr lang="ru-RU" dirty="0" err="1"/>
              <a:t>интернет-ресурсах</a:t>
            </a:r>
            <a:r>
              <a:rPr lang="ru-RU" dirty="0"/>
              <a:t>.</a:t>
            </a:r>
          </a:p>
          <a:p>
            <a:r>
              <a:rPr lang="ru-RU" dirty="0"/>
              <a:t/>
            </a:r>
            <a:br>
              <a:rPr lang="ru-RU" dirty="0"/>
            </a:br>
            <a:endParaRPr lang="ru-RU" dirty="0"/>
          </a:p>
        </p:txBody>
      </p:sp>
    </p:spTree>
    <p:extLst>
      <p:ext uri="{BB962C8B-B14F-4D97-AF65-F5344CB8AC3E}">
        <p14:creationId xmlns:p14="http://schemas.microsoft.com/office/powerpoint/2010/main" val="21758353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8717" y="858982"/>
            <a:ext cx="8956192" cy="5394036"/>
          </a:xfrm>
        </p:spPr>
        <p:style>
          <a:lnRef idx="2">
            <a:schemeClr val="accent2"/>
          </a:lnRef>
          <a:fillRef idx="1">
            <a:schemeClr val="lt1"/>
          </a:fillRef>
          <a:effectRef idx="0">
            <a:schemeClr val="accent2"/>
          </a:effectRef>
          <a:fontRef idx="minor">
            <a:schemeClr val="dk1"/>
          </a:fontRef>
        </p:style>
        <p:txBody>
          <a:bodyPr>
            <a:normAutofit/>
          </a:bodyPr>
          <a:lstStyle/>
          <a:p>
            <a:pPr algn="ctr"/>
            <a:r>
              <a:rPr lang="ru-RU" sz="3600" b="1" dirty="0" smtClean="0"/>
              <a:t>Приказ </a:t>
            </a:r>
            <a:r>
              <a:rPr lang="ru-RU" sz="3600" b="1" dirty="0"/>
              <a:t>Минтруда России от 17 декабря 2021 г. N </a:t>
            </a:r>
            <a:r>
              <a:rPr lang="ru-RU" sz="3600" b="1" dirty="0" smtClean="0"/>
              <a:t>894</a:t>
            </a:r>
            <a:r>
              <a:rPr lang="ru-RU" sz="3600" dirty="0"/>
              <a:t/>
            </a:r>
            <a:br>
              <a:rPr lang="ru-RU" sz="3600" dirty="0"/>
            </a:br>
            <a:r>
              <a:rPr lang="ru-RU" sz="2700" dirty="0"/>
              <a:t>Об утверждении рекомендаций по размещению работодателем информационных материалов в целях информирования работников об их трудовых правах, включая право на безопасные условия и охрану труда </a:t>
            </a:r>
            <a:br>
              <a:rPr lang="ru-RU" sz="2700" dirty="0"/>
            </a:br>
            <a:r>
              <a:rPr lang="ru-RU" dirty="0"/>
              <a:t/>
            </a:r>
            <a:br>
              <a:rPr lang="ru-RU" dirty="0"/>
            </a:br>
            <a:r>
              <a:rPr lang="ru-RU" dirty="0"/>
              <a:t> </a:t>
            </a:r>
          </a:p>
        </p:txBody>
      </p:sp>
    </p:spTree>
    <p:extLst>
      <p:ext uri="{BB962C8B-B14F-4D97-AF65-F5344CB8AC3E}">
        <p14:creationId xmlns:p14="http://schemas.microsoft.com/office/powerpoint/2010/main" val="1833399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195782" y="412562"/>
            <a:ext cx="6000443" cy="1702566"/>
          </a:xfrm>
        </p:spPr>
        <p:txBody>
          <a:bodyPr/>
          <a:lstStyle/>
          <a:p>
            <a:r>
              <a:rPr lang="ru-RU" dirty="0" err="1"/>
              <a:t>Ст.З</a:t>
            </a:r>
            <a:r>
              <a:rPr lang="ru-RU" dirty="0"/>
              <a:t> Положения нормативных правовых актов, устанавливающих обязательные требования, должны вступать в силу либо с 1 марта, либо с 1 сентября соответствующего года, но не ранее чем по истечении девяноста дней после дня официального опубликования ...срок действия не может превышать шесть лет со дня его вступления в силу</a:t>
            </a:r>
          </a:p>
          <a:p>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67" y="0"/>
            <a:ext cx="2447926" cy="2289381"/>
          </a:xfrm>
          <a:prstGeom prst="rect">
            <a:avLst/>
          </a:prstGeom>
          <a:ln>
            <a:noFill/>
          </a:ln>
          <a:effectLst>
            <a:softEdge rad="112500"/>
          </a:effectLst>
        </p:spPr>
      </p:pic>
      <p:sp>
        <p:nvSpPr>
          <p:cNvPr id="6" name="TextBox 5"/>
          <p:cNvSpPr txBox="1"/>
          <p:nvPr/>
        </p:nvSpPr>
        <p:spPr>
          <a:xfrm>
            <a:off x="3897746" y="2104715"/>
            <a:ext cx="4978400" cy="369332"/>
          </a:xfrm>
          <a:prstGeom prst="rect">
            <a:avLst/>
          </a:prstGeom>
          <a:noFill/>
        </p:spPr>
        <p:txBody>
          <a:bodyPr wrap="square" rtlCol="0">
            <a:spAutoFit/>
          </a:bodyPr>
          <a:lstStyle/>
          <a:p>
            <a:r>
              <a:rPr lang="ru-RU" dirty="0"/>
              <a:t>30 ноября …….. 30 мая ……..</a:t>
            </a:r>
          </a:p>
        </p:txBody>
      </p:sp>
      <p:sp>
        <p:nvSpPr>
          <p:cNvPr id="7" name="TextBox 6"/>
          <p:cNvSpPr txBox="1"/>
          <p:nvPr/>
        </p:nvSpPr>
        <p:spPr>
          <a:xfrm>
            <a:off x="1034473" y="2576175"/>
            <a:ext cx="8161752" cy="1231106"/>
          </a:xfrm>
          <a:prstGeom prst="rect">
            <a:avLst/>
          </a:prstGeom>
          <a:noFill/>
        </p:spPr>
        <p:txBody>
          <a:bodyPr wrap="square" rtlCol="0">
            <a:spAutoFit/>
          </a:bodyPr>
          <a:lstStyle/>
          <a:p>
            <a:pPr algn="just"/>
            <a:r>
              <a:rPr lang="ru-RU" sz="1400" dirty="0"/>
              <a:t>Ст.8. Проекты нормативных правовых актов, устанавливающих обязательные требования, подлежат публичному обсуждению.</a:t>
            </a:r>
          </a:p>
          <a:p>
            <a:pPr algn="just"/>
            <a:r>
              <a:rPr lang="ru-RU" sz="1400" dirty="0"/>
              <a:t>Не применяются обязательные требования, содержащиеся в не опубликованных в установленном порядке нормативных правовых актах.</a:t>
            </a:r>
          </a:p>
          <a:p>
            <a:endParaRPr lang="ru-RU" dirty="0"/>
          </a:p>
        </p:txBody>
      </p:sp>
      <p:sp>
        <p:nvSpPr>
          <p:cNvPr id="8" name="TextBox 7"/>
          <p:cNvSpPr txBox="1"/>
          <p:nvPr/>
        </p:nvSpPr>
        <p:spPr>
          <a:xfrm>
            <a:off x="600364" y="3714330"/>
            <a:ext cx="3962400" cy="1107996"/>
          </a:xfrm>
          <a:prstGeom prst="rect">
            <a:avLst/>
          </a:prstGeom>
          <a:noFill/>
        </p:spPr>
        <p:txBody>
          <a:bodyPr wrap="square" rtlCol="0">
            <a:spAutoFit/>
          </a:bodyPr>
          <a:lstStyle/>
          <a:p>
            <a:r>
              <a:rPr lang="ru-RU" sz="1200" dirty="0"/>
              <a:t>Статья 4. Принципы установления и оценки применения обязательных требований</a:t>
            </a:r>
          </a:p>
          <a:p>
            <a:r>
              <a:rPr lang="ru-RU" sz="1200" dirty="0"/>
              <a:t>Принципами установления и оценки применения обязательных требований являются:</a:t>
            </a:r>
          </a:p>
          <a:p>
            <a:endParaRPr lang="ru-RU" dirty="0"/>
          </a:p>
        </p:txBody>
      </p:sp>
      <p:sp>
        <p:nvSpPr>
          <p:cNvPr id="9" name="TextBox 8"/>
          <p:cNvSpPr txBox="1"/>
          <p:nvPr/>
        </p:nvSpPr>
        <p:spPr>
          <a:xfrm>
            <a:off x="701964" y="4738255"/>
            <a:ext cx="3860800" cy="1015663"/>
          </a:xfrm>
          <a:prstGeom prst="rect">
            <a:avLst/>
          </a:prstGeom>
          <a:noFill/>
        </p:spPr>
        <p:txBody>
          <a:bodyPr wrap="square" rtlCol="0">
            <a:spAutoFit/>
          </a:bodyPr>
          <a:lstStyle/>
          <a:p>
            <a:pPr marL="342900" indent="-342900">
              <a:buAutoNum type="arabicParenR"/>
            </a:pPr>
            <a:r>
              <a:rPr lang="ru-RU" sz="1200" dirty="0"/>
              <a:t>законность;</a:t>
            </a:r>
          </a:p>
          <a:p>
            <a:pPr marL="342900" indent="-342900">
              <a:buAutoNum type="arabicParenR"/>
            </a:pPr>
            <a:r>
              <a:rPr lang="ru-RU" sz="1200" dirty="0"/>
              <a:t>обоснованность обязательных требований;</a:t>
            </a:r>
          </a:p>
          <a:p>
            <a:pPr marL="342900" indent="-342900">
              <a:buAutoNum type="arabicParenR"/>
            </a:pPr>
            <a:r>
              <a:rPr lang="ru-RU" sz="1200" dirty="0"/>
              <a:t>правовая определённость и системность </a:t>
            </a:r>
          </a:p>
          <a:p>
            <a:pPr marL="342900" indent="-342900">
              <a:buAutoNum type="arabicParenR"/>
            </a:pPr>
            <a:r>
              <a:rPr lang="ru-RU" sz="1200" dirty="0"/>
              <a:t>открытость и предсказуемость </a:t>
            </a:r>
          </a:p>
          <a:p>
            <a:pPr marL="342900" indent="-342900">
              <a:buAutoNum type="arabicParenR"/>
            </a:pPr>
            <a:r>
              <a:rPr lang="ru-RU" sz="1200" dirty="0"/>
              <a:t>исполнимость  обязательных требований </a:t>
            </a:r>
          </a:p>
        </p:txBody>
      </p:sp>
      <p:sp>
        <p:nvSpPr>
          <p:cNvPr id="16" name="TextBox 15"/>
          <p:cNvSpPr txBox="1"/>
          <p:nvPr/>
        </p:nvSpPr>
        <p:spPr>
          <a:xfrm>
            <a:off x="4772007" y="3716229"/>
            <a:ext cx="5018538" cy="646331"/>
          </a:xfrm>
          <a:prstGeom prst="rect">
            <a:avLst/>
          </a:prstGeom>
          <a:noFill/>
        </p:spPr>
        <p:txBody>
          <a:bodyPr wrap="square" rtlCol="0">
            <a:spAutoFit/>
          </a:bodyPr>
          <a:lstStyle/>
          <a:p>
            <a:pPr algn="just"/>
            <a:r>
              <a:rPr lang="ru-RU" sz="1200" dirty="0"/>
              <a:t>Статья 5. Законность </a:t>
            </a:r>
          </a:p>
          <a:p>
            <a:pPr algn="just"/>
            <a:r>
              <a:rPr lang="ru-RU" sz="1200" dirty="0"/>
              <a:t>Обязательные требования устанавливаются исключительно в целях защиты жизни, здоровья людей </a:t>
            </a:r>
          </a:p>
        </p:txBody>
      </p:sp>
      <p:sp>
        <p:nvSpPr>
          <p:cNvPr id="17" name="TextBox 16"/>
          <p:cNvSpPr txBox="1"/>
          <p:nvPr/>
        </p:nvSpPr>
        <p:spPr>
          <a:xfrm>
            <a:off x="4772007" y="4572000"/>
            <a:ext cx="5523345" cy="1107996"/>
          </a:xfrm>
          <a:prstGeom prst="rect">
            <a:avLst/>
          </a:prstGeom>
          <a:noFill/>
        </p:spPr>
        <p:txBody>
          <a:bodyPr wrap="square" rtlCol="0">
            <a:spAutoFit/>
          </a:bodyPr>
          <a:lstStyle/>
          <a:p>
            <a:r>
              <a:rPr lang="ru-RU" sz="1200" dirty="0"/>
              <a:t>Статья 6. Обоснованность обязательных требований </a:t>
            </a:r>
          </a:p>
          <a:p>
            <a:r>
              <a:rPr lang="ru-RU" sz="1200" dirty="0"/>
              <a:t>Необходимыми условиями установления обязательных требований являются наличие риска причинения вреда (ущерба) охраняемым законом ценностям</a:t>
            </a:r>
          </a:p>
          <a:p>
            <a:endParaRPr lang="ru-RU" dirty="0"/>
          </a:p>
        </p:txBody>
      </p:sp>
      <p:sp>
        <p:nvSpPr>
          <p:cNvPr id="18" name="TextBox 17"/>
          <p:cNvSpPr txBox="1"/>
          <p:nvPr/>
        </p:nvSpPr>
        <p:spPr>
          <a:xfrm>
            <a:off x="4839855" y="5477164"/>
            <a:ext cx="4950690" cy="830997"/>
          </a:xfrm>
          <a:prstGeom prst="rect">
            <a:avLst/>
          </a:prstGeom>
          <a:noFill/>
        </p:spPr>
        <p:txBody>
          <a:bodyPr wrap="square" rtlCol="0">
            <a:spAutoFit/>
          </a:bodyPr>
          <a:lstStyle/>
          <a:p>
            <a:r>
              <a:rPr lang="ru-RU" sz="1200" dirty="0"/>
              <a:t>Статья 7. Правовая определенность и системность </a:t>
            </a:r>
          </a:p>
          <a:p>
            <a:r>
              <a:rPr lang="ru-RU" sz="1200" dirty="0"/>
              <a:t>Содержание обязательных требований должно отвечать принципу правовой определенности, то есть быть ясным, логичным, понятным как </a:t>
            </a:r>
            <a:r>
              <a:rPr lang="ru-RU" sz="1200" dirty="0" err="1"/>
              <a:t>правоприменителю</a:t>
            </a:r>
            <a:r>
              <a:rPr lang="ru-RU" sz="1200" dirty="0"/>
              <a:t>, так и иным лицам.</a:t>
            </a:r>
          </a:p>
        </p:txBody>
      </p:sp>
    </p:spTree>
    <p:extLst>
      <p:ext uri="{BB962C8B-B14F-4D97-AF65-F5344CB8AC3E}">
        <p14:creationId xmlns:p14="http://schemas.microsoft.com/office/powerpoint/2010/main" val="27401231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p:cNvSpPr>
            <a:spLocks noGrp="1"/>
          </p:cNvSpPr>
          <p:nvPr>
            <p:ph type="body" idx="1"/>
          </p:nvPr>
        </p:nvSpPr>
        <p:spPr>
          <a:xfrm>
            <a:off x="314036" y="387927"/>
            <a:ext cx="9421091" cy="6040582"/>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a:r>
              <a:rPr lang="ru-RU" b="1" dirty="0"/>
              <a:t>I. Общие положения</a:t>
            </a:r>
            <a:endParaRPr lang="ru-RU" dirty="0"/>
          </a:p>
          <a:p>
            <a:r>
              <a:rPr lang="ru-RU" dirty="0"/>
              <a:t> </a:t>
            </a:r>
          </a:p>
          <a:p>
            <a:r>
              <a:rPr lang="ru-RU" dirty="0"/>
              <a:t>1. Настоящие рекомендации разработаны для </a:t>
            </a:r>
            <a:r>
              <a:rPr lang="ru-RU" b="1" dirty="0">
                <a:solidFill>
                  <a:srgbClr val="FF0000"/>
                </a:solidFill>
              </a:rPr>
              <a:t>оказания помощи </a:t>
            </a:r>
            <a:r>
              <a:rPr lang="ru-RU" dirty="0">
                <a:solidFill>
                  <a:srgbClr val="FF0000"/>
                </a:solidFill>
              </a:rPr>
              <a:t>работодателям </a:t>
            </a:r>
            <a:r>
              <a:rPr lang="ru-RU" dirty="0"/>
              <a:t>при </a:t>
            </a:r>
            <a:r>
              <a:rPr lang="ru-RU" b="1" dirty="0"/>
              <a:t>организации </a:t>
            </a:r>
            <a:r>
              <a:rPr lang="ru-RU" dirty="0"/>
              <a:t>работы/процесса в целях информирования работников об их трудовых правах, включая право на безопасные условия и охрану труда.</a:t>
            </a:r>
          </a:p>
          <a:p>
            <a:r>
              <a:rPr lang="ru-RU" dirty="0"/>
              <a:t>2. </a:t>
            </a:r>
            <a:r>
              <a:rPr lang="ru-RU" dirty="0">
                <a:solidFill>
                  <a:srgbClr val="00B050"/>
                </a:solidFill>
              </a:rPr>
              <a:t>В настоящих рекомендациях приведен </a:t>
            </a:r>
            <a:r>
              <a:rPr lang="ru-RU" b="1" dirty="0">
                <a:solidFill>
                  <a:srgbClr val="00B050"/>
                </a:solidFill>
              </a:rPr>
              <a:t>примерный порядок </a:t>
            </a:r>
            <a:r>
              <a:rPr lang="ru-RU" b="1" dirty="0"/>
              <a:t>размещения </a:t>
            </a:r>
            <a:r>
              <a:rPr lang="ru-RU" dirty="0"/>
              <a:t>работодателем информационных материалов в целях информирования работников об их трудовых правах, включая право на безопасные условия и охрану труда, в зависимости от структуры и организации работы у конкретного работодателя, а также его финансовых возможностей.</a:t>
            </a:r>
          </a:p>
          <a:p>
            <a:r>
              <a:rPr lang="ru-RU" dirty="0"/>
              <a:t>3. </a:t>
            </a:r>
            <a:r>
              <a:rPr lang="ru-RU" b="1" dirty="0"/>
              <a:t>На основании настоящих рекомендаций </a:t>
            </a:r>
            <a:r>
              <a:rPr lang="ru-RU" dirty="0">
                <a:solidFill>
                  <a:srgbClr val="FF0000"/>
                </a:solidFill>
              </a:rPr>
              <a:t>работодатели </a:t>
            </a:r>
            <a:r>
              <a:rPr lang="ru-RU" b="1" dirty="0">
                <a:solidFill>
                  <a:srgbClr val="FF0000"/>
                </a:solidFill>
              </a:rPr>
              <a:t>могут </a:t>
            </a:r>
            <a:r>
              <a:rPr lang="ru-RU" dirty="0">
                <a:solidFill>
                  <a:srgbClr val="FF0000"/>
                </a:solidFill>
              </a:rPr>
              <a:t>самостоятельно </a:t>
            </a:r>
            <a:r>
              <a:rPr lang="ru-RU" b="1" dirty="0">
                <a:solidFill>
                  <a:srgbClr val="FF0000"/>
                </a:solidFill>
              </a:rPr>
              <a:t>определять </a:t>
            </a:r>
            <a:r>
              <a:rPr lang="ru-RU" b="1" dirty="0"/>
              <a:t>и осуществлять </a:t>
            </a:r>
            <a:r>
              <a:rPr lang="ru-RU" dirty="0"/>
              <a:t>размещение информационных материалов в целях информирования работников об их трудовых правах, включая право на безопасные условия и охрану труда, с учетом форм (способов) информирования работников об их трудовых правах, включая право на безопасные условия и охрану труда. </a:t>
            </a:r>
            <a:endParaRPr lang="ru-RU" dirty="0" smtClean="0"/>
          </a:p>
          <a:p>
            <a:r>
              <a:rPr lang="ru-RU" dirty="0" smtClean="0"/>
              <a:t>4</a:t>
            </a:r>
            <a:r>
              <a:rPr lang="ru-RU" dirty="0"/>
              <a:t>. </a:t>
            </a:r>
            <a:r>
              <a:rPr lang="ru-RU" i="1" dirty="0">
                <a:solidFill>
                  <a:srgbClr val="7030A0"/>
                </a:solidFill>
              </a:rPr>
              <a:t>Работодатели </a:t>
            </a:r>
            <a:r>
              <a:rPr lang="ru-RU" b="1" i="1" dirty="0">
                <a:solidFill>
                  <a:srgbClr val="7030A0"/>
                </a:solidFill>
              </a:rPr>
              <a:t>могут размещать </a:t>
            </a:r>
            <a:r>
              <a:rPr lang="ru-RU" i="1" dirty="0">
                <a:solidFill>
                  <a:srgbClr val="7030A0"/>
                </a:solidFill>
              </a:rPr>
              <a:t>информационные материалы в целях информирования работников об их трудовых правах, включая право на безопасные условия и охрану труда, </a:t>
            </a:r>
            <a:r>
              <a:rPr lang="ru-RU" b="1" i="1" dirty="0">
                <a:solidFill>
                  <a:srgbClr val="7030A0"/>
                </a:solidFill>
              </a:rPr>
              <a:t>любыми перечисленными способами</a:t>
            </a:r>
            <a:r>
              <a:rPr lang="ru-RU" i="1" dirty="0">
                <a:solidFill>
                  <a:srgbClr val="7030A0"/>
                </a:solidFill>
              </a:rPr>
              <a:t>:</a:t>
            </a:r>
          </a:p>
          <a:p>
            <a:r>
              <a:rPr lang="ru-RU" dirty="0"/>
              <a:t>а) </a:t>
            </a:r>
            <a:r>
              <a:rPr lang="ru-RU" b="1" dirty="0"/>
              <a:t>тиражирование </a:t>
            </a:r>
            <a:r>
              <a:rPr lang="ru-RU" dirty="0"/>
              <a:t>(распространение) печатной продукции и видеоматериалов по информированию работников об их трудовых правах, включая право на безопасные условия и охрану труда;</a:t>
            </a:r>
          </a:p>
          <a:p>
            <a:r>
              <a:rPr lang="ru-RU" dirty="0"/>
              <a:t>б) </a:t>
            </a:r>
            <a:r>
              <a:rPr lang="ru-RU" b="1" dirty="0"/>
              <a:t>распространение материалов </a:t>
            </a:r>
            <a:r>
              <a:rPr lang="ru-RU" dirty="0"/>
              <a:t>по информированию работников об их трудовых правах, включая право на безопасные условия и охрану труда </a:t>
            </a:r>
            <a:r>
              <a:rPr lang="ru-RU" b="1" dirty="0"/>
              <a:t>через кабинеты охраны труда или уголки по охране труда</a:t>
            </a:r>
            <a:r>
              <a:rPr lang="ru-RU" dirty="0"/>
              <a:t>;</a:t>
            </a:r>
          </a:p>
          <a:p>
            <a:r>
              <a:rPr lang="ru-RU" dirty="0"/>
              <a:t>в) размещение </a:t>
            </a:r>
            <a:r>
              <a:rPr lang="ru-RU" b="1" dirty="0"/>
              <a:t>на внутреннем корпоративном веб-портале или веб-сайте работодателя </a:t>
            </a:r>
            <a:r>
              <a:rPr lang="ru-RU" dirty="0"/>
              <a:t>(при наличии); г) </a:t>
            </a:r>
            <a:r>
              <a:rPr lang="ru-RU" b="1" dirty="0"/>
              <a:t>рассылка по электронной почте/проведение онлайн-опросов</a:t>
            </a:r>
            <a:r>
              <a:rPr lang="ru-RU" dirty="0"/>
              <a:t>;</a:t>
            </a:r>
          </a:p>
          <a:p>
            <a:r>
              <a:rPr lang="ru-RU" dirty="0"/>
              <a:t>д) </a:t>
            </a:r>
            <a:r>
              <a:rPr lang="ru-RU" b="1" dirty="0"/>
              <a:t>проведение телефонных интервью</a:t>
            </a:r>
            <a:r>
              <a:rPr lang="ru-RU" dirty="0"/>
              <a:t>; е) </a:t>
            </a:r>
            <a:r>
              <a:rPr lang="ru-RU" b="1" dirty="0"/>
              <a:t>проведение собеседований</a:t>
            </a:r>
            <a:r>
              <a:rPr lang="ru-RU" dirty="0"/>
              <a:t>.</a:t>
            </a:r>
          </a:p>
        </p:txBody>
      </p:sp>
    </p:spTree>
    <p:extLst>
      <p:ext uri="{BB962C8B-B14F-4D97-AF65-F5344CB8AC3E}">
        <p14:creationId xmlns:p14="http://schemas.microsoft.com/office/powerpoint/2010/main" val="19603451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4" y="812800"/>
            <a:ext cx="8596667" cy="4645891"/>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ru-RU" sz="1400" dirty="0"/>
              <a:t>5. Работодатель </a:t>
            </a:r>
            <a:r>
              <a:rPr lang="ru-RU" sz="1400" b="1" dirty="0"/>
              <a:t>может осуществлять </a:t>
            </a:r>
            <a:r>
              <a:rPr lang="ru-RU" sz="1400" dirty="0"/>
              <a:t>указанные в </a:t>
            </a:r>
            <a:r>
              <a:rPr lang="ru-RU" sz="1400" u="sng" dirty="0">
                <a:hlinkClick r:id="rId2"/>
              </a:rPr>
              <a:t>пункте 4</a:t>
            </a:r>
            <a:r>
              <a:rPr lang="ru-RU" sz="1400" dirty="0">
                <a:hlinkClick r:id="rId2"/>
              </a:rPr>
              <a:t> </a:t>
            </a:r>
            <a:r>
              <a:rPr lang="ru-RU" sz="1400" dirty="0"/>
              <a:t>мероприятия (далее - мероприятия) </a:t>
            </a:r>
            <a:r>
              <a:rPr lang="ru-RU" sz="1400" b="1" dirty="0"/>
              <a:t>либо по отдельности, либо одновременно</a:t>
            </a:r>
            <a:r>
              <a:rPr lang="ru-RU" sz="1400" dirty="0"/>
              <a:t>, выбор конкретного мероприятия или состава мероприятий осуществляется работодателем самостоятельно.</a:t>
            </a:r>
          </a:p>
          <a:p>
            <a:r>
              <a:rPr lang="ru-RU" sz="1400" dirty="0"/>
              <a:t>6. Работодатель </a:t>
            </a:r>
            <a:r>
              <a:rPr lang="ru-RU" sz="1400" b="1" dirty="0"/>
              <a:t>может </a:t>
            </a:r>
            <a:r>
              <a:rPr lang="ru-RU" sz="1400" dirty="0"/>
              <a:t>вести оценку эффективности работы по информированию работников об их трудовых правах, включая право на безопасные условия и охрану труда, </a:t>
            </a:r>
            <a:r>
              <a:rPr lang="ru-RU" sz="1400" b="1" dirty="0"/>
              <a:t>в рамках реализации профилактических мероприятий в системе управления охраной труда </a:t>
            </a:r>
            <a:r>
              <a:rPr lang="ru-RU" sz="1400" dirty="0"/>
              <a:t>на основе перечисленных </a:t>
            </a:r>
            <a:r>
              <a:rPr lang="ru-RU" sz="1400" b="1" dirty="0"/>
              <a:t>количественных показателей </a:t>
            </a:r>
            <a:r>
              <a:rPr lang="ru-RU" sz="1400" dirty="0"/>
              <a:t>эффективности информирования работников в установленный период: а) </a:t>
            </a:r>
            <a:r>
              <a:rPr lang="ru-RU" sz="1400" b="1" dirty="0"/>
              <a:t>охват целевой аудитории</a:t>
            </a:r>
            <a:r>
              <a:rPr lang="ru-RU" sz="1400" dirty="0"/>
              <a:t>: сколько работников проинформировано о своих трудовых правах (в абсолютных или относительных величинах);</a:t>
            </a:r>
          </a:p>
          <a:p>
            <a:r>
              <a:rPr lang="ru-RU" sz="1400" dirty="0"/>
              <a:t>б) </a:t>
            </a:r>
            <a:r>
              <a:rPr lang="ru-RU" sz="1400" b="1" dirty="0"/>
              <a:t>количество размещенных в электронной форме материалов </a:t>
            </a:r>
            <a:r>
              <a:rPr lang="ru-RU" sz="1400" dirty="0"/>
              <a:t>(публикаций, выпусков периодических изданий) о трудовых правах работников, включая право на безопасные условия и охрану труда;</a:t>
            </a:r>
          </a:p>
          <a:p>
            <a:r>
              <a:rPr lang="ru-RU" sz="1400" dirty="0"/>
              <a:t>в) </a:t>
            </a:r>
            <a:r>
              <a:rPr lang="ru-RU" sz="1400" b="1" dirty="0"/>
              <a:t>тираж печатных материалов </a:t>
            </a:r>
            <a:r>
              <a:rPr lang="ru-RU" sz="1400" dirty="0"/>
              <a:t>(или их количество) с информацией о трудовых правах работников, включая право на безопасные условия и охрану труда;</a:t>
            </a:r>
          </a:p>
          <a:p>
            <a:r>
              <a:rPr lang="ru-RU" sz="1400" dirty="0"/>
              <a:t>г) </a:t>
            </a:r>
            <a:r>
              <a:rPr lang="ru-RU" sz="1400" b="1" dirty="0"/>
              <a:t>количество проведенных мероприятий</a:t>
            </a:r>
            <a:r>
              <a:rPr lang="ru-RU" sz="1400" dirty="0"/>
              <a:t>, на которых обсуждались вопросы обеспечения трудовых прав работников или распространялись печатные материалы о трудовых правах работников, включая право на безопасные условия и охрану труда.</a:t>
            </a:r>
          </a:p>
          <a:p>
            <a:r>
              <a:rPr lang="ru-RU" dirty="0"/>
              <a:t/>
            </a:r>
            <a:br>
              <a:rPr lang="ru-RU" dirty="0"/>
            </a:br>
            <a:endParaRPr lang="ru-RU" dirty="0"/>
          </a:p>
        </p:txBody>
      </p:sp>
    </p:spTree>
    <p:extLst>
      <p:ext uri="{BB962C8B-B14F-4D97-AF65-F5344CB8AC3E}">
        <p14:creationId xmlns:p14="http://schemas.microsoft.com/office/powerpoint/2010/main" val="22077101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77335" y="526473"/>
            <a:ext cx="8596668" cy="5514889"/>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endParaRPr lang="ru-RU" b="1" dirty="0" smtClean="0"/>
          </a:p>
          <a:p>
            <a:pPr algn="ctr"/>
            <a:r>
              <a:rPr lang="ru-RU" b="1" dirty="0" smtClean="0">
                <a:solidFill>
                  <a:srgbClr val="FF0000"/>
                </a:solidFill>
              </a:rPr>
              <a:t>III</a:t>
            </a:r>
            <a:r>
              <a:rPr lang="ru-RU" b="1" dirty="0">
                <a:solidFill>
                  <a:srgbClr val="FF0000"/>
                </a:solidFill>
              </a:rPr>
              <a:t>. Рекомендации по организации взаимодействия с работниками в целях информирования о трудовых правах, включая право на безопасные условия и охрану труда</a:t>
            </a:r>
            <a:endParaRPr lang="ru-RU" dirty="0">
              <a:solidFill>
                <a:srgbClr val="FF0000"/>
              </a:solidFill>
            </a:endParaRPr>
          </a:p>
          <a:p>
            <a:r>
              <a:rPr lang="ru-RU" dirty="0"/>
              <a:t>12. </a:t>
            </a:r>
            <a:r>
              <a:rPr lang="ru-RU" b="1" dirty="0"/>
              <a:t>При проведении, онлайн-опросов, телефонных интервью и собеседований </a:t>
            </a:r>
            <a:r>
              <a:rPr lang="ru-RU" dirty="0"/>
              <a:t>в целях информирования работников о трудовых правах, включая право на безопасные условия и охрану труда, </a:t>
            </a:r>
            <a:r>
              <a:rPr lang="ru-RU" b="1" dirty="0"/>
              <a:t>обеспечивается соблюдение положений законодательства </a:t>
            </a:r>
            <a:r>
              <a:rPr lang="ru-RU" dirty="0"/>
              <a:t>о защите персональных данных. Работодателю или службе охраны труда (специалисту по охране труда) </a:t>
            </a:r>
            <a:r>
              <a:rPr lang="ru-RU" b="1" dirty="0"/>
              <a:t>рекомендуется заблаговременно информировать </a:t>
            </a:r>
            <a:r>
              <a:rPr lang="ru-RU" dirty="0"/>
              <a:t>участников указанных мероприятий об их проведении. При осуществлении указанных мероприятий </a:t>
            </a:r>
            <a:r>
              <a:rPr lang="ru-RU" b="1" dirty="0"/>
              <a:t>рекомендуется учитывать формы (способы) информирования </a:t>
            </a:r>
            <a:r>
              <a:rPr lang="ru-RU" dirty="0"/>
              <a:t>работников об их трудовых правах, включая право на безопасные условия и охрану труда, ответственность за проведение мероприятий работодателю рекомендуется возлагать на службу охраны труда (специалиста по охране труда), в том числе посредством деятельности кабинета охраны труда или уголка охраны труда (при их наличии).</a:t>
            </a:r>
          </a:p>
          <a:p>
            <a:r>
              <a:rPr lang="ru-RU" b="1" dirty="0"/>
              <a:t>Перечень действующих нормативных правовых актов по охране труда, включая правила и инструкции</a:t>
            </a:r>
            <a:r>
              <a:rPr lang="ru-RU" dirty="0"/>
              <a:t>, с указанием их местонахождения </a:t>
            </a:r>
            <a:r>
              <a:rPr lang="ru-RU" b="1" dirty="0"/>
              <a:t>рекомендуется хранить у руководителя (специалиста) службы охраны </a:t>
            </a:r>
            <a:r>
              <a:rPr lang="ru-RU" dirty="0"/>
              <a:t>труда у работодателя, а также </a:t>
            </a:r>
            <a:r>
              <a:rPr lang="ru-RU" b="1" dirty="0"/>
              <a:t>у руководителей структурных подразделений </a:t>
            </a:r>
            <a:r>
              <a:rPr lang="ru-RU" dirty="0"/>
              <a:t>работодателя.</a:t>
            </a:r>
          </a:p>
          <a:p>
            <a:r>
              <a:rPr lang="ru-RU" b="1" dirty="0"/>
              <a:t>Правила и инструкции по охране труда </a:t>
            </a:r>
            <a:r>
              <a:rPr lang="ru-RU" dirty="0"/>
              <a:t>для работников </a:t>
            </a:r>
            <a:r>
              <a:rPr lang="ru-RU" b="1" dirty="0"/>
              <a:t>рекомендуется размещать </a:t>
            </a:r>
            <a:r>
              <a:rPr lang="ru-RU" dirty="0"/>
              <a:t>непосредственно </a:t>
            </a:r>
            <a:r>
              <a:rPr lang="ru-RU" b="1" dirty="0"/>
              <a:t>на рабочих местах </a:t>
            </a:r>
            <a:r>
              <a:rPr lang="ru-RU" dirty="0"/>
              <a:t>или участках, в специально отведенных и оборудованных для информирования работников местах - </a:t>
            </a:r>
            <a:r>
              <a:rPr lang="ru-RU" b="1" dirty="0"/>
              <a:t>кабинетах или уголках по охране труда</a:t>
            </a:r>
            <a:r>
              <a:rPr lang="ru-RU" dirty="0"/>
              <a:t>, либо хранить в </a:t>
            </a:r>
            <a:r>
              <a:rPr lang="ru-RU" b="1" dirty="0"/>
              <a:t>ином доступном </a:t>
            </a:r>
            <a:r>
              <a:rPr lang="ru-RU" dirty="0"/>
              <a:t>для работников месте, определенном руководителем структурного подразделения, а также в электронном виде.</a:t>
            </a:r>
          </a:p>
          <a:p>
            <a:r>
              <a:rPr lang="ru-RU" dirty="0"/>
              <a:t/>
            </a:r>
            <a:br>
              <a:rPr lang="ru-RU" dirty="0"/>
            </a:br>
            <a:endParaRPr lang="ru-RU" dirty="0"/>
          </a:p>
        </p:txBody>
      </p:sp>
    </p:spTree>
    <p:extLst>
      <p:ext uri="{BB962C8B-B14F-4D97-AF65-F5344CB8AC3E}">
        <p14:creationId xmlns:p14="http://schemas.microsoft.com/office/powerpoint/2010/main" val="24331064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77335" y="443345"/>
            <a:ext cx="8596668" cy="5772728"/>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ctr"/>
            <a:endParaRPr lang="ru-RU" b="1" dirty="0" smtClean="0"/>
          </a:p>
          <a:p>
            <a:pPr algn="ctr"/>
            <a:r>
              <a:rPr lang="ru-RU" b="1" dirty="0" smtClean="0">
                <a:solidFill>
                  <a:srgbClr val="FF0000"/>
                </a:solidFill>
              </a:rPr>
              <a:t>IV</a:t>
            </a:r>
            <a:r>
              <a:rPr lang="ru-RU" b="1" dirty="0">
                <a:solidFill>
                  <a:srgbClr val="FF0000"/>
                </a:solidFill>
              </a:rPr>
              <a:t>. Рекомендации по организации работы кабинета охраны труда или уголка охраны труда у работодателя и в его структурных </a:t>
            </a:r>
            <a:r>
              <a:rPr lang="ru-RU" b="1" dirty="0" smtClean="0">
                <a:solidFill>
                  <a:srgbClr val="FF0000"/>
                </a:solidFill>
              </a:rPr>
              <a:t>подразделениях</a:t>
            </a:r>
          </a:p>
          <a:p>
            <a:pPr algn="ctr"/>
            <a:endParaRPr lang="ru-RU" dirty="0">
              <a:solidFill>
                <a:srgbClr val="FF0000"/>
              </a:solidFill>
            </a:endParaRPr>
          </a:p>
          <a:p>
            <a:r>
              <a:rPr lang="ru-RU" sz="1700" dirty="0"/>
              <a:t>13. Кабинет охраны труда или уголок охраны труда рекомендуется создавать в целях обеспечения соблюдения требований охраны труда, информирования работников о требованиях охраны труда, проведения профилактической работы по предупреждению производственного травматизма и профессиональных заболеваний, в том числе в рамках функционирования системы управления охраной труда у работодателя и в его структурных подразделениях. </a:t>
            </a:r>
            <a:r>
              <a:rPr lang="ru-RU" sz="1700" i="1" dirty="0">
                <a:solidFill>
                  <a:schemeClr val="accent2"/>
                </a:solidFill>
              </a:rPr>
              <a:t>Необходимость организации кабинета охраны труда или уголка охраны труда в своих структурных подразделениях работодатель определяет самостоятельно.</a:t>
            </a:r>
          </a:p>
          <a:p>
            <a:r>
              <a:rPr lang="ru-RU" sz="1700" dirty="0"/>
              <a:t>14. При принятии работодателем решения об организации кабинета охраны труда под него рекомендуется выделять специальное помещение, состоящее из одной или нескольких комнат (кабинетов) с оснащением необходимыми техническими средствами, учебными пособиями и образцами, иллюстративными и информационными материалами по охране труда.</a:t>
            </a:r>
          </a:p>
          <a:p>
            <a:r>
              <a:rPr lang="ru-RU" sz="1700" dirty="0"/>
              <a:t>При принятии работодателем решения об организации уголка охраны труда его оформление рекомендуется осуществлять в зависимости от площади, выделяемой для его размещения, и может представлять собой стенд, витрину (проектор) или телевизионную панель с видеосвязью, компьютер со встроенной программой (системой).</a:t>
            </a:r>
          </a:p>
          <a:p>
            <a:r>
              <a:rPr lang="ru-RU" dirty="0"/>
              <a:t/>
            </a:r>
            <a:br>
              <a:rPr lang="ru-RU" dirty="0"/>
            </a:br>
            <a:endParaRPr lang="ru-RU" dirty="0"/>
          </a:p>
        </p:txBody>
      </p:sp>
    </p:spTree>
    <p:extLst>
      <p:ext uri="{BB962C8B-B14F-4D97-AF65-F5344CB8AC3E}">
        <p14:creationId xmlns:p14="http://schemas.microsoft.com/office/powerpoint/2010/main" val="22532192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77335" y="637309"/>
            <a:ext cx="8596668" cy="5404053"/>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r>
              <a:rPr lang="ru-RU" dirty="0" smtClean="0"/>
              <a:t>15. </a:t>
            </a:r>
            <a:r>
              <a:rPr lang="ru-RU" dirty="0" smtClean="0">
                <a:solidFill>
                  <a:srgbClr val="FF0000"/>
                </a:solidFill>
              </a:rPr>
              <a:t>Решение </a:t>
            </a:r>
            <a:r>
              <a:rPr lang="ru-RU" dirty="0">
                <a:solidFill>
                  <a:srgbClr val="FF0000"/>
                </a:solidFill>
              </a:rPr>
              <a:t>о создании кабинета охраны труда или уголка охраны труда и его оснащении работодателю (его представителю) рекомендуется принимать при организации у него службы охраны труда или специалиста по охране труда с учетом специфики своей деятельности.</a:t>
            </a:r>
          </a:p>
          <a:p>
            <a:r>
              <a:rPr lang="ru-RU" dirty="0"/>
              <a:t>16. </a:t>
            </a:r>
            <a:r>
              <a:rPr lang="ru-RU" i="1" dirty="0">
                <a:solidFill>
                  <a:srgbClr val="7030A0"/>
                </a:solidFill>
              </a:rPr>
              <a:t>У работодателей, осуществляющих производственную деятельность, со штатной </a:t>
            </a:r>
            <a:r>
              <a:rPr lang="ru-RU" i="1" dirty="0">
                <a:solidFill>
                  <a:srgbClr val="FF0000"/>
                </a:solidFill>
              </a:rPr>
              <a:t>численностью 50 и более работников</a:t>
            </a:r>
            <a:r>
              <a:rPr lang="ru-RU" i="1" dirty="0">
                <a:solidFill>
                  <a:srgbClr val="7030A0"/>
                </a:solidFill>
              </a:rPr>
              <a:t>, а также у работодателей, специфика деятельности которых связана с большим объемом работы по обеспечению соблюдения требований охраны труда, в том числе в рамках системы управления охраной труда, рекомендуется создание кабинета охраны труда; у работодателей со штатной </a:t>
            </a:r>
            <a:r>
              <a:rPr lang="ru-RU" i="1" dirty="0">
                <a:solidFill>
                  <a:srgbClr val="FF0000"/>
                </a:solidFill>
              </a:rPr>
              <a:t>численностью менее 50 работников</a:t>
            </a:r>
            <a:r>
              <a:rPr lang="ru-RU" i="1" dirty="0">
                <a:solidFill>
                  <a:srgbClr val="7030A0"/>
                </a:solidFill>
              </a:rPr>
              <a:t>, а также в отдельных структурных и иных обособленных подразделениях работодателей - уголка охраны труда. Количество таких уголков охраны труда определяется работодателем самостоятельно с учетом специфики своей деятельности.</a:t>
            </a:r>
          </a:p>
          <a:p>
            <a:r>
              <a:rPr lang="ru-RU" dirty="0"/>
              <a:t>У работодателей, производственная деятельность которых связана с перемещением работников по объектам и нахождением на временных участках работы (например, при работе вахтово-экспедиционным методом), рекомендуется оборудовать передвижные кабинеты охраны труда и уголки охраны труда.</a:t>
            </a:r>
          </a:p>
          <a:p>
            <a:r>
              <a:rPr lang="ru-RU" dirty="0"/>
              <a:t>17. Работу кабинета охраны труда и уголка охраны труда рекомендуется обеспечивать в рамках функционирования системы управления охраной труда.</a:t>
            </a:r>
          </a:p>
          <a:p>
            <a:r>
              <a:rPr lang="ru-RU" dirty="0"/>
              <a:t>Организацию и руководство работой кабинета охраны труда и уголка охраны труда, в том числе контроль за их работой, рекомендуется возлагать на службу охраны труда у работодателя или специалиста по охране труда, в том числе привлекаемого работодателем по гражданско-правовому договору.</a:t>
            </a:r>
          </a:p>
          <a:p>
            <a:r>
              <a:rPr lang="ru-RU" dirty="0"/>
              <a:t/>
            </a:r>
            <a:br>
              <a:rPr lang="ru-RU" dirty="0"/>
            </a:br>
            <a:endParaRPr lang="ru-RU" dirty="0"/>
          </a:p>
        </p:txBody>
      </p:sp>
    </p:spTree>
    <p:extLst>
      <p:ext uri="{BB962C8B-B14F-4D97-AF65-F5344CB8AC3E}">
        <p14:creationId xmlns:p14="http://schemas.microsoft.com/office/powerpoint/2010/main" val="13534278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4899" y="1468584"/>
            <a:ext cx="6342301" cy="1117599"/>
          </a:xfrm>
        </p:spPr>
        <p:style>
          <a:lnRef idx="2">
            <a:schemeClr val="accent2"/>
          </a:lnRef>
          <a:fillRef idx="1">
            <a:schemeClr val="lt1"/>
          </a:fillRef>
          <a:effectRef idx="0">
            <a:schemeClr val="accent2"/>
          </a:effectRef>
          <a:fontRef idx="minor">
            <a:schemeClr val="dk1"/>
          </a:fontRef>
        </p:style>
        <p:txBody>
          <a:bodyPr/>
          <a:lstStyle/>
          <a:p>
            <a:r>
              <a:rPr lang="ru-RU" b="1" dirty="0" smtClean="0"/>
              <a:t>Рекомендации по </a:t>
            </a:r>
            <a:r>
              <a:rPr lang="ru-RU" b="1" dirty="0"/>
              <a:t>выбору методов оценки </a:t>
            </a:r>
            <a:r>
              <a:rPr lang="ru-RU" b="1" dirty="0" smtClean="0"/>
              <a:t>уровней профессиональных рисков</a:t>
            </a:r>
            <a:r>
              <a:rPr lang="ru-RU" dirty="0"/>
              <a:t> </a:t>
            </a:r>
            <a:r>
              <a:rPr lang="ru-RU" b="1" dirty="0" smtClean="0"/>
              <a:t>и </a:t>
            </a:r>
            <a:r>
              <a:rPr lang="ru-RU" b="1" dirty="0"/>
              <a:t>по снижению уровней таких рисков</a:t>
            </a:r>
          </a:p>
          <a:p>
            <a:endParaRPr lang="ru-RU" dirty="0"/>
          </a:p>
        </p:txBody>
      </p:sp>
      <p:grpSp>
        <p:nvGrpSpPr>
          <p:cNvPr id="2" name="Group 2"/>
          <p:cNvGrpSpPr>
            <a:grpSpLocks/>
          </p:cNvGrpSpPr>
          <p:nvPr/>
        </p:nvGrpSpPr>
        <p:grpSpPr bwMode="auto">
          <a:xfrm>
            <a:off x="1459346" y="2503056"/>
            <a:ext cx="7700990" cy="4124973"/>
            <a:chOff x="1508" y="757"/>
            <a:chExt cx="21266" cy="1080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6" y="757"/>
              <a:ext cx="17508" cy="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 y="1847"/>
              <a:ext cx="133"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6"/>
            <p:cNvSpPr>
              <a:spLocks/>
            </p:cNvSpPr>
            <p:nvPr/>
          </p:nvSpPr>
          <p:spPr bwMode="auto">
            <a:xfrm>
              <a:off x="1717" y="1848"/>
              <a:ext cx="146" cy="162"/>
            </a:xfrm>
            <a:custGeom>
              <a:avLst/>
              <a:gdLst>
                <a:gd name="T0" fmla="+- 0 1863 1718"/>
                <a:gd name="T1" fmla="*/ T0 w 146"/>
                <a:gd name="T2" fmla="+- 0 1848 1848"/>
                <a:gd name="T3" fmla="*/ 1848 h 162"/>
                <a:gd name="T4" fmla="+- 0 1825 1718"/>
                <a:gd name="T5" fmla="*/ T4 w 146"/>
                <a:gd name="T6" fmla="+- 0 1848 1848"/>
                <a:gd name="T7" fmla="*/ 1848 h 162"/>
                <a:gd name="T8" fmla="+- 0 1825 1718"/>
                <a:gd name="T9" fmla="*/ T8 w 146"/>
                <a:gd name="T10" fmla="+- 0 1912 1848"/>
                <a:gd name="T11" fmla="*/ 1912 h 162"/>
                <a:gd name="T12" fmla="+- 0 1756 1718"/>
                <a:gd name="T13" fmla="*/ T12 w 146"/>
                <a:gd name="T14" fmla="+- 0 1912 1848"/>
                <a:gd name="T15" fmla="*/ 1912 h 162"/>
                <a:gd name="T16" fmla="+- 0 1756 1718"/>
                <a:gd name="T17" fmla="*/ T16 w 146"/>
                <a:gd name="T18" fmla="+- 0 1848 1848"/>
                <a:gd name="T19" fmla="*/ 1848 h 162"/>
                <a:gd name="T20" fmla="+- 0 1718 1718"/>
                <a:gd name="T21" fmla="*/ T20 w 146"/>
                <a:gd name="T22" fmla="+- 0 1848 1848"/>
                <a:gd name="T23" fmla="*/ 1848 h 162"/>
                <a:gd name="T24" fmla="+- 0 1718 1718"/>
                <a:gd name="T25" fmla="*/ T24 w 146"/>
                <a:gd name="T26" fmla="+- 0 1912 1848"/>
                <a:gd name="T27" fmla="*/ 1912 h 162"/>
                <a:gd name="T28" fmla="+- 0 1718 1718"/>
                <a:gd name="T29" fmla="*/ T28 w 146"/>
                <a:gd name="T30" fmla="+- 0 1940 1848"/>
                <a:gd name="T31" fmla="*/ 1940 h 162"/>
                <a:gd name="T32" fmla="+- 0 1718 1718"/>
                <a:gd name="T33" fmla="*/ T32 w 146"/>
                <a:gd name="T34" fmla="+- 0 2010 1848"/>
                <a:gd name="T35" fmla="*/ 2010 h 162"/>
                <a:gd name="T36" fmla="+- 0 1756 1718"/>
                <a:gd name="T37" fmla="*/ T36 w 146"/>
                <a:gd name="T38" fmla="+- 0 2010 1848"/>
                <a:gd name="T39" fmla="*/ 2010 h 162"/>
                <a:gd name="T40" fmla="+- 0 1756 1718"/>
                <a:gd name="T41" fmla="*/ T40 w 146"/>
                <a:gd name="T42" fmla="+- 0 1940 1848"/>
                <a:gd name="T43" fmla="*/ 1940 h 162"/>
                <a:gd name="T44" fmla="+- 0 1825 1718"/>
                <a:gd name="T45" fmla="*/ T44 w 146"/>
                <a:gd name="T46" fmla="+- 0 1940 1848"/>
                <a:gd name="T47" fmla="*/ 1940 h 162"/>
                <a:gd name="T48" fmla="+- 0 1825 1718"/>
                <a:gd name="T49" fmla="*/ T48 w 146"/>
                <a:gd name="T50" fmla="+- 0 2010 1848"/>
                <a:gd name="T51" fmla="*/ 2010 h 162"/>
                <a:gd name="T52" fmla="+- 0 1863 1718"/>
                <a:gd name="T53" fmla="*/ T52 w 146"/>
                <a:gd name="T54" fmla="+- 0 2010 1848"/>
                <a:gd name="T55" fmla="*/ 2010 h 162"/>
                <a:gd name="T56" fmla="+- 0 1863 1718"/>
                <a:gd name="T57" fmla="*/ T56 w 146"/>
                <a:gd name="T58" fmla="+- 0 1940 1848"/>
                <a:gd name="T59" fmla="*/ 1940 h 162"/>
                <a:gd name="T60" fmla="+- 0 1863 1718"/>
                <a:gd name="T61" fmla="*/ T60 w 146"/>
                <a:gd name="T62" fmla="+- 0 1912 1848"/>
                <a:gd name="T63" fmla="*/ 1912 h 162"/>
                <a:gd name="T64" fmla="+- 0 1863 1718"/>
                <a:gd name="T65" fmla="*/ T64 w 146"/>
                <a:gd name="T66" fmla="+- 0 1848 1848"/>
                <a:gd name="T67" fmla="*/ 1848 h 1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46" h="162">
                  <a:moveTo>
                    <a:pt x="145" y="0"/>
                  </a:moveTo>
                  <a:lnTo>
                    <a:pt x="107" y="0"/>
                  </a:lnTo>
                  <a:lnTo>
                    <a:pt x="107" y="64"/>
                  </a:lnTo>
                  <a:lnTo>
                    <a:pt x="38" y="64"/>
                  </a:lnTo>
                  <a:lnTo>
                    <a:pt x="38" y="0"/>
                  </a:lnTo>
                  <a:lnTo>
                    <a:pt x="0" y="0"/>
                  </a:lnTo>
                  <a:lnTo>
                    <a:pt x="0" y="64"/>
                  </a:lnTo>
                  <a:lnTo>
                    <a:pt x="0" y="92"/>
                  </a:lnTo>
                  <a:lnTo>
                    <a:pt x="0" y="162"/>
                  </a:lnTo>
                  <a:lnTo>
                    <a:pt x="38" y="162"/>
                  </a:lnTo>
                  <a:lnTo>
                    <a:pt x="38" y="92"/>
                  </a:lnTo>
                  <a:lnTo>
                    <a:pt x="107" y="92"/>
                  </a:lnTo>
                  <a:lnTo>
                    <a:pt x="107" y="162"/>
                  </a:lnTo>
                  <a:lnTo>
                    <a:pt x="145" y="162"/>
                  </a:lnTo>
                  <a:lnTo>
                    <a:pt x="145" y="92"/>
                  </a:lnTo>
                  <a:lnTo>
                    <a:pt x="145" y="64"/>
                  </a:lnTo>
                  <a:lnTo>
                    <a:pt x="145" y="0"/>
                  </a:ln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9" y="1847"/>
              <a:ext cx="152"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5" y="1847"/>
              <a:ext cx="153"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8" y="1847"/>
              <a:ext cx="139"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29" y="1847"/>
              <a:ext cx="13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0" y="1847"/>
              <a:ext cx="153"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1" y="1847"/>
              <a:ext cx="16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4" y="1847"/>
              <a:ext cx="165"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576258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77334" y="1173019"/>
            <a:ext cx="3762692" cy="4188500"/>
          </a:xfrm>
        </p:spPr>
        <p:txBody>
          <a:bodyPr/>
          <a:lstStyle/>
          <a:p>
            <a:r>
              <a:rPr lang="ru-RU" b="1" dirty="0">
                <a:solidFill>
                  <a:srgbClr val="FF0000"/>
                </a:solidFill>
              </a:rPr>
              <a:t>Статья 218. Профессиональные риски</a:t>
            </a:r>
            <a:endParaRPr lang="ru-RU" dirty="0">
              <a:solidFill>
                <a:srgbClr val="FF0000"/>
              </a:solidFill>
            </a:endParaRPr>
          </a:p>
          <a:p>
            <a:r>
              <a:rPr lang="ru-RU" b="1" dirty="0"/>
              <a:t>Рекомендации по выбору методов оценки уровней профессиональных рисков и по снижению уровней таких рисков </a:t>
            </a:r>
            <a:r>
              <a:rPr lang="ru-RU" dirty="0"/>
              <a:t>утверждаются </a:t>
            </a:r>
            <a:r>
              <a:rPr lang="ru-RU" b="1" u="heavy" dirty="0"/>
              <a:t>федеральным </a:t>
            </a:r>
            <a:r>
              <a:rPr lang="ru-RU" b="1" u="heavy" dirty="0" smtClean="0"/>
              <a:t>органом</a:t>
            </a:r>
            <a:r>
              <a:rPr lang="ru-RU" dirty="0"/>
              <a:t> </a:t>
            </a:r>
            <a:r>
              <a:rPr lang="ru-RU" b="1" u="heavy" dirty="0" smtClean="0"/>
              <a:t>исполнительной </a:t>
            </a:r>
            <a:r>
              <a:rPr lang="ru-RU" b="1" u="heavy" dirty="0"/>
              <a:t>власти</a:t>
            </a:r>
            <a:r>
              <a:rPr lang="ru-RU" b="1" dirty="0"/>
              <a:t>, осуществляющим функции по выработке и реализации государственной политики и нормативно-правовому регулированию в сфере труда с учетом мнения Российской трехсторонней комиссии по регулированию социально-трудовых  отношений</a:t>
            </a:r>
          </a:p>
          <a:p>
            <a:endParaRPr lang="ru-RU" dirty="0"/>
          </a:p>
        </p:txBody>
      </p:sp>
      <p:pic>
        <p:nvPicPr>
          <p:cNvPr id="206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298" y="1532752"/>
            <a:ext cx="4579621" cy="258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0120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560947" y="1041400"/>
            <a:ext cx="7136629" cy="3512127"/>
          </a:xfrm>
        </p:spPr>
        <p:style>
          <a:lnRef idx="2">
            <a:schemeClr val="accent2"/>
          </a:lnRef>
          <a:fillRef idx="1">
            <a:schemeClr val="lt1"/>
          </a:fillRef>
          <a:effectRef idx="0">
            <a:schemeClr val="accent2"/>
          </a:effectRef>
          <a:fontRef idx="minor">
            <a:schemeClr val="dk1"/>
          </a:fontRef>
        </p:style>
        <p:txBody>
          <a:bodyPr>
            <a:normAutofit/>
          </a:bodyPr>
          <a:lstStyle/>
          <a:p>
            <a:pPr algn="ctr"/>
            <a:r>
              <a:rPr lang="ru-RU" sz="2000" b="1" dirty="0"/>
              <a:t>Приказ Минтруда России от 28 декабря 2021 г. N 796н</a:t>
            </a:r>
            <a:endParaRPr lang="ru-RU" sz="2000" dirty="0"/>
          </a:p>
          <a:p>
            <a:pPr algn="ctr"/>
            <a:r>
              <a:rPr lang="ru-RU" b="1" dirty="0"/>
              <a:t> </a:t>
            </a:r>
            <a:endParaRPr lang="ru-RU" dirty="0"/>
          </a:p>
          <a:p>
            <a:pPr algn="ctr"/>
            <a:r>
              <a:rPr lang="ru-RU" sz="2200" b="1" dirty="0"/>
              <a:t> "Об утверждении Рекомендаций по выбору методов оценки уровней профессиональных рисков и по снижению уровней таких рисков"</a:t>
            </a:r>
          </a:p>
          <a:p>
            <a:pPr algn="ctr"/>
            <a:endParaRPr lang="ru-RU" sz="2200" dirty="0"/>
          </a:p>
          <a:p>
            <a:pPr algn="ctr"/>
            <a:r>
              <a:rPr lang="ru-RU" b="1" dirty="0"/>
              <a:t> </a:t>
            </a:r>
            <a:endParaRPr lang="ru-RU" dirty="0"/>
          </a:p>
          <a:p>
            <a:pPr algn="ctr"/>
            <a:r>
              <a:rPr lang="ru-RU" b="1" dirty="0"/>
              <a:t> </a:t>
            </a:r>
            <a:endParaRPr lang="ru-RU" dirty="0"/>
          </a:p>
          <a:p>
            <a:pPr algn="ctr"/>
            <a:r>
              <a:rPr lang="ru-RU" b="1" dirty="0"/>
              <a:t>Зарегистрировано в Минюсте России 20 декабря 2021 г. N 66437</a:t>
            </a:r>
            <a:endParaRPr lang="ru-RU" dirty="0"/>
          </a:p>
          <a:p>
            <a:pPr algn="ctr"/>
            <a:endParaRPr lang="ru-RU" dirty="0"/>
          </a:p>
        </p:txBody>
      </p:sp>
    </p:spTree>
    <p:extLst>
      <p:ext uri="{BB962C8B-B14F-4D97-AF65-F5344CB8AC3E}">
        <p14:creationId xmlns:p14="http://schemas.microsoft.com/office/powerpoint/2010/main" val="2963340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61696" y="628073"/>
            <a:ext cx="9501139" cy="5209308"/>
          </a:xfrm>
        </p:spPr>
        <p:txBody>
          <a:bodyPr>
            <a:normAutofit fontScale="92500" lnSpcReduction="10000"/>
          </a:bodyPr>
          <a:lstStyle/>
          <a:p>
            <a:r>
              <a:rPr lang="ru-RU" b="1" dirty="0" smtClean="0"/>
              <a:t>1. Общие </a:t>
            </a:r>
            <a:r>
              <a:rPr lang="ru-RU" b="1" dirty="0"/>
              <a:t>положения</a:t>
            </a:r>
          </a:p>
          <a:p>
            <a:pPr lvl="0"/>
            <a:r>
              <a:rPr lang="ru-RU" dirty="0" smtClean="0"/>
              <a:t>1. Рекомендации </a:t>
            </a:r>
            <a:r>
              <a:rPr lang="ru-RU" dirty="0"/>
              <a:t>по выбору методов оценки уровней профессиональных рисков и по снижению уровней таких рисков (далее – Рекомендации) разработаны в целях оказания методической и практической помощи руководителям и специалистам по   охране   труда   организаций,   представителям   профсоюзов   и   другим   лицам,   заинтересованным   в   создании   системы управления профессиональными рисками в рамках системы управления охраной труда у работодателя, в том числе в целях соблюдения требований:</a:t>
            </a:r>
          </a:p>
          <a:p>
            <a:pPr marL="285750" lvl="0" indent="-285750">
              <a:buFont typeface="Wingdings" panose="05000000000000000000" pitchFamily="2" charset="2"/>
              <a:buChar char="ü"/>
            </a:pPr>
            <a:r>
              <a:rPr lang="ru-RU" dirty="0">
                <a:solidFill>
                  <a:srgbClr val="00B050"/>
                </a:solidFill>
              </a:rPr>
              <a:t>правил по охране труда;</a:t>
            </a:r>
          </a:p>
          <a:p>
            <a:pPr marL="285750" lvl="0" indent="-285750">
              <a:buFont typeface="Wingdings" panose="05000000000000000000" pitchFamily="2" charset="2"/>
              <a:buChar char="ü"/>
            </a:pPr>
            <a:r>
              <a:rPr lang="ru-RU" dirty="0">
                <a:solidFill>
                  <a:srgbClr val="00B050"/>
                </a:solidFill>
              </a:rPr>
              <a:t>методических рекомендаций по учету микротравм;</a:t>
            </a:r>
          </a:p>
          <a:p>
            <a:pPr marL="285750" lvl="0" indent="-285750">
              <a:buFont typeface="Wingdings" panose="05000000000000000000" pitchFamily="2" charset="2"/>
              <a:buChar char="ü"/>
            </a:pPr>
            <a:r>
              <a:rPr lang="ru-RU" dirty="0">
                <a:solidFill>
                  <a:srgbClr val="00B050"/>
                </a:solidFill>
              </a:rPr>
              <a:t>положения об особенностях расследования несчастных случаев на производстве;</a:t>
            </a:r>
          </a:p>
          <a:p>
            <a:pPr marL="285750" lvl="0" indent="-285750">
              <a:buFont typeface="Wingdings" panose="05000000000000000000" pitchFamily="2" charset="2"/>
              <a:buChar char="ü"/>
            </a:pPr>
            <a:r>
              <a:rPr lang="ru-RU" dirty="0">
                <a:solidFill>
                  <a:srgbClr val="00B050"/>
                </a:solidFill>
              </a:rPr>
              <a:t>примерного положения о системе управления охраной труда;</a:t>
            </a:r>
          </a:p>
          <a:p>
            <a:pPr marL="285750" lvl="0" indent="-285750">
              <a:buFont typeface="Wingdings" panose="05000000000000000000" pitchFamily="2" charset="2"/>
              <a:buChar char="ü"/>
            </a:pPr>
            <a:r>
              <a:rPr lang="ru-RU" dirty="0">
                <a:solidFill>
                  <a:srgbClr val="00B050"/>
                </a:solidFill>
              </a:rPr>
              <a:t>общих требований к организации безопасного рабочего места;</a:t>
            </a:r>
          </a:p>
          <a:p>
            <a:pPr marL="285750" lvl="0" indent="-285750">
              <a:buFont typeface="Wingdings" panose="05000000000000000000" pitchFamily="2" charset="2"/>
              <a:buChar char="ü"/>
            </a:pPr>
            <a:r>
              <a:rPr lang="ru-RU" dirty="0">
                <a:solidFill>
                  <a:srgbClr val="00B050"/>
                </a:solidFill>
              </a:rPr>
              <a:t>иных федеральных норм и правил в области охраны труда.</a:t>
            </a:r>
          </a:p>
          <a:p>
            <a:pPr lvl="0"/>
            <a:r>
              <a:rPr lang="ru-RU" dirty="0" smtClean="0"/>
              <a:t>2. Рекомендации </a:t>
            </a:r>
            <a:r>
              <a:rPr lang="ru-RU" dirty="0"/>
              <a:t>содержат </a:t>
            </a:r>
            <a:r>
              <a:rPr lang="ru-RU" b="1" dirty="0">
                <a:solidFill>
                  <a:srgbClr val="FF0000"/>
                </a:solidFill>
              </a:rPr>
              <a:t>критерии</a:t>
            </a:r>
            <a:r>
              <a:rPr lang="ru-RU" dirty="0"/>
              <a:t>, которыми работодателю </a:t>
            </a:r>
            <a:r>
              <a:rPr lang="ru-RU" b="1" dirty="0">
                <a:solidFill>
                  <a:srgbClr val="FF0000"/>
                </a:solidFill>
              </a:rPr>
              <a:t>рекомендуется</a:t>
            </a:r>
            <a:r>
              <a:rPr lang="ru-RU" b="1" dirty="0"/>
              <a:t> </a:t>
            </a:r>
            <a:r>
              <a:rPr lang="ru-RU" dirty="0"/>
              <a:t>руководствоваться при выборе методов оценки уровней профессиональных рисков, </a:t>
            </a:r>
            <a:r>
              <a:rPr lang="ru-RU" b="1" dirty="0"/>
              <a:t>краткое описание </a:t>
            </a:r>
            <a:r>
              <a:rPr lang="ru-RU" dirty="0"/>
              <a:t>применяемых в Российской Федерации и зарубежной практике </a:t>
            </a:r>
            <a:r>
              <a:rPr lang="ru-RU" b="1" dirty="0"/>
              <a:t>методов  </a:t>
            </a:r>
            <a:r>
              <a:rPr lang="ru-RU" dirty="0"/>
              <a:t>оценки  уровней  профессиональных  рисков,  </a:t>
            </a:r>
            <a:r>
              <a:rPr lang="ru-RU" b="1" dirty="0"/>
              <a:t>процесс  и  этапы  выбора  </a:t>
            </a:r>
            <a:r>
              <a:rPr lang="ru-RU" dirty="0"/>
              <a:t>метода  оценки  уровней  профессиональных рисков, а также </a:t>
            </a:r>
            <a:r>
              <a:rPr lang="ru-RU" b="1" dirty="0"/>
              <a:t>примеры оценочных средств</a:t>
            </a:r>
            <a:r>
              <a:rPr lang="ru-RU" dirty="0"/>
              <a:t>.</a:t>
            </a:r>
          </a:p>
          <a:p>
            <a:pPr lvl="0"/>
            <a:r>
              <a:rPr lang="ru-RU" b="1" dirty="0" smtClean="0"/>
              <a:t>3. </a:t>
            </a:r>
            <a:r>
              <a:rPr lang="ru-RU" b="1" i="1" dirty="0" smtClean="0">
                <a:solidFill>
                  <a:srgbClr val="7030A0"/>
                </a:solidFill>
              </a:rPr>
              <a:t>Организации</a:t>
            </a:r>
            <a:r>
              <a:rPr lang="ru-RU" b="1" i="1" dirty="0">
                <a:solidFill>
                  <a:srgbClr val="7030A0"/>
                </a:solidFill>
              </a:rPr>
              <a:t>,   осуществляющие   оценку   уровня   профессиональных   рисков   </a:t>
            </a:r>
            <a:r>
              <a:rPr lang="ru-RU" i="1" dirty="0">
                <a:solidFill>
                  <a:srgbClr val="7030A0"/>
                </a:solidFill>
              </a:rPr>
              <a:t>(как   сами   работодатели,   так   и экспертные организации, выполняющие оценку на договорной основе),</a:t>
            </a:r>
            <a:r>
              <a:rPr lang="ru-RU" dirty="0"/>
              <a:t> </a:t>
            </a:r>
            <a:r>
              <a:rPr lang="ru-RU" b="1" dirty="0">
                <a:solidFill>
                  <a:srgbClr val="FF0000"/>
                </a:solidFill>
              </a:rPr>
              <a:t>вправе использовать иные способы </a:t>
            </a:r>
            <a:r>
              <a:rPr lang="ru-RU" dirty="0">
                <a:solidFill>
                  <a:srgbClr val="FF0000"/>
                </a:solidFill>
              </a:rPr>
              <a:t>и методы,</a:t>
            </a:r>
            <a:r>
              <a:rPr lang="ru-RU" dirty="0"/>
              <a:t> кроме указанных в Рекомендациях.</a:t>
            </a:r>
          </a:p>
          <a:p>
            <a:pPr lvl="0"/>
            <a:r>
              <a:rPr lang="ru-RU" b="1" dirty="0" smtClean="0"/>
              <a:t>4. </a:t>
            </a:r>
            <a:r>
              <a:rPr lang="ru-RU" b="1" dirty="0" smtClean="0">
                <a:solidFill>
                  <a:srgbClr val="FF0000"/>
                </a:solidFill>
              </a:rPr>
              <a:t>Работодатель  </a:t>
            </a:r>
            <a:r>
              <a:rPr lang="ru-RU" b="1" dirty="0">
                <a:solidFill>
                  <a:srgbClr val="FF0000"/>
                </a:solidFill>
              </a:rPr>
              <a:t>вправе  разработать  собственный  метод  </a:t>
            </a:r>
            <a:r>
              <a:rPr lang="ru-RU" dirty="0"/>
              <a:t>оценки  уровня  профессиональных  рисков,  исходя  из специфики своей деятельности.</a:t>
            </a:r>
          </a:p>
          <a:p>
            <a:endParaRPr lang="ru-RU" dirty="0"/>
          </a:p>
        </p:txBody>
      </p:sp>
    </p:spTree>
    <p:extLst>
      <p:ext uri="{BB962C8B-B14F-4D97-AF65-F5344CB8AC3E}">
        <p14:creationId xmlns:p14="http://schemas.microsoft.com/office/powerpoint/2010/main" val="781325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14038" y="628072"/>
            <a:ext cx="9282544" cy="5163127"/>
          </a:xfrm>
        </p:spPr>
        <p:txBody>
          <a:bodyPr>
            <a:normAutofit fontScale="92500" lnSpcReduction="20000"/>
          </a:bodyPr>
          <a:lstStyle/>
          <a:p>
            <a:pPr lvl="0"/>
            <a:r>
              <a:rPr lang="ru-RU" b="1" dirty="0" smtClean="0"/>
              <a:t>2. </a:t>
            </a:r>
            <a:r>
              <a:rPr lang="ru-RU" b="1" dirty="0" smtClean="0">
                <a:solidFill>
                  <a:srgbClr val="FF0000"/>
                </a:solidFill>
              </a:rPr>
              <a:t>Общие </a:t>
            </a:r>
            <a:r>
              <a:rPr lang="ru-RU" b="1" dirty="0">
                <a:solidFill>
                  <a:srgbClr val="FF0000"/>
                </a:solidFill>
              </a:rPr>
              <a:t>(основные) рекомендации по выбору метода оценки </a:t>
            </a:r>
            <a:r>
              <a:rPr lang="ru-RU" b="1" dirty="0" smtClean="0">
                <a:solidFill>
                  <a:srgbClr val="FF0000"/>
                </a:solidFill>
              </a:rPr>
              <a:t>уровня профессиональных </a:t>
            </a:r>
            <a:r>
              <a:rPr lang="ru-RU" b="1" dirty="0">
                <a:solidFill>
                  <a:srgbClr val="FF0000"/>
                </a:solidFill>
              </a:rPr>
              <a:t>рисков</a:t>
            </a:r>
            <a:endParaRPr lang="ru-RU" dirty="0">
              <a:solidFill>
                <a:srgbClr val="FF0000"/>
              </a:solidFill>
            </a:endParaRPr>
          </a:p>
          <a:p>
            <a:r>
              <a:rPr lang="ru-RU" b="1" dirty="0"/>
              <a:t> </a:t>
            </a:r>
            <a:endParaRPr lang="ru-RU" dirty="0"/>
          </a:p>
          <a:p>
            <a:pPr lvl="0"/>
            <a:r>
              <a:rPr lang="ru-RU" dirty="0" smtClean="0"/>
              <a:t>5. При </a:t>
            </a:r>
            <a:r>
              <a:rPr lang="ru-RU" dirty="0"/>
              <a:t>выборе метода оценки уровня профессиональных рисков </a:t>
            </a:r>
            <a:r>
              <a:rPr lang="ru-RU" b="1" dirty="0"/>
              <a:t>рекомендуется учитывать </a:t>
            </a:r>
            <a:r>
              <a:rPr lang="ru-RU" dirty="0"/>
              <a:t>наличие у выбираемого метода </a:t>
            </a:r>
            <a:r>
              <a:rPr lang="ru-RU" b="1" dirty="0">
                <a:solidFill>
                  <a:srgbClr val="00B050"/>
                </a:solidFill>
              </a:rPr>
              <a:t>следующих свойств</a:t>
            </a:r>
            <a:r>
              <a:rPr lang="ru-RU" dirty="0"/>
              <a:t>:</a:t>
            </a:r>
          </a:p>
          <a:p>
            <a:pPr marL="285750" lvl="0" indent="-285750">
              <a:buFont typeface="Wingdings" panose="05000000000000000000" pitchFamily="2" charset="2"/>
              <a:buChar char="ü"/>
            </a:pPr>
            <a:r>
              <a:rPr lang="ru-RU" i="1" dirty="0"/>
              <a:t>соответствие особенностям (сложности) производственной деятельности работодателя;</a:t>
            </a:r>
          </a:p>
          <a:p>
            <a:pPr marL="285750" lvl="0" indent="-285750">
              <a:buFont typeface="Wingdings" panose="05000000000000000000" pitchFamily="2" charset="2"/>
              <a:buChar char="ü"/>
            </a:pPr>
            <a:r>
              <a:rPr lang="ru-RU" i="1" dirty="0"/>
              <a:t>предоставление результатов в форме, способствующей повышению осведомленности работников о</a:t>
            </a:r>
          </a:p>
          <a:p>
            <a:pPr marL="285750" indent="-285750">
              <a:buFont typeface="Wingdings" panose="05000000000000000000" pitchFamily="2" charset="2"/>
              <a:buChar char="ü"/>
            </a:pPr>
            <a:r>
              <a:rPr lang="ru-RU" i="1" dirty="0"/>
              <a:t>существующих на их рабочих местах опасностях и мерах управления профессиональными рисками;</a:t>
            </a:r>
          </a:p>
          <a:p>
            <a:pPr marL="285750" lvl="0" indent="-285750">
              <a:buFont typeface="Wingdings" panose="05000000000000000000" pitchFamily="2" charset="2"/>
              <a:buChar char="ü"/>
            </a:pPr>
            <a:r>
              <a:rPr lang="ru-RU" i="1" dirty="0"/>
              <a:t>обеспечение возможности прослеживания, </a:t>
            </a:r>
            <a:r>
              <a:rPr lang="ru-RU" i="1" dirty="0" err="1"/>
              <a:t>воспроизводимости</a:t>
            </a:r>
            <a:r>
              <a:rPr lang="ru-RU" i="1" dirty="0"/>
              <a:t> и проверки процесса и результатов.</a:t>
            </a:r>
          </a:p>
          <a:p>
            <a:pPr lvl="0"/>
            <a:r>
              <a:rPr lang="ru-RU" dirty="0" smtClean="0"/>
              <a:t>6. Метод </a:t>
            </a:r>
            <a:r>
              <a:rPr lang="ru-RU" dirty="0"/>
              <a:t>оценки уровня профессиональных рисков </a:t>
            </a:r>
            <a:r>
              <a:rPr lang="ru-RU" b="1" dirty="0"/>
              <a:t>также рекомендуется </a:t>
            </a:r>
            <a:r>
              <a:rPr lang="ru-RU" b="1" dirty="0">
                <a:solidFill>
                  <a:srgbClr val="00B050"/>
                </a:solidFill>
              </a:rPr>
              <a:t>выбирать с учетом</a:t>
            </a:r>
            <a:r>
              <a:rPr lang="ru-RU" dirty="0"/>
              <a:t>:</a:t>
            </a:r>
          </a:p>
          <a:p>
            <a:pPr marL="285750" lvl="0" indent="-285750">
              <a:buFont typeface="Wingdings" panose="05000000000000000000" pitchFamily="2" charset="2"/>
              <a:buChar char="ü"/>
            </a:pPr>
            <a:r>
              <a:rPr lang="ru-RU" b="1" i="1" dirty="0"/>
              <a:t>основного   вида   экономической   деятельности,   в   частности,   наличия   или   отсутствия   у   работодателя производственных процессов, </a:t>
            </a:r>
            <a:r>
              <a:rPr lang="ru-RU" b="1" i="1" dirty="0" err="1"/>
              <a:t>травмоопасного</a:t>
            </a:r>
            <a:r>
              <a:rPr lang="ru-RU" b="1" i="1" dirty="0"/>
              <a:t> оборудования, вредных производственных факторов, установленных по результатам проведения специальной оценки условий труда;</a:t>
            </a:r>
          </a:p>
          <a:p>
            <a:pPr marL="285750" lvl="0" indent="-285750">
              <a:buFont typeface="Wingdings" panose="05000000000000000000" pitchFamily="2" charset="2"/>
              <a:buChar char="ü"/>
            </a:pPr>
            <a:r>
              <a:rPr lang="ru-RU" b="1" i="1" dirty="0"/>
              <a:t>уровня детализации</a:t>
            </a:r>
            <a:r>
              <a:rPr lang="ru-RU" i="1" dirty="0"/>
              <a:t>, необходимой для </a:t>
            </a:r>
            <a:r>
              <a:rPr lang="ru-RU" b="1" i="1" dirty="0"/>
              <a:t>принятия решения о мерах управления </a:t>
            </a:r>
            <a:r>
              <a:rPr lang="ru-RU" i="1" dirty="0"/>
              <a:t>или контроля профессиональных</a:t>
            </a:r>
          </a:p>
          <a:p>
            <a:pPr marL="285750" indent="-285750">
              <a:buFont typeface="Wingdings" panose="05000000000000000000" pitchFamily="2" charset="2"/>
              <a:buChar char="ü"/>
            </a:pPr>
            <a:r>
              <a:rPr lang="ru-RU" b="1" i="1" dirty="0"/>
              <a:t>рисков;</a:t>
            </a:r>
          </a:p>
          <a:p>
            <a:pPr marL="285750" lvl="0" indent="-285750">
              <a:buFont typeface="Wingdings" panose="05000000000000000000" pitchFamily="2" charset="2"/>
              <a:buChar char="ü"/>
            </a:pPr>
            <a:r>
              <a:rPr lang="ru-RU" b="1" i="1" dirty="0"/>
              <a:t>возможных последствий </a:t>
            </a:r>
            <a:r>
              <a:rPr lang="ru-RU" i="1" dirty="0"/>
              <a:t>опасного события;</a:t>
            </a:r>
          </a:p>
          <a:p>
            <a:pPr marL="285750" lvl="0" indent="-285750">
              <a:buFont typeface="Wingdings" panose="05000000000000000000" pitchFamily="2" charset="2"/>
              <a:buChar char="ü"/>
            </a:pPr>
            <a:r>
              <a:rPr lang="ru-RU" b="1" i="1" dirty="0"/>
              <a:t>простоты и понятности</a:t>
            </a:r>
            <a:r>
              <a:rPr lang="ru-RU" i="1" dirty="0"/>
              <a:t>;</a:t>
            </a:r>
          </a:p>
          <a:p>
            <a:pPr marL="285750" lvl="0" indent="-285750">
              <a:buFont typeface="Wingdings" panose="05000000000000000000" pitchFamily="2" charset="2"/>
              <a:buChar char="ü"/>
            </a:pPr>
            <a:r>
              <a:rPr lang="ru-RU" b="1" i="1" dirty="0"/>
              <a:t>доступности информации и статистических данных</a:t>
            </a:r>
            <a:r>
              <a:rPr lang="ru-RU" i="1" dirty="0"/>
              <a:t>;</a:t>
            </a:r>
          </a:p>
          <a:p>
            <a:pPr marL="285750" lvl="0" indent="-285750">
              <a:buFont typeface="Wingdings" panose="05000000000000000000" pitchFamily="2" charset="2"/>
              <a:buChar char="ü"/>
            </a:pPr>
            <a:r>
              <a:rPr lang="ru-RU" b="1" i="1" dirty="0"/>
              <a:t>потребности в регулярной модификации/обновлении оценки риска</a:t>
            </a:r>
            <a:r>
              <a:rPr lang="ru-RU" i="1" dirty="0"/>
              <a:t>.</a:t>
            </a:r>
          </a:p>
          <a:p>
            <a:endParaRPr lang="ru-RU" dirty="0"/>
          </a:p>
        </p:txBody>
      </p:sp>
    </p:spTree>
    <p:extLst>
      <p:ext uri="{BB962C8B-B14F-4D97-AF65-F5344CB8AC3E}">
        <p14:creationId xmlns:p14="http://schemas.microsoft.com/office/powerpoint/2010/main" val="154014502"/>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1610</TotalTime>
  <Words>17391</Words>
  <Application>Microsoft Office PowerPoint</Application>
  <PresentationFormat>Произвольный</PresentationFormat>
  <Paragraphs>1348</Paragraphs>
  <Slides>167</Slides>
  <Notes>12</Notes>
  <HiddenSlides>0</HiddenSlides>
  <MMClips>0</MMClips>
  <ScaleCrop>false</ScaleCrop>
  <HeadingPairs>
    <vt:vector size="4" baseType="variant">
      <vt:variant>
        <vt:lpstr>Тема</vt:lpstr>
      </vt:variant>
      <vt:variant>
        <vt:i4>1</vt:i4>
      </vt:variant>
      <vt:variant>
        <vt:lpstr>Заголовки слайдов</vt:lpstr>
      </vt:variant>
      <vt:variant>
        <vt:i4>167</vt:i4>
      </vt:variant>
    </vt:vector>
  </HeadingPairs>
  <TitlesOfParts>
    <vt:vector size="168" baseType="lpstr">
      <vt:lpstr>Аспект</vt:lpstr>
      <vt:lpstr>Об изменениях законодательства в сфере охраны труда с 1 марта 2022 года.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Концепция риск-ориентированного подхода в ТК РФ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Приказ Минтруда России от 17 декабря 2021 г. N 894 Об утверждении рекомендаций по размещению работодателем информационных материалов в целях информирования работников об их трудовых правах, включая право на безопасные условия и охрану труда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ПРИКАЗ от 17 июня 2021г. № 406н  Утвердить:</vt:lpstr>
      <vt:lpstr>Презентация PowerPoint</vt:lpstr>
      <vt:lpstr>Презентация PowerPoint</vt:lpstr>
      <vt:lpstr>Порядок подачи декларации соответствия условий труда государственным нормативным требования охраны труда </vt:lpstr>
      <vt:lpstr>Приказ Минтруда России от 22.10.2021 № 757н</vt:lpstr>
      <vt:lpstr>«Об утверждении формы сертификата эксперта на право выполнения работ по специальной оценке условий труда, технических требований к нему, инструкции по заполнению бланка сертификата эксперта на право выполнения работ по специальной оценке условий труда и Порядка формирования и ведения реестра экспертов организаций, проводящих специальную оценку условий труда»</vt:lpstr>
      <vt:lpstr>Приказ Минтруда России от 22.10.2021 № 757н  Утвердить:</vt:lpstr>
      <vt:lpstr>Сертификат эксперта на право выполнения работ по СОУТ </vt:lpstr>
      <vt:lpstr>Сертификат эксперта на право выполнения работ по СОУТ</vt:lpstr>
      <vt:lpstr>Инструкция по заполнению бланка сертификата эксперта на право выполнения работ по СОУТ</vt:lpstr>
      <vt:lpstr>Порядок формирования и ведения реестра экспертов организаций, проводящих специальную оценку  В реестр вносятся следующие сведения: </vt:lpstr>
      <vt:lpstr>Презентация PowerPoint</vt:lpstr>
      <vt:lpstr>Приказ Минтруда России от 29.10.2021 № 775н</vt:lpstr>
      <vt:lpstr>«Об утверждении Порядка проведения государственной экспертизы условий труда»</vt:lpstr>
      <vt:lpstr>Порядок проведения государственной экспертизы условий труда </vt:lpstr>
      <vt:lpstr>Презентация PowerPoint</vt:lpstr>
      <vt:lpstr>Презентация PowerPoint</vt:lpstr>
      <vt:lpstr>Порядок проведения государственной экспертизы условий труда   Новое положение:  </vt:lpstr>
      <vt:lpstr>Порядок проведения государственной экспертизы условий труда </vt:lpstr>
      <vt:lpstr>Порядок проведения государственной экспертизы условий труда </vt:lpstr>
      <vt:lpstr>Порядок проведения государственной экспертизы условий труда </vt:lpstr>
      <vt:lpstr>Порядок проведения государственной экспертизы условий труда </vt:lpstr>
      <vt:lpstr>Порядок проведения государственной экспертизы условий труда </vt:lpstr>
      <vt:lpstr>Порядок проведения государственной экспертизы условий труда </vt:lpstr>
      <vt:lpstr>Порядок проведения государственной экспертизы условий труда </vt:lpstr>
      <vt:lpstr>Порядок проведения государственной экспертизы условий труда </vt:lpstr>
      <vt:lpstr>Приказ Минтруда России от 28.10.2021г. № 765н</vt:lpstr>
      <vt:lpstr>Приказ Минтруда России от 28.10.2021 № 765н </vt:lpstr>
      <vt:lpstr>Типовые формы документов, необходимых для проведения государственной экспертизы условий труда </vt:lpstr>
      <vt:lpstr>Презентация PowerPoint</vt:lpstr>
      <vt:lpstr>Презентация PowerPoint</vt:lpstr>
      <vt:lpstr>Типовые формы документов, необходимых для проведения государственной экспертизы условий труда</vt:lpstr>
      <vt:lpstr>Типовые формы документов, необходимых для проведения государственной экспертизы условий труда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Внеочередная проверка знаний.  Нормативное правовое регулирование по охране труда</dc:title>
  <dc:creator>Пользователь Windows</dc:creator>
  <cp:lastModifiedBy>Роман Куликовский</cp:lastModifiedBy>
  <cp:revision>121</cp:revision>
  <dcterms:created xsi:type="dcterms:W3CDTF">2022-02-02T05:00:10Z</dcterms:created>
  <dcterms:modified xsi:type="dcterms:W3CDTF">2022-02-24T07:43:10Z</dcterms:modified>
</cp:coreProperties>
</file>