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</p:sldIdLst>
  <p:sldSz cx="6858000" cy="9144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8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 hidden="1"/>
          <p:cNvSpPr/>
          <p:nvPr/>
        </p:nvSpPr>
        <p:spPr>
          <a:xfrm>
            <a:off x="171360" y="304920"/>
            <a:ext cx="6513840" cy="3283560"/>
          </a:xfrm>
          <a:prstGeom prst="roundRect">
            <a:avLst>
              <a:gd name="adj" fmla="val 3362"/>
            </a:avLst>
          </a:prstGeom>
          <a:gradFill rotWithShape="0">
            <a:gsLst>
              <a:gs pos="0">
                <a:srgbClr val="B2E389"/>
              </a:gs>
              <a:gs pos="100000">
                <a:srgbClr val="5FA326"/>
              </a:gs>
            </a:gsLst>
            <a:lin ang="16200000"/>
          </a:gra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9" name="Group 2"/>
          <p:cNvGrpSpPr/>
          <p:nvPr/>
        </p:nvGrpSpPr>
        <p:grpSpPr>
          <a:xfrm>
            <a:off x="158760" y="2239200"/>
            <a:ext cx="6534360" cy="1764720"/>
            <a:chOff x="158760" y="2239200"/>
            <a:chExt cx="6534360" cy="1764720"/>
          </a:xfrm>
        </p:grpSpPr>
        <p:sp>
          <p:nvSpPr>
            <p:cNvPr id="40" name="CustomShape 3"/>
            <p:cNvSpPr/>
            <p:nvPr/>
          </p:nvSpPr>
          <p:spPr>
            <a:xfrm>
              <a:off x="4535640" y="2432520"/>
              <a:ext cx="2149200" cy="94392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D6ECFF">
                <a:alpha val="29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CustomShape 4"/>
            <p:cNvSpPr/>
            <p:nvPr/>
          </p:nvSpPr>
          <p:spPr>
            <a:xfrm>
              <a:off x="1964520" y="2261520"/>
              <a:ext cx="4150080" cy="112536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D6ECFF">
                <a:alpha val="4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CustomShape 5"/>
            <p:cNvSpPr/>
            <p:nvPr/>
          </p:nvSpPr>
          <p:spPr>
            <a:xfrm>
              <a:off x="2121480" y="2278080"/>
              <a:ext cx="4092840" cy="102420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6"/>
            <p:cNvSpPr/>
            <p:nvPr/>
          </p:nvSpPr>
          <p:spPr>
            <a:xfrm>
              <a:off x="4206960" y="2260080"/>
              <a:ext cx="2472840" cy="86040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7"/>
            <p:cNvSpPr/>
            <p:nvPr/>
          </p:nvSpPr>
          <p:spPr>
            <a:xfrm>
              <a:off x="158760" y="2239200"/>
              <a:ext cx="6534360" cy="176472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5" name="CustomShape 8"/>
          <p:cNvSpPr/>
          <p:nvPr/>
        </p:nvSpPr>
        <p:spPr>
          <a:xfrm>
            <a:off x="171360" y="304920"/>
            <a:ext cx="6513840" cy="803844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5FA326"/>
              </a:gs>
              <a:gs pos="100000">
                <a:srgbClr val="B2E389"/>
              </a:gs>
            </a:gsLst>
            <a:lin ang="5400000"/>
          </a:gra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6" name="Group 9"/>
          <p:cNvGrpSpPr/>
          <p:nvPr/>
        </p:nvGrpSpPr>
        <p:grpSpPr>
          <a:xfrm>
            <a:off x="158760" y="7138440"/>
            <a:ext cx="6534360" cy="1767240"/>
            <a:chOff x="158760" y="7138440"/>
            <a:chExt cx="6534360" cy="1767240"/>
          </a:xfrm>
        </p:grpSpPr>
        <p:sp>
          <p:nvSpPr>
            <p:cNvPr id="47" name="CustomShape 10"/>
            <p:cNvSpPr/>
            <p:nvPr/>
          </p:nvSpPr>
          <p:spPr>
            <a:xfrm>
              <a:off x="4541040" y="7332120"/>
              <a:ext cx="2151720" cy="94500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D6ECFF">
                <a:alpha val="29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CustomShape 11"/>
            <p:cNvSpPr/>
            <p:nvPr/>
          </p:nvSpPr>
          <p:spPr>
            <a:xfrm>
              <a:off x="1966680" y="7161120"/>
              <a:ext cx="4155480" cy="112680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D6ECFF">
                <a:alpha val="4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12"/>
            <p:cNvSpPr/>
            <p:nvPr/>
          </p:nvSpPr>
          <p:spPr>
            <a:xfrm>
              <a:off x="2124000" y="7177320"/>
              <a:ext cx="4097880" cy="10252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13"/>
            <p:cNvSpPr/>
            <p:nvPr/>
          </p:nvSpPr>
          <p:spPr>
            <a:xfrm>
              <a:off x="4212360" y="7159320"/>
              <a:ext cx="2476080" cy="86148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14"/>
            <p:cNvSpPr/>
            <p:nvPr/>
          </p:nvSpPr>
          <p:spPr>
            <a:xfrm>
              <a:off x="158760" y="7138440"/>
              <a:ext cx="6534360" cy="176724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2" name="PlaceHolder 15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3" name="PlaceHolder 16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32640" y="311760"/>
            <a:ext cx="611244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18000"/>
          </a:bodyPr>
          <a:lstStyle/>
          <a:p>
            <a:pPr algn="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1800" b="1" strike="noStrike" spc="-1">
                <a:solidFill>
                  <a:srgbClr val="FFFFFF"/>
                </a:solidFill>
                <a:latin typeface="Candara"/>
                <a:ea typeface="DejaVu Sans"/>
              </a:rPr>
              <a:t>»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32640" y="1403640"/>
            <a:ext cx="5998320" cy="470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Уважаемые жители Приморского края, достигшие пенсионного возраста!</a:t>
            </a: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5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  С 1 июня 2021 года  краевые </a:t>
            </a: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льготники (</a:t>
            </a:r>
            <a:r>
              <a:rPr lang="ru-RU" sz="15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ветераны труда, ветераны труда Приморского края, труженики тыла,  репрессированные и реабилитированные граждане) и «дети войны», приобретая АБОНЕМЕНТНЫЙ БИЛЕТ на проезд в электричке в пригородных железнодорожных кассах,  при ОДНОВРЕМЕННОМ предъявлении кассиру документа подтверждающего регистрацию в системе индивидуального (персонифицированного) учета (СНИЛС),</a:t>
            </a: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5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ОСВОБОЖДАЮТСЯ  от подачи  заявлений в органы социальной защиты на получение  50 % компенсации  стоимости абонементного билета.</a:t>
            </a: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5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Компенсация указанным выше льготникам будет предоставлена АВТОМАТИЧЕСКИ (без подачи заявлений) на  их  лицевые счета  или через почтовые отделения связи. </a:t>
            </a: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</p:txBody>
      </p:sp>
      <p:pic>
        <p:nvPicPr>
          <p:cNvPr id="92" name="Picture 2"/>
          <p:cNvPicPr/>
          <p:nvPr/>
        </p:nvPicPr>
        <p:blipFill>
          <a:blip r:embed="rId2" cstate="print">
            <a:lum contrast="20000"/>
          </a:blip>
          <a:stretch/>
        </p:blipFill>
        <p:spPr>
          <a:xfrm>
            <a:off x="620640" y="611640"/>
            <a:ext cx="639720" cy="711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sp>
        <p:nvSpPr>
          <p:cNvPr id="93" name="CustomShape 3"/>
          <p:cNvSpPr/>
          <p:nvPr/>
        </p:nvSpPr>
        <p:spPr>
          <a:xfrm>
            <a:off x="1266480" y="720000"/>
            <a:ext cx="5279400" cy="54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О БЕЗЗАЯВИТЕЛЬНОЙ КОМПЕНСАЦИИ  АБОНЕМЕНТНЫХ БИЛЕТОВ</a:t>
            </a:r>
            <a:endParaRPr lang="ru-RU" sz="1500" b="0" strike="noStrike" spc="-1">
              <a:latin typeface="Arial"/>
            </a:endParaRPr>
          </a:p>
        </p:txBody>
      </p:sp>
      <p:pic>
        <p:nvPicPr>
          <p:cNvPr id="94" name="Рисунок 91"/>
          <p:cNvPicPr/>
          <p:nvPr/>
        </p:nvPicPr>
        <p:blipFill>
          <a:blip r:embed="rId3" cstate="print"/>
          <a:stretch/>
        </p:blipFill>
        <p:spPr>
          <a:xfrm>
            <a:off x="2304000" y="4030920"/>
            <a:ext cx="2860560" cy="1584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32640" y="311760"/>
            <a:ext cx="611244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18000"/>
          </a:bodyPr>
          <a:lstStyle/>
          <a:p>
            <a:pPr algn="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1800" b="1" strike="noStrike" spc="-1">
                <a:solidFill>
                  <a:srgbClr val="FFFFFF"/>
                </a:solidFill>
                <a:latin typeface="Candara"/>
                <a:ea typeface="DejaVu Sans"/>
              </a:rPr>
              <a:t>»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32640" y="1403640"/>
            <a:ext cx="5998320" cy="470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Уважаемые  жители Приморского края, достигшие пенсионного          возраста!</a:t>
            </a:r>
            <a:endParaRPr lang="ru-RU" sz="15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5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  С 1 июня 2021 года  краевые </a:t>
            </a: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льготники (</a:t>
            </a:r>
            <a:r>
              <a:rPr lang="ru-RU" sz="15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ветераны труда, ветераны труда Приморского края, труженики тыла,  репрессированные и реабилитированные граждане) и «дети войны», приобретая АБОНЕМЕНТНЫЙ БИЛЕТ на проезд в электричке в пригородных железнодорожных кассах,  при ОДНОВРЕМЕННОМ предъявлении кассиру документа подтверждающего регистрацию в системе индивидуального (персонифицированного) учета (СНИЛС),</a:t>
            </a: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5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ОСВОБОЖДАЮТСЯ  от подачи  заявлений в органы социальной защиты на получение  50 % компенсации  стоимости абонементного билета.</a:t>
            </a: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5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Компенсация указанным выше льготникам будет предоставлена АВТОМАТИЧЕСКИ (без подачи заявлений) на  их  лицевые счета  или через почтовые отделения связи. </a:t>
            </a: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endParaRPr lang="ru-RU" sz="15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0" strike="noStrike" spc="-1">
                <a:solidFill>
                  <a:srgbClr val="FFFFFF"/>
                </a:solidFill>
                <a:latin typeface="Candara"/>
                <a:ea typeface="DejaVu Sans"/>
              </a:rPr>
              <a:t> </a:t>
            </a:r>
            <a:endParaRPr lang="ru-RU" sz="1600" b="0" strike="noStrike" spc="-1">
              <a:latin typeface="Arial"/>
            </a:endParaRPr>
          </a:p>
        </p:txBody>
      </p:sp>
      <p:pic>
        <p:nvPicPr>
          <p:cNvPr id="97" name="Picture 2"/>
          <p:cNvPicPr/>
          <p:nvPr/>
        </p:nvPicPr>
        <p:blipFill>
          <a:blip r:embed="rId2" cstate="print">
            <a:lum contrast="20000"/>
          </a:blip>
          <a:stretch/>
        </p:blipFill>
        <p:spPr>
          <a:xfrm>
            <a:off x="620640" y="611640"/>
            <a:ext cx="639720" cy="71172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sp>
        <p:nvSpPr>
          <p:cNvPr id="98" name="CustomShape 3"/>
          <p:cNvSpPr/>
          <p:nvPr/>
        </p:nvSpPr>
        <p:spPr>
          <a:xfrm>
            <a:off x="1266480" y="720000"/>
            <a:ext cx="5279400" cy="54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О БЕЗЗАЯВИТЕЛЬНОЙ КОМПЕНСАЦИИ  АБОНЕМЕНТНЫХ БИЛЕТОВ</a:t>
            </a:r>
            <a:endParaRPr lang="ru-RU" sz="1500" b="0" strike="noStrike" spc="-1">
              <a:latin typeface="Arial"/>
            </a:endParaRPr>
          </a:p>
        </p:txBody>
      </p:sp>
      <p:pic>
        <p:nvPicPr>
          <p:cNvPr id="99" name="Рисунок 96"/>
          <p:cNvPicPr/>
          <p:nvPr/>
        </p:nvPicPr>
        <p:blipFill>
          <a:blip r:embed="rId3" cstate="print"/>
          <a:stretch/>
        </p:blipFill>
        <p:spPr>
          <a:xfrm>
            <a:off x="2160000" y="3960000"/>
            <a:ext cx="2860560" cy="1584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226</Words>
  <Application>Microsoft Office PowerPoint</Application>
  <PresentationFormat>Экран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ЕЖЕМЕСЯЧНАЯ ВЫПЛАТА  ПРИ РОЖДЕНИИ ТРЕТЬЕГО РЕБЕНКА ИЛИ ПОСЛЕДУЮЩИХ ДЕТЕЙ</dc:title>
  <dc:creator>Цымбалюк Елена Вячеславовна</dc:creator>
  <cp:lastModifiedBy>ElenaS</cp:lastModifiedBy>
  <cp:revision>98</cp:revision>
  <dcterms:created xsi:type="dcterms:W3CDTF">2013-08-05T01:28:26Z</dcterms:created>
  <dcterms:modified xsi:type="dcterms:W3CDTF">2021-06-16T07:29:43Z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