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vsdx" ContentType="application/vnd.ms-visio.drawing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36" r:id="rId1"/>
  </p:sldMasterIdLst>
  <p:notesMasterIdLst>
    <p:notesMasterId r:id="rId25"/>
  </p:notesMasterIdLst>
  <p:sldIdLst>
    <p:sldId id="563" r:id="rId2"/>
    <p:sldId id="564" r:id="rId3"/>
    <p:sldId id="560" r:id="rId4"/>
    <p:sldId id="562" r:id="rId5"/>
    <p:sldId id="565" r:id="rId6"/>
    <p:sldId id="561" r:id="rId7"/>
    <p:sldId id="483" r:id="rId8"/>
    <p:sldId id="522" r:id="rId9"/>
    <p:sldId id="559" r:id="rId10"/>
    <p:sldId id="550" r:id="rId11"/>
    <p:sldId id="551" r:id="rId12"/>
    <p:sldId id="553" r:id="rId13"/>
    <p:sldId id="554" r:id="rId14"/>
    <p:sldId id="555" r:id="rId15"/>
    <p:sldId id="556" r:id="rId16"/>
    <p:sldId id="557" r:id="rId17"/>
    <p:sldId id="574" r:id="rId18"/>
    <p:sldId id="575" r:id="rId19"/>
    <p:sldId id="566" r:id="rId20"/>
    <p:sldId id="568" r:id="rId21"/>
    <p:sldId id="573" r:id="rId22"/>
    <p:sldId id="571" r:id="rId23"/>
    <p:sldId id="572" r:id="rId24"/>
  </p:sldIdLst>
  <p:sldSz cx="9144000" cy="6858000" type="screen4x3"/>
  <p:notesSz cx="66690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629" autoAdjust="0"/>
    <p:restoredTop sz="97931" autoAdjust="0"/>
  </p:normalViewPr>
  <p:slideViewPr>
    <p:cSldViewPr snapToGrid="0">
      <p:cViewPr>
        <p:scale>
          <a:sx n="90" d="100"/>
          <a:sy n="90" d="100"/>
        </p:scale>
        <p:origin x="-2190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10" y="-108"/>
      </p:cViewPr>
      <p:guideLst>
        <p:guide orient="horz" pos="3127"/>
        <p:guide pos="210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6A13F-20F4-41E5-916C-359156DA72B2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72A3B-D47E-48F3-ACE3-2826D8EDD4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7749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ACF68209-F56F-4482-A023-4F4C58BEA938}" type="slidenum">
              <a:rPr lang="ru-RU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82328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ACF68209-F56F-4482-A023-4F4C58BEA938}" type="slidenum">
              <a:rPr lang="ru-RU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82328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72A3B-D47E-48F3-ACE3-2826D8EDD4F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4990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72A3B-D47E-48F3-ACE3-2826D8EDD4F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4990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72A3B-D47E-48F3-ACE3-2826D8EDD4F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4990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72A3B-D47E-48F3-ACE3-2826D8EDD4F1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72A3B-D47E-48F3-ACE3-2826D8EDD4F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3761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72A3B-D47E-48F3-ACE3-2826D8EDD4F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6492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5652-40C1-4A31-B36C-05D900703196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0C961-2434-4054-8367-33476817BA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5652-40C1-4A31-B36C-05D900703196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0C961-2434-4054-8367-33476817BA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5652-40C1-4A31-B36C-05D900703196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0C961-2434-4054-8367-33476817BA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5652-40C1-4A31-B36C-05D900703196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0C961-2434-4054-8367-33476817BA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5652-40C1-4A31-B36C-05D900703196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0C961-2434-4054-8367-33476817BA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5652-40C1-4A31-B36C-05D900703196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0C961-2434-4054-8367-33476817BA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5652-40C1-4A31-B36C-05D900703196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0C961-2434-4054-8367-33476817BA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5652-40C1-4A31-B36C-05D900703196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0C961-2434-4054-8367-33476817BA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5652-40C1-4A31-B36C-05D900703196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0C961-2434-4054-8367-33476817BA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5652-40C1-4A31-B36C-05D900703196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0C961-2434-4054-8367-33476817BA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5652-40C1-4A31-B36C-05D900703196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0C961-2434-4054-8367-33476817BA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145652-40C1-4A31-B36C-05D900703196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170C961-2434-4054-8367-33476817BAF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7" r:id="rId1"/>
    <p:sldLayoutId id="2147484838" r:id="rId2"/>
    <p:sldLayoutId id="2147484839" r:id="rId3"/>
    <p:sldLayoutId id="2147484840" r:id="rId4"/>
    <p:sldLayoutId id="2147484841" r:id="rId5"/>
    <p:sldLayoutId id="2147484842" r:id="rId6"/>
    <p:sldLayoutId id="2147484843" r:id="rId7"/>
    <p:sldLayoutId id="2147484844" r:id="rId8"/>
    <p:sldLayoutId id="2147484845" r:id="rId9"/>
    <p:sldLayoutId id="2147484846" r:id="rId10"/>
    <p:sldLayoutId id="214748484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_________Microsoft_Visio111111111.vsdx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4034" y="1372289"/>
            <a:ext cx="6822855" cy="100811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План ремонта автомобильных дорог             на 2021 год, за счет средств субсидий дорожного фонда ПК </a:t>
            </a:r>
            <a:endParaRPr lang="ru-RU" sz="50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11g2060_ussuriysk_city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984" y="147112"/>
            <a:ext cx="1304736" cy="151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Картинки по запросу картинки ДОРОЖНАЯ ДЕЯТЕЛЬНОСТЬ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9520" y="4886960"/>
            <a:ext cx="2646990" cy="176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&amp;Kcy;&amp;acy;&amp;rcy;&amp;tcy;&amp;icy;&amp;ncy;&amp;kcy;&amp;icy; &amp;pcy;&amp;ocy; &amp;zcy;&amp;acy;&amp;pcy;&amp;rcy;&amp;ocy;&amp;scy;&amp;ucy; &amp;gcy;&amp;iecy;&amp;rcy;&amp;bcy; &amp;pcy;&amp;rcy;&amp;icy;&amp;mcy;&amp;ocy;&amp;rcy;&amp;scy;&amp;kcy;&amp;ocy;&amp;gcy;&amp;ocy; &amp;kcy;&amp;rcy;&amp;acy;&amp;ya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1404" y="162560"/>
            <a:ext cx="1289716" cy="163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837" y="101738"/>
            <a:ext cx="8333163" cy="703283"/>
          </a:xfrm>
        </p:spPr>
        <p:txBody>
          <a:bodyPr>
            <a:noAutofit/>
          </a:bodyPr>
          <a:lstStyle/>
          <a:p>
            <a:pPr algn="ctr" fontAlgn="t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/>
              </a:rPr>
              <a:t>г. Уссурийск, пр. Блюхера</a:t>
            </a:r>
            <a:endParaRPr lang="ru-RU" sz="2400" dirty="0">
              <a:solidFill>
                <a:schemeClr val="tx1"/>
              </a:solidFill>
              <a:effectLst/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0838" cy="896190"/>
          </a:xfrm>
          <a:prstGeom prst="rect">
            <a:avLst/>
          </a:prstGeom>
        </p:spPr>
      </p:pic>
      <p:pic>
        <p:nvPicPr>
          <p:cNvPr id="54275" name="Picture 3" descr="C:\Users\Dudchenko\Desktop\Безымянны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364" y="1031358"/>
            <a:ext cx="8176436" cy="5156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051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837" y="101738"/>
            <a:ext cx="8333163" cy="972150"/>
          </a:xfrm>
        </p:spPr>
        <p:txBody>
          <a:bodyPr>
            <a:noAutofit/>
          </a:bodyPr>
          <a:lstStyle/>
          <a:p>
            <a:pPr algn="ctr" fontAlgn="t"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/>
              </a:rPr>
              <a:t>г. Уссурийск, ул. Промышленная, ул. Заречная от д. № 2 Б по ул. Заречная                до д. № 7 по ул. Промышленная, ул. Стаханова                                                      от ул. Владивостокское шоссе  до ул. Арсеньева,                                                        ул. Арсеньева от ул. Стаханова  до ул. Владивостокское шоссе </a:t>
            </a:r>
            <a:endParaRPr lang="ru-RU" sz="1800" dirty="0">
              <a:solidFill>
                <a:schemeClr val="tx1"/>
              </a:solidFill>
              <a:effectLst/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0838" cy="896190"/>
          </a:xfrm>
          <a:prstGeom prst="rect">
            <a:avLst/>
          </a:prstGeom>
        </p:spPr>
      </p:pic>
      <p:pic>
        <p:nvPicPr>
          <p:cNvPr id="6146" name="Picture 2" descr="C:\Users\Dudchenko\AppData\Local\MyChat Client\cache\images\big\cbc2ca1055c3a50705836486351d962ff26a3ad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116" y="1392865"/>
            <a:ext cx="8102010" cy="5007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051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837" y="297713"/>
            <a:ext cx="8333163" cy="701748"/>
          </a:xfrm>
        </p:spPr>
        <p:txBody>
          <a:bodyPr>
            <a:noAutofit/>
          </a:bodyPr>
          <a:lstStyle/>
          <a:p>
            <a:pPr algn="ctr" fontAlgn="t"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/>
              </a:rPr>
              <a:t>г. Уссурийск, ул. Комсомольская в границах от ул. Советская                                 до ул. Ленинградской </a:t>
            </a:r>
            <a:endParaRPr lang="ru-RU" sz="1800" dirty="0">
              <a:solidFill>
                <a:schemeClr val="tx1"/>
              </a:solidFill>
              <a:effectLst/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0838" cy="896190"/>
          </a:xfrm>
          <a:prstGeom prst="rect">
            <a:avLst/>
          </a:prstGeom>
        </p:spPr>
      </p:pic>
      <p:pic>
        <p:nvPicPr>
          <p:cNvPr id="8195" name="Picture 3" descr="C:\Users\Dudchenko\Desktop\Безымя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279" y="1222744"/>
            <a:ext cx="7910623" cy="5241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051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837" y="287079"/>
            <a:ext cx="8333163" cy="829340"/>
          </a:xfrm>
        </p:spPr>
        <p:txBody>
          <a:bodyPr>
            <a:noAutofit/>
          </a:bodyPr>
          <a:lstStyle/>
          <a:p>
            <a:pPr algn="ctr" fontAlgn="t"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/>
              </a:rPr>
              <a:t>г.Уссурийск,  ул. Локомотивная в границах от пер. Крупской до  ул. Общественной</a:t>
            </a:r>
            <a:endParaRPr lang="ru-RU" sz="1800" dirty="0">
              <a:solidFill>
                <a:schemeClr val="tx1"/>
              </a:solidFill>
              <a:effectLst/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0838" cy="896190"/>
          </a:xfrm>
          <a:prstGeom prst="rect">
            <a:avLst/>
          </a:prstGeom>
        </p:spPr>
      </p:pic>
      <p:pic>
        <p:nvPicPr>
          <p:cNvPr id="4098" name="Picture 2" descr="C:\Users\Dudchenko\Desktop\л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670" y="1233488"/>
            <a:ext cx="8240232" cy="4997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051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837" y="297713"/>
            <a:ext cx="8333163" cy="584790"/>
          </a:xfrm>
        </p:spPr>
        <p:txBody>
          <a:bodyPr>
            <a:noAutofit/>
          </a:bodyPr>
          <a:lstStyle/>
          <a:p>
            <a:pPr algn="ctr" fontAlgn="t"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/>
              </a:rPr>
              <a:t>г. Уссурийск,  ул. Пушкина в границах от  ул. Ленинградской                                      до ул. Советская</a:t>
            </a:r>
            <a:endParaRPr lang="ru-RU" sz="1800" dirty="0">
              <a:solidFill>
                <a:schemeClr val="tx1"/>
              </a:solidFill>
              <a:effectLst/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0838" cy="896190"/>
          </a:xfrm>
          <a:prstGeom prst="rect">
            <a:avLst/>
          </a:prstGeom>
        </p:spPr>
      </p:pic>
      <p:pic>
        <p:nvPicPr>
          <p:cNvPr id="1026" name="Picture 2" descr="C:\Users\Dudchenko\Desktop\Безымя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646" y="1073888"/>
            <a:ext cx="8027581" cy="53395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051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837" y="297713"/>
            <a:ext cx="8333163" cy="584790"/>
          </a:xfrm>
        </p:spPr>
        <p:txBody>
          <a:bodyPr>
            <a:noAutofit/>
          </a:bodyPr>
          <a:lstStyle/>
          <a:p>
            <a:pPr algn="ctr" fontAlgn="t"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/>
              </a:rPr>
              <a:t>г. Уссурийск, ул. Суханова в границах от   ул. Советской до ул. Некрасова</a:t>
            </a:r>
            <a:endParaRPr lang="ru-RU" sz="1800" dirty="0">
              <a:solidFill>
                <a:schemeClr val="tx1"/>
              </a:solidFill>
              <a:effectLst/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0838" cy="896190"/>
          </a:xfrm>
          <a:prstGeom prst="rect">
            <a:avLst/>
          </a:prstGeom>
        </p:spPr>
      </p:pic>
      <p:pic>
        <p:nvPicPr>
          <p:cNvPr id="5123" name="Picture 3" descr="C:\Users\Dudchenko\Desktop\Безымя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544" y="1190847"/>
            <a:ext cx="7719237" cy="52441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051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837" y="297713"/>
            <a:ext cx="8333163" cy="584790"/>
          </a:xfrm>
        </p:spPr>
        <p:txBody>
          <a:bodyPr>
            <a:noAutofit/>
          </a:bodyPr>
          <a:lstStyle/>
          <a:p>
            <a:pPr algn="ctr" fontAlgn="t"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/>
              </a:rPr>
              <a:t>г. Уссурийск, ул. Краснознаменная в границах от ул. Пионерская до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/>
              </a:rPr>
              <a:t> ул. д. 238  по ул. Краснознаменная</a:t>
            </a:r>
            <a:endParaRPr lang="ru-RU" sz="1800" dirty="0">
              <a:solidFill>
                <a:schemeClr val="tx1"/>
              </a:solidFill>
              <a:effectLst/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0838" cy="896190"/>
          </a:xfrm>
          <a:prstGeom prst="rect">
            <a:avLst/>
          </a:prstGeom>
        </p:spPr>
      </p:pic>
      <p:pic>
        <p:nvPicPr>
          <p:cNvPr id="6146" name="Picture 2" descr="C:\Users\Dudchenko\Desktop\крас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179676" y="-85062"/>
            <a:ext cx="5178056" cy="7793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051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837" y="297713"/>
            <a:ext cx="8333163" cy="584790"/>
          </a:xfrm>
        </p:spPr>
        <p:txBody>
          <a:bodyPr>
            <a:noAutofit/>
          </a:bodyPr>
          <a:lstStyle/>
          <a:p>
            <a:pPr algn="ctr" fontAlgn="t"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/>
              </a:rPr>
              <a:t>г. Уссурийск, 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/>
              </a:rPr>
              <a:t>ул. Ломоносова в границах от пр. Блюхера до ул. Воровского</a:t>
            </a:r>
            <a:r>
              <a:rPr lang="ru-RU" sz="1800" b="0" dirty="0" smtClean="0">
                <a:solidFill>
                  <a:srgbClr val="000000"/>
                </a:solidFill>
                <a:effectLst/>
                <a:latin typeface="Times New Roman"/>
              </a:rPr>
              <a:t/>
            </a:r>
            <a:br>
              <a:rPr lang="ru-RU" sz="1800" b="0" dirty="0" smtClean="0">
                <a:solidFill>
                  <a:srgbClr val="000000"/>
                </a:solidFill>
                <a:effectLst/>
                <a:latin typeface="Times New Roman"/>
              </a:rPr>
            </a:br>
            <a:endParaRPr lang="ru-RU" sz="1800" dirty="0">
              <a:solidFill>
                <a:schemeClr val="tx1"/>
              </a:solidFill>
              <a:effectLst/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0838" cy="896190"/>
          </a:xfrm>
          <a:prstGeom prst="rect">
            <a:avLst/>
          </a:prstGeom>
        </p:spPr>
      </p:pic>
      <p:pic>
        <p:nvPicPr>
          <p:cNvPr id="30722" name="Picture 2" descr="C:\Users\Dudchenko\Desktop\Безымя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0725" y="1031358"/>
            <a:ext cx="7315201" cy="55980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051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837" y="101738"/>
            <a:ext cx="8333163" cy="703283"/>
          </a:xfrm>
        </p:spPr>
        <p:txBody>
          <a:bodyPr>
            <a:noAutofit/>
          </a:bodyPr>
          <a:lstStyle/>
          <a:p>
            <a:pPr algn="ctr" fontAlgn="t">
              <a:buNone/>
            </a:pPr>
            <a:r>
              <a:rPr lang="ru-RU" sz="1800" dirty="0" err="1">
                <a:solidFill>
                  <a:schemeClr val="tx1"/>
                </a:solidFill>
                <a:effectLst/>
                <a:latin typeface="Times New Roman"/>
              </a:rPr>
              <a:t>с.Новоникольск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/>
              </a:rPr>
              <a:t>, </a:t>
            </a:r>
            <a:r>
              <a:rPr lang="ru-RU" sz="1800" dirty="0" err="1">
                <a:solidFill>
                  <a:schemeClr val="tx1"/>
                </a:solidFill>
                <a:effectLst/>
                <a:latin typeface="Times New Roman"/>
              </a:rPr>
              <a:t>ул.Писарева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/>
              </a:rPr>
              <a:t> (в границах от </a:t>
            </a:r>
            <a:r>
              <a:rPr lang="ru-RU" sz="1800" dirty="0" err="1">
                <a:solidFill>
                  <a:schemeClr val="tx1"/>
                </a:solidFill>
                <a:effectLst/>
                <a:latin typeface="Times New Roman"/>
              </a:rPr>
              <a:t>ж.д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/>
              </a:rPr>
              <a:t>. №1 до пересечения </a:t>
            </a:r>
            <a:r>
              <a:rPr lang="ru-RU" sz="1800" dirty="0" err="1">
                <a:solidFill>
                  <a:schemeClr val="tx1"/>
                </a:solidFill>
                <a:effectLst/>
                <a:latin typeface="Times New Roman"/>
              </a:rPr>
              <a:t>пер.Военный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/>
              </a:rPr>
              <a:t>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10838" cy="8961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91" y="932612"/>
            <a:ext cx="4808504" cy="566430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 rot="16200000" flipH="1">
            <a:off x="2325318" y="3431103"/>
            <a:ext cx="1740195" cy="15410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292" b="3499"/>
          <a:stretch/>
        </p:blipFill>
        <p:spPr>
          <a:xfrm>
            <a:off x="5105009" y="935665"/>
            <a:ext cx="3836972" cy="56565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051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3135" y="243191"/>
            <a:ext cx="8069890" cy="875490"/>
          </a:xfrm>
        </p:spPr>
        <p:txBody>
          <a:bodyPr>
            <a:noAutofit/>
          </a:bodyPr>
          <a:lstStyle/>
          <a:p>
            <a:pPr marL="0" indent="0" algn="ctr" fontAlgn="ctr">
              <a:spcBef>
                <a:spcPts val="0"/>
              </a:spcBef>
              <a:buNone/>
              <a:defRPr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Times New Roman"/>
              </a:rPr>
              <a:t>с. Борисовка ул. Колхозная </a:t>
            </a:r>
            <a:r>
              <a:rPr lang="ru-RU" sz="1800" b="0" dirty="0" smtClean="0">
                <a:solidFill>
                  <a:srgbClr val="000000"/>
                </a:solidFill>
                <a:effectLst/>
                <a:latin typeface="Times New Roman"/>
              </a:rPr>
              <a:t/>
            </a:r>
            <a:br>
              <a:rPr lang="ru-RU" sz="1800" b="0" dirty="0" smtClean="0">
                <a:solidFill>
                  <a:srgbClr val="000000"/>
                </a:solidFill>
                <a:effectLst/>
                <a:latin typeface="Times New Roman"/>
              </a:rPr>
            </a:br>
            <a:endParaRPr lang="ru-RU" sz="1800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44279" cy="896190"/>
          </a:xfrm>
          <a:prstGeom prst="rect">
            <a:avLst/>
          </a:prstGeom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28" t="16024" r="164" b="7302"/>
          <a:stretch/>
        </p:blipFill>
        <p:spPr>
          <a:xfrm>
            <a:off x="308344" y="820478"/>
            <a:ext cx="4699591" cy="569595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900349" y="4093092"/>
            <a:ext cx="352425" cy="695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263405" y="4820316"/>
            <a:ext cx="1553683" cy="11339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8568" y="829340"/>
            <a:ext cx="3692174" cy="5703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328" y="464268"/>
            <a:ext cx="6822855" cy="100811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за счет средств субсидий дорожного фонда ПК планируется проведение ремонта –</a:t>
            </a:r>
            <a:r>
              <a:rPr lang="ru-RU" sz="2400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21 автомобильной дороги.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срок до 1 июля 2020 г., подана заявка в министерство  транспорта и дорожного хозяйства ПК с планируемым объемом финансирования   – </a:t>
            </a:r>
            <a:r>
              <a:rPr lang="ru-RU" sz="2400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458, 22 млн. руб.,</a:t>
            </a:r>
            <a:r>
              <a:rPr lang="ru-RU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из них краевой бюджет –</a:t>
            </a:r>
            <a:r>
              <a:rPr lang="ru-RU" sz="2400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444,48 млн. руб</a:t>
            </a:r>
            <a:r>
              <a:rPr lang="ru-RU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., местный  бюджет  –</a:t>
            </a:r>
            <a:r>
              <a:rPr lang="ru-RU" sz="2400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13, 75 млн. руб.  МТДХ выделено из краевого бюджета  - 300, 00 млн. руб.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000" dirty="0" smtClean="0">
              <a:ln w="0"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11g2060_ussuriysk_city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144" y="157272"/>
            <a:ext cx="989776" cy="108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IMG_20190612_161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0960" y="5276850"/>
            <a:ext cx="2221213" cy="145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IMG-20190613-WA00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" y="5410200"/>
            <a:ext cx="2428240" cy="1325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&amp;Kcy;&amp;acy;&amp;rcy;&amp;tcy;&amp;icy;&amp;ncy;&amp;kcy;&amp;icy; &amp;pcy;&amp;ocy; &amp;zcy;&amp;acy;&amp;pcy;&amp;rcy;&amp;ocy;&amp;scy;&amp;ucy; &amp;gcy;&amp;iecy;&amp;rcy;&amp;bcy; &amp;pcy;&amp;rcy;&amp;icy;&amp;mcy;&amp;ocy;&amp;rcy;&amp;scy;&amp;kcy;&amp;ocy;&amp;gcy;&amp;ocy; &amp;kcy;&amp;rcy;&amp;acy;&amp;ya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74000" y="162560"/>
            <a:ext cx="1087120" cy="1198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837" y="382772"/>
            <a:ext cx="8333163" cy="680483"/>
          </a:xfrm>
        </p:spPr>
        <p:txBody>
          <a:bodyPr>
            <a:noAutofit/>
          </a:bodyPr>
          <a:lstStyle/>
          <a:p>
            <a:pPr marL="0" indent="0" algn="ctr" fontAlgn="t">
              <a:spcBef>
                <a:spcPts val="0"/>
              </a:spcBef>
              <a:buNone/>
              <a:defRPr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Times New Roman"/>
              </a:rPr>
              <a:t>с. Каменушка ул. Семеновская</a:t>
            </a:r>
            <a:endParaRPr lang="ru-RU" sz="1800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0838" cy="8961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352" y="1063255"/>
            <a:ext cx="4284258" cy="5528594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381500" y="4210050"/>
            <a:ext cx="57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424224" y="4061637"/>
            <a:ext cx="723014" cy="36150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2242" y="1063255"/>
            <a:ext cx="3838353" cy="555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051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837" y="244550"/>
            <a:ext cx="8333163" cy="478464"/>
          </a:xfrm>
        </p:spPr>
        <p:txBody>
          <a:bodyPr>
            <a:noAutofit/>
          </a:bodyPr>
          <a:lstStyle/>
          <a:p>
            <a:pPr algn="ctr" fontAlgn="t">
              <a:buNone/>
            </a:pP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с.Каймановка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Комарова; ул.Молодежная;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ул.Весеняя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Новая</a:t>
            </a:r>
            <a:endParaRPr lang="ru-RU" sz="1800" dirty="0">
              <a:solidFill>
                <a:schemeClr val="tx1"/>
              </a:solidFill>
              <a:effectLst/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0838" cy="8961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51" y="723014"/>
            <a:ext cx="7478216" cy="602156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H="1" flipV="1">
            <a:off x="3209925" y="2352675"/>
            <a:ext cx="2105025" cy="8096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2757488" y="2343150"/>
            <a:ext cx="481013" cy="3238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 flipV="1">
            <a:off x="2181225" y="2486026"/>
            <a:ext cx="590550" cy="1809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848350" y="2405063"/>
            <a:ext cx="314325" cy="93344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89051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837" y="244550"/>
            <a:ext cx="8333163" cy="478464"/>
          </a:xfrm>
        </p:spPr>
        <p:txBody>
          <a:bodyPr>
            <a:noAutofit/>
          </a:bodyPr>
          <a:lstStyle/>
          <a:p>
            <a:pPr algn="ctr" fontAlgn="t">
              <a:buNone/>
            </a:pPr>
            <a:r>
              <a:rPr lang="ru-RU" sz="1800" dirty="0" smtClean="0">
                <a:solidFill>
                  <a:srgbClr val="000000"/>
                </a:solidFill>
                <a:latin typeface="Times New Roman"/>
              </a:rPr>
              <a:t>с. Дубовый Ключ ул. Сосновая </a:t>
            </a:r>
            <a:r>
              <a:rPr lang="ru-RU" sz="1800" b="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1800" b="0" dirty="0" smtClean="0">
                <a:solidFill>
                  <a:srgbClr val="000000"/>
                </a:solidFill>
                <a:latin typeface="Times New Roman"/>
              </a:rPr>
            </a:br>
            <a:endParaRPr lang="ru-RU" sz="1800" dirty="0">
              <a:solidFill>
                <a:schemeClr val="tx1"/>
              </a:solidFill>
              <a:effectLst/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0838" cy="8961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07" b="7785"/>
          <a:stretch/>
        </p:blipFill>
        <p:spPr>
          <a:xfrm>
            <a:off x="523092" y="884291"/>
            <a:ext cx="4261559" cy="5728274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 rot="16200000" flipH="1">
            <a:off x="1508827" y="1381235"/>
            <a:ext cx="1998035" cy="14914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Объект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234" b="4876"/>
          <a:stretch/>
        </p:blipFill>
        <p:spPr bwMode="auto">
          <a:xfrm>
            <a:off x="4816549" y="893136"/>
            <a:ext cx="3934046" cy="572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051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837" y="101738"/>
            <a:ext cx="8333163" cy="972150"/>
          </a:xfrm>
        </p:spPr>
        <p:txBody>
          <a:bodyPr>
            <a:noAutofit/>
          </a:bodyPr>
          <a:lstStyle/>
          <a:p>
            <a:pPr algn="ctr" fontAlgn="t">
              <a:buNone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Times New Roman"/>
              </a:rPr>
              <a:t>С. </a:t>
            </a:r>
            <a:r>
              <a:rPr lang="ru-RU" sz="1800" dirty="0" err="1" smtClean="0">
                <a:solidFill>
                  <a:srgbClr val="000000"/>
                </a:solidFill>
                <a:effectLst/>
                <a:latin typeface="Times New Roman"/>
              </a:rPr>
              <a:t>Раковка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/>
              </a:rPr>
              <a:t> ул. Лесная (в границах от административного здания ООО «</a:t>
            </a:r>
            <a:r>
              <a:rPr lang="ru-RU" sz="1800" dirty="0" err="1" smtClean="0">
                <a:solidFill>
                  <a:srgbClr val="000000"/>
                </a:solidFill>
                <a:effectLst/>
                <a:latin typeface="Times New Roman"/>
              </a:rPr>
              <a:t>Раковское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/>
              </a:rPr>
              <a:t>» по ул. Первомайская № 43 до ж/</a:t>
            </a:r>
            <a:r>
              <a:rPr lang="ru-RU" sz="1800" dirty="0" err="1" smtClean="0">
                <a:solidFill>
                  <a:srgbClr val="000000"/>
                </a:solidFill>
                <a:effectLst/>
                <a:latin typeface="Times New Roman"/>
              </a:rPr>
              <a:t>д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/>
              </a:rPr>
              <a:t> по  ул. Лесная № 21</a:t>
            </a:r>
            <a:r>
              <a:rPr lang="ru-RU" sz="1800" b="0" dirty="0" smtClean="0">
                <a:solidFill>
                  <a:srgbClr val="000000"/>
                </a:solidFill>
                <a:effectLst/>
                <a:latin typeface="Times New Roman"/>
              </a:rPr>
              <a:t/>
            </a:r>
            <a:br>
              <a:rPr lang="ru-RU" sz="1800" b="0" dirty="0" smtClean="0">
                <a:solidFill>
                  <a:srgbClr val="000000"/>
                </a:solidFill>
                <a:effectLst/>
                <a:latin typeface="Times New Roman"/>
              </a:rPr>
            </a:br>
            <a:endParaRPr lang="ru-RU" sz="1800" dirty="0">
              <a:solidFill>
                <a:schemeClr val="tx1"/>
              </a:solidFill>
              <a:effectLst/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0838" cy="8961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487" y="1016138"/>
            <a:ext cx="4177247" cy="559883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199928" y="3994076"/>
            <a:ext cx="457200" cy="3714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Объект 6"/>
          <p:cNvPicPr>
            <a:picLocks noGrp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45144" y="1831285"/>
            <a:ext cx="5603356" cy="3939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9051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39295795"/>
              </p:ext>
            </p:extLst>
          </p:nvPr>
        </p:nvGraphicFramePr>
        <p:xfrm>
          <a:off x="263234" y="1921481"/>
          <a:ext cx="8643366" cy="3907926"/>
        </p:xfrm>
        <a:graphic>
          <a:graphicData uri="http://schemas.openxmlformats.org/drawingml/2006/table">
            <a:tbl>
              <a:tblPr/>
              <a:tblGrid>
                <a:gridCol w="3701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654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7751">
                  <a:extLst>
                    <a:ext uri="{9D8B030D-6E8A-4147-A177-3AD203B41FA5}">
                      <a16:colId xmlns:a16="http://schemas.microsoft.com/office/drawing/2014/main" xmlns="" val="2587262943"/>
                    </a:ext>
                  </a:extLst>
                </a:gridCol>
                <a:gridCol w="3140015"/>
              </a:tblGrid>
              <a:tr h="3829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vert="vert27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объекта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Протяженность, км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Примечание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06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ул. Александра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Францева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от ул. Сергея Ушакова до д. № 1 по ул. Александра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Францева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 от д. № 9 по ул. Александра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Францева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до № 26 по ул. Андрея Кушнира, ул.Андрея Кушнира от д. № 31 до д. №  24 по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ул. Андрея Кушнира</a:t>
                      </a: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2,15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Предварительная заявка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в МТДХ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(протяженность участка ремонтируемой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дороги будет уточняться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при подготовке технического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задания)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08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Октябрьская от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Ленинградская до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Дзержинского, от ул. Горького до   ул. Некрасова,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от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Краснознаменная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до   д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 №  173 «а»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по                                    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Октябрьской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1,56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Предварительная заявка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в МТДХ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(протяженность участка ремонтируемой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дороги будет уточняться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при подготовке технического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задания)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49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Можайского, ул. Вокзальная дамба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1,57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Предварительная заявка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в МТДХ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(протяженность участка ремонтируемой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дороги будет уточняться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при подготовке технического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задания)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53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Куйбышева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1,03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Предварительная заявка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в МТДХ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(протяженность участка ремонтируемой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дороги будет уточняться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при подготовке технического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задания)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38492833"/>
                  </a:ext>
                </a:extLst>
              </a:tr>
              <a:tr h="4753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пр. Блюхера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3,26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Предварительная заявка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в МТДХ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(протяженность участка ремонтируемой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дороги будет уточняться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при подготовке технического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задания)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78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Промышленная, ул. Заречная от д. № 2 Б по ул. Заречная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до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д. № 7 по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ул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 Промышленная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Стаханова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от ул. Владивостокское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шоссе                                    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 ул. Арсеньева, ул. Арсеньева от ул. Стаханова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 ул. Владивостокское шоссе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2,76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Предварительная заявка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в МТДХ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(протяженность участка ремонтируемой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дороги будет уточняться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при подготовке технического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задания)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242760"/>
          </a:xfrm>
        </p:spPr>
        <p:txBody>
          <a:bodyPr>
            <a:normAutofit fontScale="90000"/>
          </a:bodyPr>
          <a:lstStyle/>
          <a:p>
            <a:pPr fontAlgn="t">
              <a:buNone/>
            </a:pPr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Ремонт автомобильных дорог в 2021 году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/>
              <a:t> </a:t>
            </a:r>
            <a:br>
              <a:rPr lang="ru-RU" sz="3200" dirty="0" smtClean="0"/>
            </a:b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90567962"/>
              </p:ext>
            </p:extLst>
          </p:nvPr>
        </p:nvGraphicFramePr>
        <p:xfrm>
          <a:off x="457200" y="625107"/>
          <a:ext cx="8502502" cy="629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25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953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Планируемый объем финансирования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309 278, 35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  краевой бюджет: - 300 000 , 00 тыс. руб.; местный бюджет на </a:t>
                      </a:r>
                      <a:r>
                        <a:rPr lang="ru-RU" sz="1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- 9 278, 35тыс. руб.; 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AutoShape 2" descr="ÐÐ°ÑÑÐ¸Ð½ÐºÐ¸ Ð¿Ð¾ Ð·Ð°Ð¿ÑÐ¾ÑÑ ÐºÐ°ÑÑÐ¸Ð½ÐºÐ¸ ÑÐµÐ¼Ð¾Ð½Ñ Ð´Ð¾ÑÐ¾Ð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111g2060_ussuriysk_city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947"/>
            <a:ext cx="460375" cy="643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4" descr="ÐÐ°ÑÑÐ¸Ð½ÐºÐ¸ Ð¿Ð¾ Ð·Ð°Ð¿ÑÐ¾ÑÑ ÐºÐ°ÑÑÐ¸Ð½ÐºÐ¸ ÑÐµÐ¼Ð¾Ð½Ñ Ð´Ð¾ÑÐ¾Ð³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634470" y="152401"/>
            <a:ext cx="8229600" cy="24276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25000" lnSpcReduction="20000"/>
          </a:bodyPr>
          <a:lstStyle/>
          <a:p>
            <a:pPr marL="320040" marR="0" lvl="0" indent="-320040" algn="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334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33296159"/>
              </p:ext>
            </p:extLst>
          </p:nvPr>
        </p:nvGraphicFramePr>
        <p:xfrm>
          <a:off x="198710" y="968489"/>
          <a:ext cx="8648110" cy="5399528"/>
        </p:xfrm>
        <a:graphic>
          <a:graphicData uri="http://schemas.openxmlformats.org/drawingml/2006/table">
            <a:tbl>
              <a:tblPr/>
              <a:tblGrid>
                <a:gridCol w="3701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913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1872">
                  <a:extLst>
                    <a:ext uri="{9D8B030D-6E8A-4147-A177-3AD203B41FA5}">
                      <a16:colId xmlns:a16="http://schemas.microsoft.com/office/drawing/2014/main" xmlns="" val="2587262943"/>
                    </a:ext>
                  </a:extLst>
                </a:gridCol>
                <a:gridCol w="3144759"/>
              </a:tblGrid>
              <a:tr h="5097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vert="vert27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объекта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Протяженность, км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Примечание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14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Комсомольская в границах от ул. Советская до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Ленинградской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1,08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Предварительная заявка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в МТДХ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(протяженность участка ремонтируемой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дороги будет уточняться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при подготовке технического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задания)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0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ул. Локомотивная в границах от пер. Крупской до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ул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 Общественной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0,92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Предварительная заявка в МТДХ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(протяженность участка ремонтируемой дороги будет уточняться при подготовке технического задания)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Пушкина в границах от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Ленинградской до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Советская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0,92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Предварительная заявка в МТДХ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(протяженность участка ремонтируемой дороги будет уточняться при подготовке технического задания)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Суханова в границах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от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ул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 Советской до ул. Некрасова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0,29</a:t>
                      </a:r>
                    </a:p>
                    <a:p>
                      <a:pPr algn="ctr" fontAlgn="ctr"/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Предварительная заявка в МТДХ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(протяженность участка ремонтируемой дороги будет уточняться при подготовке технического задания)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51849048"/>
                  </a:ext>
                </a:extLst>
              </a:tr>
              <a:tr h="542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ул. Краснознаменная в границах от ул. Пионерская до ул. д. 238  по                             ул. Краснознаменная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0,54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Предварительная заявка в МТДХ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(протяженность участка ремонтируемой дороги будет уточняться при подготовке технического задания)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38492833"/>
                  </a:ext>
                </a:extLst>
              </a:tr>
              <a:tr h="2749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ул.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Ломоносова в границах от пр. Блюхера до ул. Воровского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0,64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Перенос с 2020 год (ИП Котиков не выполнил работы)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97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 .</a:t>
                      </a: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Новоникольск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, ул.Писарева (в границах от ж.д. №1 до пересечения пер.Военный)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Перенос с 2020 год (ИП Котиков не выполнил работы)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0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с. Борисовка ул. Колхозная </a:t>
                      </a:r>
                    </a:p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Предварительная заявка в МТДХ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(протяженность участка ремонтируемой дороги будет уточняться при подготовке технического задания)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56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с. Каменушка ул. Семеновская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Предварительная заявка в МТДХ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(протяженность участка ремонтируемой дороги будет уточняться при подготовке технического задания)</a:t>
                      </a:r>
                      <a:endParaRPr lang="ru-RU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1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с.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</a:t>
                      </a:r>
                      <a:r>
                        <a:rPr lang="ru-RU" sz="1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Каймановка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улица Новая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1,14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Предварительная заявка в МТДХ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(протяженность участка ремонтируемой дороги будет уточняться при подготовке технического задания)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07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С. </a:t>
                      </a:r>
                      <a:r>
                        <a:rPr lang="ru-RU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Каймановка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ул. Комарова, ул. Молодежная, ул. </a:t>
                      </a:r>
                      <a:r>
                        <a:rPr lang="ru-RU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Весеняя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0,20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Предварительная заявка в МТДХ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(протяженность участка ремонтируемой дороги будет уточняться при подготовке технического задания)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7949" y="-121380"/>
            <a:ext cx="8229600" cy="24276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Ремонт автомобильных дорог в 2021 году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AutoShape 2" descr="ÐÐ°ÑÑÐ¸Ð½ÐºÐ¸ Ð¿Ð¾ Ð·Ð°Ð¿ÑÐ¾ÑÑ ÐºÐ°ÑÑÐ¸Ð½ÐºÐ¸ ÑÐµÐ¼Ð¾Ð½Ñ Ð´Ð¾ÑÐ¾Ð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111g2060_ussuriysk_city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947"/>
            <a:ext cx="809204" cy="89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4" descr="ÐÐ°ÑÑÐ¸Ð½ÐºÐ¸ Ð¿Ð¾ Ð·Ð°Ð¿ÑÐ¾ÑÑ ÐºÐ°ÑÑÐ¸Ð½ÐºÐ¸ ÑÐµÐ¼Ð¾Ð½Ñ Ð´Ð¾ÑÐ¾Ð³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334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89686489"/>
              </p:ext>
            </p:extLst>
          </p:nvPr>
        </p:nvGraphicFramePr>
        <p:xfrm>
          <a:off x="198710" y="1313546"/>
          <a:ext cx="8643366" cy="1544915"/>
        </p:xfrm>
        <a:graphic>
          <a:graphicData uri="http://schemas.openxmlformats.org/drawingml/2006/table">
            <a:tbl>
              <a:tblPr/>
              <a:tblGrid>
                <a:gridCol w="3701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913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1872">
                  <a:extLst>
                    <a:ext uri="{9D8B030D-6E8A-4147-A177-3AD203B41FA5}">
                      <a16:colId xmlns:a16="http://schemas.microsoft.com/office/drawing/2014/main" xmlns="" val="2587262943"/>
                    </a:ext>
                  </a:extLst>
                </a:gridCol>
                <a:gridCol w="3140015"/>
              </a:tblGrid>
              <a:tr h="620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vert="vert27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объекта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Протяженность, км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Примечание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55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С.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Раковка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ул. Лесная (в границах от административного здания ООО «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Раковское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» по ул. Первомайская № 43 до ж/д по  ул. Лесная № 21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0,67</a:t>
                      </a: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Предварительная заявка в МТДХ</a:t>
                      </a:r>
                    </a:p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(протяженность участка ремонтируемой дороги будет уточняться при подготовке технического задания)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7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с. Дубовый Ключ ул. Сосновая </a:t>
                      </a: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0,84</a:t>
                      </a: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Предварительная заявка в МТДХ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(протяженность участка ремонтируемой дороги будет уточняться при подготовке технического задания)</a:t>
                      </a:r>
                    </a:p>
                  </a:txBody>
                  <a:tcPr marL="4792" marR="4792" marT="479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7949" y="-121380"/>
            <a:ext cx="8229600" cy="24276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Ремонт автомобильных дорог в 2021 году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AutoShape 2" descr="ÐÐ°ÑÑÐ¸Ð½ÐºÐ¸ Ð¿Ð¾ Ð·Ð°Ð¿ÑÐ¾ÑÑ ÐºÐ°ÑÑÐ¸Ð½ÐºÐ¸ ÑÐµÐ¼Ð¾Ð½Ñ Ð´Ð¾ÑÐ¾Ð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111g2060_ussuriysk_city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947"/>
            <a:ext cx="809204" cy="89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4" descr="ÐÐ°ÑÑÐ¸Ð½ÐºÐ¸ Ð¿Ð¾ Ð·Ð°Ð¿ÑÐ¾ÑÑ ÐºÐ°ÑÑÐ¸Ð½ÐºÐ¸ ÑÐµÐ¼Ð¾Ð½Ñ Ð´Ð¾ÑÐ¾Ð³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334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3135" y="243191"/>
            <a:ext cx="8069890" cy="875490"/>
          </a:xfrm>
        </p:spPr>
        <p:txBody>
          <a:bodyPr>
            <a:noAutofit/>
          </a:bodyPr>
          <a:lstStyle/>
          <a:p>
            <a:pPr marL="0" indent="0" algn="ctr" fontAlgn="ctr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</a:rPr>
              <a:t>           г. Уссурийск, ул. Александра </a:t>
            </a:r>
            <a:r>
              <a:rPr lang="ru-RU" sz="1400" dirty="0" err="1" smtClean="0">
                <a:solidFill>
                  <a:srgbClr val="000000"/>
                </a:solidFill>
                <a:effectLst/>
                <a:latin typeface="Times New Roman"/>
              </a:rPr>
              <a:t>Францева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</a:rPr>
              <a:t>  от ул. Сергея Ушакова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</a:rPr>
              <a:t> до д. № 1 по ул. Александра </a:t>
            </a:r>
            <a:r>
              <a:rPr lang="ru-RU" sz="1400" dirty="0" err="1" smtClean="0">
                <a:solidFill>
                  <a:srgbClr val="000000"/>
                </a:solidFill>
                <a:effectLst/>
                <a:latin typeface="Times New Roman"/>
              </a:rPr>
              <a:t>Францева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</a:rPr>
              <a:t>, от д. № 9 по ул. Александра </a:t>
            </a:r>
            <a:r>
              <a:rPr lang="ru-RU" sz="1400" dirty="0" err="1" smtClean="0">
                <a:solidFill>
                  <a:srgbClr val="000000"/>
                </a:solidFill>
                <a:effectLst/>
                <a:latin typeface="Times New Roman"/>
              </a:rPr>
              <a:t>Францева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</a:rPr>
              <a:t> до № 26 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</a:rPr>
              <a:t>по ул. Андрея Кушнира, ул.Андрея Кушнира от д. № 31 до д. №  24 по ул. Андрея Кушнира             </a:t>
            </a:r>
            <a:endParaRPr lang="ru-RU" sz="1400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744279" cy="896190"/>
          </a:xfrm>
          <a:prstGeom prst="rect">
            <a:avLst/>
          </a:prstGeom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361" name="Object 1"/>
          <p:cNvGraphicFramePr>
            <a:graphicFrameLocks noChangeAspect="1"/>
          </p:cNvGraphicFramePr>
          <p:nvPr/>
        </p:nvGraphicFramePr>
        <p:xfrm>
          <a:off x="542260" y="1286540"/>
          <a:ext cx="8250866" cy="5156789"/>
        </p:xfrm>
        <a:graphic>
          <a:graphicData uri="http://schemas.openxmlformats.org/presentationml/2006/ole">
            <p:oleObj spid="_x0000_s29698" r:id="rId5" imgW="11315657" imgH="688638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837" y="202018"/>
            <a:ext cx="8333163" cy="861237"/>
          </a:xfrm>
        </p:spPr>
        <p:txBody>
          <a:bodyPr>
            <a:noAutofit/>
          </a:bodyPr>
          <a:lstStyle/>
          <a:p>
            <a:pPr algn="ctr" fontAlgn="t"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/>
              </a:rPr>
              <a:t>г. Уссурийск, ул. Октябрьская от   ул. Ленинградская до   ул. Некрасова,                                     от ул. Краснознаменная до  д. №  173 «а» по ул. Октябрьской </a:t>
            </a:r>
            <a:endParaRPr lang="ru-RU" sz="1800" dirty="0">
              <a:solidFill>
                <a:schemeClr val="tx1"/>
              </a:solidFill>
              <a:effectLst/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0838" cy="89619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7562" y="1116419"/>
            <a:ext cx="7527851" cy="536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9051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4251" y="276447"/>
            <a:ext cx="6783572" cy="478465"/>
          </a:xfrm>
        </p:spPr>
        <p:txBody>
          <a:bodyPr>
            <a:noAutofit/>
          </a:bodyPr>
          <a:lstStyle/>
          <a:p>
            <a:pPr algn="ctr" fontAlgn="t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/>
              </a:rPr>
              <a:t>г. Уссурийск,  ул. Можайского, ул. Вокзальная дамба</a:t>
            </a:r>
            <a:endParaRPr lang="ru-RU" sz="2400" dirty="0">
              <a:solidFill>
                <a:schemeClr val="tx1"/>
              </a:solidFill>
              <a:effectLst/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0838" cy="896190"/>
          </a:xfrm>
          <a:prstGeom prst="rect">
            <a:avLst/>
          </a:prstGeom>
        </p:spPr>
      </p:pic>
      <p:pic>
        <p:nvPicPr>
          <p:cNvPr id="7170" name="Picture 2" descr="C:\Users\Dudchenko\Desktop\вокзальная дамб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586" y="1180215"/>
            <a:ext cx="7825563" cy="5337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051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837" y="244550"/>
            <a:ext cx="8333163" cy="478464"/>
          </a:xfrm>
        </p:spPr>
        <p:txBody>
          <a:bodyPr>
            <a:noAutofit/>
          </a:bodyPr>
          <a:lstStyle/>
          <a:p>
            <a:pPr algn="ctr" fontAlgn="t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/>
              </a:rPr>
              <a:t>г. Уссурийск, ул. Куйбышева</a:t>
            </a:r>
            <a:endParaRPr lang="ru-RU" sz="2400" dirty="0">
              <a:solidFill>
                <a:schemeClr val="tx1"/>
              </a:solidFill>
              <a:effectLst/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0838" cy="896190"/>
          </a:xfrm>
          <a:prstGeom prst="rect">
            <a:avLst/>
          </a:prstGeom>
        </p:spPr>
      </p:pic>
      <p:pic>
        <p:nvPicPr>
          <p:cNvPr id="1026" name="Picture 2" descr="C:\Users\Dudchenko\Desktop\оу5рипгрч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585" y="967563"/>
            <a:ext cx="8250865" cy="5284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051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13451</TotalTime>
  <Words>1073</Words>
  <Application>Microsoft Office PowerPoint</Application>
  <PresentationFormat>Экран (4:3)</PresentationFormat>
  <Paragraphs>138</Paragraphs>
  <Slides>23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План ремонта автомобильных дорог             на 2021 год, за счет средств субсидий дорожного фонда ПК </vt:lpstr>
      <vt:lpstr>   В 2021 году за счет средств субсидий дорожного фонда ПК планируется проведение ремонта –21 автомобильной дороги.  В срок до 1 июля 2020 г., подана заявка в министерство  транспорта и дорожного хозяйства ПК с планируемым объемом финансирования   – 458, 22 млн. руб.,  из них краевой бюджет – 444,48 млн. руб., местный  бюджет  – 13, 75 млн. руб.  МТДХ выделено из краевого бюджета  - 300, 00 млн. руб.   </vt:lpstr>
      <vt:lpstr>Ремонт автомобильных дорог в 2021 году   </vt:lpstr>
      <vt:lpstr> Ремонт автомобильных дорог в 2021 году </vt:lpstr>
      <vt:lpstr> Ремонт автомобильных дорог в 2021 году </vt:lpstr>
      <vt:lpstr>           г. Уссурийск, ул. Александра Францева  от ул. Сергея Ушакова  до д. № 1 по ул. Александра Францева, от д. № 9 по ул. Александра Францева до № 26  по ул. Андрея Кушнира, ул.Андрея Кушнира от д. № 31 до д. №  24 по ул. Андрея Кушнира             </vt:lpstr>
      <vt:lpstr>г. Уссурийск, ул. Октябрьская от   ул. Ленинградская до   ул. Некрасова,                                     от ул. Краснознаменная до  д. №  173 «а» по ул. Октябрьской </vt:lpstr>
      <vt:lpstr>г. Уссурийск,  ул. Можайского, ул. Вокзальная дамба</vt:lpstr>
      <vt:lpstr>г. Уссурийск, ул. Куйбышева</vt:lpstr>
      <vt:lpstr>г. Уссурийск, пр. Блюхера</vt:lpstr>
      <vt:lpstr>г. Уссурийск, ул. Промышленная, ул. Заречная от д. № 2 Б по ул. Заречная                до д. № 7 по ул. Промышленная, ул. Стаханова                                                      от ул. Владивостокское шоссе  до ул. Арсеньева,                                                        ул. Арсеньева от ул. Стаханова  до ул. Владивостокское шоссе </vt:lpstr>
      <vt:lpstr>г. Уссурийск, ул. Комсомольская в границах от ул. Советская                                 до ул. Ленинградской </vt:lpstr>
      <vt:lpstr>г.Уссурийск,  ул. Локомотивная в границах от пер. Крупской до  ул. Общественной</vt:lpstr>
      <vt:lpstr>г. Уссурийск,  ул. Пушкина в границах от  ул. Ленинградской                                      до ул. Советская</vt:lpstr>
      <vt:lpstr>г. Уссурийск, ул. Суханова в границах от   ул. Советской до ул. Некрасова</vt:lpstr>
      <vt:lpstr>г. Уссурийск, ул. Краснознаменная в границах от ул. Пионерская до  ул. д. 238  по ул. Краснознаменная</vt:lpstr>
      <vt:lpstr>г. Уссурийск, ул. Ломоносова в границах от пр. Блюхера до ул. Воровского </vt:lpstr>
      <vt:lpstr>с.Новоникольск, ул.Писарева (в границах от ж.д. №1 до пересечения пер.Военный)</vt:lpstr>
      <vt:lpstr>с. Борисовка ул. Колхозная  </vt:lpstr>
      <vt:lpstr>с. Каменушка ул. Семеновская</vt:lpstr>
      <vt:lpstr>с.Каймановка: ул. Комарова; ул.Молодежная; ул.Весеняя, ул. Новая</vt:lpstr>
      <vt:lpstr>с. Дубовый Ключ ул. Сосновая  </vt:lpstr>
      <vt:lpstr>С. Раковка ул. Лесная (в границах от административного здания ООО «Раковское» по ул. Первомайская № 43 до ж/д по  ул. Лесная № 21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Яна Викторовна Яриловец</dc:creator>
  <cp:lastModifiedBy>Dudchenko</cp:lastModifiedBy>
  <cp:revision>860</cp:revision>
  <dcterms:modified xsi:type="dcterms:W3CDTF">2021-03-15T06:34:15Z</dcterms:modified>
</cp:coreProperties>
</file>